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76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5" r:id="rId13"/>
    <p:sldId id="376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3" r:id="rId33"/>
    <p:sldId id="404" r:id="rId34"/>
    <p:sldId id="405" r:id="rId35"/>
    <p:sldId id="406" r:id="rId36"/>
    <p:sldId id="407" r:id="rId37"/>
    <p:sldId id="408" r:id="rId38"/>
    <p:sldId id="409" r:id="rId39"/>
    <p:sldId id="410" r:id="rId40"/>
    <p:sldId id="368" r:id="rId41"/>
    <p:sldId id="346" r:id="rId42"/>
    <p:sldId id="356" r:id="rId43"/>
    <p:sldId id="353" r:id="rId44"/>
    <p:sldId id="331" r:id="rId45"/>
    <p:sldId id="367" r:id="rId46"/>
    <p:sldId id="372" r:id="rId47"/>
    <p:sldId id="382" r:id="rId48"/>
    <p:sldId id="383" r:id="rId49"/>
    <p:sldId id="384" r:id="rId50"/>
    <p:sldId id="339" r:id="rId51"/>
    <p:sldId id="340" r:id="rId52"/>
    <p:sldId id="348" r:id="rId53"/>
    <p:sldId id="360" r:id="rId54"/>
    <p:sldId id="361" r:id="rId55"/>
    <p:sldId id="362" r:id="rId56"/>
    <p:sldId id="349" r:id="rId57"/>
    <p:sldId id="380" r:id="rId58"/>
    <p:sldId id="363" r:id="rId59"/>
    <p:sldId id="364" r:id="rId60"/>
    <p:sldId id="377" r:id="rId61"/>
    <p:sldId id="411" r:id="rId62"/>
    <p:sldId id="412" r:id="rId63"/>
    <p:sldId id="413" r:id="rId64"/>
    <p:sldId id="414" r:id="rId65"/>
    <p:sldId id="415" r:id="rId66"/>
    <p:sldId id="416" r:id="rId67"/>
    <p:sldId id="417" r:id="rId68"/>
    <p:sldId id="418" r:id="rId69"/>
    <p:sldId id="419" r:id="rId70"/>
    <p:sldId id="420" r:id="rId71"/>
    <p:sldId id="369" r:id="rId72"/>
    <p:sldId id="371" r:id="rId73"/>
    <p:sldId id="370" r:id="rId74"/>
    <p:sldId id="338" r:id="rId75"/>
  </p:sldIdLst>
  <p:sldSz cx="9144000" cy="6858000" type="screen4x3"/>
  <p:notesSz cx="6797675" cy="9926638"/>
  <p:custDataLst>
    <p:tags r:id="rId7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FF00FF"/>
    <a:srgbClr val="66FF66"/>
    <a:srgbClr val="2B0ED8"/>
    <a:srgbClr val="66FFFF"/>
    <a:srgbClr val="FF0066"/>
    <a:srgbClr val="EF5765"/>
    <a:srgbClr val="3333FF"/>
    <a:srgbClr val="00FFFF"/>
    <a:srgbClr val="71C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20" autoAdjust="0"/>
  </p:normalViewPr>
  <p:slideViewPr>
    <p:cSldViewPr>
      <p:cViewPr>
        <p:scale>
          <a:sx n="90" d="100"/>
          <a:sy n="90" d="100"/>
        </p:scale>
        <p:origin x="-594" y="-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Office%20PowerPoint" TargetMode="External"/><Relationship Id="rId1" Type="http://schemas.openxmlformats.org/officeDocument/2006/relationships/image" Target="../media/image16.jpeg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Office%20PowerPoint" TargetMode="External"/><Relationship Id="rId1" Type="http://schemas.openxmlformats.org/officeDocument/2006/relationships/image" Target="../media/image16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1" i="1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 b="1" i="1" dirty="0" smtClean="0"/>
          </a:p>
          <a:p>
            <a:pPr>
              <a:defRPr sz="2260" b="1" i="1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 b="1" i="1" dirty="0" smtClean="0"/>
          </a:p>
          <a:p>
            <a:pPr>
              <a:defRPr sz="2260" b="1" i="1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 b="1" i="1" dirty="0" smtClean="0"/>
              <a:t>Динамика </a:t>
            </a:r>
            <a:r>
              <a:rPr lang="ru-RU" b="1" i="1" dirty="0"/>
              <a:t>основных показателей бюджета, </a:t>
            </a:r>
            <a:r>
              <a:rPr lang="ru-RU" b="1" i="1" dirty="0" err="1"/>
              <a:t>млн.руб</a:t>
            </a:r>
            <a:endParaRPr lang="ru-RU" b="1" i="1" dirty="0"/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95"/>
          <c:y val="0.41312260037743276"/>
          <c:w val="0.85273972602739878"/>
          <c:h val="0.348178137651822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1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136.5</c:v>
                </c:pt>
                <c:pt idx="1">
                  <c:v>124.9</c:v>
                </c:pt>
                <c:pt idx="2">
                  <c:v>129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46E-2"/>
                  <c:y val="-3.0940670113275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136.5</c:v>
                </c:pt>
                <c:pt idx="1">
                  <c:v>124.9</c:v>
                </c:pt>
                <c:pt idx="2">
                  <c:v>129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812E-2"/>
                  <c:y val="-4.0968726033470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1323008"/>
        <c:axId val="111324544"/>
        <c:axId val="0"/>
      </c:bar3DChart>
      <c:catAx>
        <c:axId val="11132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11324544"/>
        <c:crosses val="autoZero"/>
        <c:auto val="1"/>
        <c:lblAlgn val="ctr"/>
        <c:lblOffset val="100"/>
        <c:noMultiLvlLbl val="0"/>
      </c:catAx>
      <c:valAx>
        <c:axId val="111324544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11323008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1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327E-2"/>
          <c:y val="0.20205797806383763"/>
          <c:w val="0.92465998659273163"/>
          <c:h val="0.59987906121981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252"/>
          <c:w val="0.18025831146106777"/>
          <c:h val="0.18682123067949877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8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449E-2"/>
          <c:y val="0.24737992074954632"/>
          <c:w val="0.92465998659273163"/>
          <c:h val="0.59987906121981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252"/>
          <c:w val="0.18025831146106777"/>
          <c:h val="0.18682123067949877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67709244677752"/>
          <c:y val="0.16905949076472795"/>
          <c:w val="0.56096041049531264"/>
          <c:h val="0.73483359580052499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PowerPoint]Доходы'!$B$2</c:f>
              <c:strCache>
                <c:ptCount val="1"/>
                <c:pt idx="0">
                  <c:v>Сумма, тыс.руб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FFFF"/>
              </a:solidFill>
            </c:spPr>
          </c:dPt>
          <c:dPt>
            <c:idx val="3"/>
            <c:bubble3D val="0"/>
            <c:spPr>
              <a:solidFill>
                <a:srgbClr val="FF00FF"/>
              </a:solidFill>
            </c:spPr>
          </c:dPt>
          <c:dPt>
            <c:idx val="4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0.10033914163507339"/>
                  <c:y val="-0.1790246628176147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28-4685-B657-BE01FB698FDA}"/>
                </c:ext>
              </c:extLst>
            </c:dLbl>
            <c:dLbl>
              <c:idx val="1"/>
              <c:layout>
                <c:manualLayout>
                  <c:x val="-0.11887460781434292"/>
                  <c:y val="8.4456270552388038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28-4685-B657-BE01FB698FDA}"/>
                </c:ext>
              </c:extLst>
            </c:dLbl>
            <c:dLbl>
              <c:idx val="2"/>
              <c:layout>
                <c:manualLayout>
                  <c:x val="0.14251130067074949"/>
                  <c:y val="0.19328218105185574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28-4685-B657-BE01FB698FDA}"/>
                </c:ext>
              </c:extLst>
            </c:dLbl>
            <c:dLbl>
              <c:idx val="3"/>
              <c:layout>
                <c:manualLayout>
                  <c:x val="0"/>
                  <c:y val="0.13745826026416921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28-4685-B657-BE01FB698FDA}"/>
                </c:ext>
              </c:extLst>
            </c:dLbl>
            <c:dLbl>
              <c:idx val="4"/>
              <c:layout>
                <c:manualLayout>
                  <c:x val="0.11467884222805486"/>
                  <c:y val="-0.11944043731687599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1"/>
            <c:showVal val="1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'[Диаграмма в Microsoft Office PowerPoint]Доходы'!$A$3:$A$7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 бюджетам бюджетной системы Российской Федерации</c:v>
                </c:pt>
                <c:pt idx="2">
                  <c:v>Субсидии бюджетам бюджетной системы Российской Федерации (межбюджетные субсидии)</c:v>
                </c:pt>
                <c:pt idx="3">
                  <c:v>Иные межбюджетные трансферты</c:v>
                </c:pt>
                <c:pt idx="4">
                  <c:v>Субвенции бюджетам бюджетной системы Российской Федерации</c:v>
                </c:pt>
              </c:strCache>
            </c:strRef>
          </c:cat>
          <c:val>
            <c:numRef>
              <c:f>'[Диаграмма в Microsoft Office PowerPoint]Доходы'!$B$3:$B$7</c:f>
              <c:numCache>
                <c:formatCode>#,##0.00</c:formatCode>
                <c:ptCount val="5"/>
                <c:pt idx="0">
                  <c:v>34670.400000000001</c:v>
                </c:pt>
                <c:pt idx="1">
                  <c:v>46165.3</c:v>
                </c:pt>
                <c:pt idx="2">
                  <c:v>13040.1</c:v>
                </c:pt>
                <c:pt idx="3">
                  <c:v>4255.8</c:v>
                </c:pt>
                <c:pt idx="4">
                  <c:v>38319.300000000003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628-4685-B657-BE01FB698FDA}"/>
            </c:ext>
          </c:extLst>
        </c:ser>
        <c:ser>
          <c:idx val="1"/>
          <c:order val="1"/>
          <c:tx>
            <c:strRef>
              <c:f>'[Диаграмма в Microsoft Office PowerPoint]Доходы'!$A$3:$A$8</c:f>
              <c:strCache>
                <c:ptCount val="1"/>
                <c:pt idx="0">
                  <c:v>Налоговые и неналоговые доходы Дотации бюджетам бюджетной системы Российской Федерации Субсидии бюджетам бюджетной системы Российской Федерации (межбюджетные субсидии) Иные межбюджетные трансферты Субвенции бюджетам бюджетной системы Российской Федерации 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628-4685-B657-BE01FB698FDA}"/>
            </c:ext>
          </c:extLst>
        </c:ser>
        <c:ser>
          <c:idx val="2"/>
          <c:order val="2"/>
          <c:tx>
            <c:strRef>
              <c:f>'[Диаграмма в Microsoft Office PowerPoint]Доходы'!$A$1</c:f>
              <c:strCache>
                <c:ptCount val="1"/>
                <c:pt idx="0">
                  <c:v>Поступление доходов в бюджет городского округа ЗАТО Михайловский на 2019 год 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628-4685-B657-BE01FB698F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821317184375041"/>
          <c:y val="0.28179829245482246"/>
          <c:w val="0.31941856291054427"/>
          <c:h val="0.65080954535855651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684504714688478E-3"/>
          <c:y val="8.7684543598787704E-2"/>
          <c:w val="0.67824438611840188"/>
          <c:h val="0.88916546600137913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PowerPoint]Доходы'!$B$2</c:f>
              <c:strCache>
                <c:ptCount val="1"/>
                <c:pt idx="0">
                  <c:v>Сумма, тыс.руб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Pt>
            <c:idx val="3"/>
            <c:bubble3D val="0"/>
            <c:explosion val="10"/>
            <c:spPr>
              <a:solidFill>
                <a:srgbClr val="FF00FF"/>
              </a:solidFill>
            </c:spPr>
          </c:dPt>
          <c:dPt>
            <c:idx val="4"/>
            <c:bubble3D val="0"/>
            <c:spPr>
              <a:solidFill>
                <a:srgbClr val="66FF99"/>
              </a:solidFill>
            </c:spPr>
          </c:dPt>
          <c:dLbls>
            <c:dLbl>
              <c:idx val="0"/>
              <c:layout>
                <c:manualLayout>
                  <c:x val="-3.5524351640769593E-2"/>
                  <c:y val="-7.800742148610752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28-4685-B657-BE01FB698FDA}"/>
                </c:ext>
              </c:extLst>
            </c:dLbl>
            <c:dLbl>
              <c:idx val="1"/>
              <c:layout>
                <c:manualLayout>
                  <c:x val="-0.12967701953922425"/>
                  <c:y val="0.1433829662328216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28-4685-B657-BE01FB698FDA}"/>
                </c:ext>
              </c:extLst>
            </c:dLbl>
            <c:dLbl>
              <c:idx val="2"/>
              <c:layout>
                <c:manualLayout>
                  <c:x val="5.3593656032782915E-4"/>
                  <c:y val="0.12313150511358507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28-4685-B657-BE01FB698FDA}"/>
                </c:ext>
              </c:extLst>
            </c:dLbl>
            <c:dLbl>
              <c:idx val="3"/>
              <c:layout>
                <c:manualLayout>
                  <c:x val="0"/>
                  <c:y val="-0.16926475094913501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28-4685-B657-BE01FB698FDA}"/>
                </c:ext>
              </c:extLst>
            </c:dLbl>
            <c:dLbl>
              <c:idx val="4"/>
              <c:layout>
                <c:manualLayout>
                  <c:x val="0.15850150675609992"/>
                  <c:y val="-9.7111708602125119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1"/>
            <c:showVal val="1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'[Диаграмма в Microsoft Office PowerPoint]Доходы'!$A$3:$A$7</c:f>
              <c:strCache>
                <c:ptCount val="5"/>
                <c:pt idx="0">
                  <c:v>2023г(факт)</c:v>
                </c:pt>
                <c:pt idx="1">
                  <c:v>2024г(оценка)</c:v>
                </c:pt>
                <c:pt idx="2">
                  <c:v>2025г(прогноз)</c:v>
                </c:pt>
                <c:pt idx="3">
                  <c:v>2026г(прогноз)</c:v>
                </c:pt>
                <c:pt idx="4">
                  <c:v>2027г(прогноз)</c:v>
                </c:pt>
              </c:strCache>
            </c:strRef>
          </c:cat>
          <c:val>
            <c:numRef>
              <c:f>'[Диаграмма в Microsoft Office PowerPoint]Доходы'!$B$3:$B$7</c:f>
              <c:numCache>
                <c:formatCode>#,##0.00</c:formatCode>
                <c:ptCount val="5"/>
                <c:pt idx="0">
                  <c:v>126.2</c:v>
                </c:pt>
                <c:pt idx="1">
                  <c:v>101.9</c:v>
                </c:pt>
                <c:pt idx="2">
                  <c:v>97.6</c:v>
                </c:pt>
                <c:pt idx="3">
                  <c:v>86.8</c:v>
                </c:pt>
                <c:pt idx="4">
                  <c:v>88.5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628-4685-B657-BE01FB698F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821317184375041"/>
          <c:y val="0.28179829245482246"/>
          <c:w val="0.3194185629105441"/>
          <c:h val="0.65080954535855629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62999416739574E-2"/>
          <c:y val="0.14100558726248136"/>
          <c:w val="0.844999635462234"/>
          <c:h val="0.78778441245755582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ln>
              <a:noFill/>
            </a:ln>
          </c:spPr>
          <c:explosion val="8"/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EF5765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FF00FF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EF5765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3333FF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2.8175609993195291E-2"/>
                  <c:y val="-8.5588902264901026E-2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1.054729269952367E-3"/>
                  <c:y val="-0.21598369015289978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-6.1728395061728392E-3"/>
                  <c:y val="6.1604068262989364E-2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0.10846043550111793"/>
                  <c:y val="0.12337191490723226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24620767382243225"/>
                  <c:y val="7.9875825479566551E-2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2.7473996306017302E-2"/>
                  <c:y val="0.28710890162498554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15635377175075338"/>
                  <c:y val="0.15604460211252119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6.2896860114707895E-2"/>
                  <c:y val="0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Социальная политика </a:t>
                    </a:r>
                    <a:r>
                      <a:rPr lang="ru-RU" dirty="0" smtClean="0"/>
                      <a:t>10</a:t>
                    </a:r>
                  </a:p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979,60</a:t>
                    </a:r>
                    <a:r>
                      <a:rPr lang="ru-RU" dirty="0"/>
                      <a:t>
0,72%</a:t>
                    </a:r>
                  </a:p>
                </c:rich>
              </c:tx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0.1338343297365607"/>
                  <c:y val="0"/>
                </c:manualLayout>
              </c:layout>
              <c:numFmt formatCode="0.00%" sourceLinked="0"/>
              <c:spPr>
                <a:solidFill>
                  <a:schemeClr val="accent1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7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ФКР'!$C$3:$C$11</c:f>
              <c:numCache>
                <c:formatCode>#,##0.00</c:formatCode>
                <c:ptCount val="9"/>
                <c:pt idx="0">
                  <c:v>42540.6</c:v>
                </c:pt>
                <c:pt idx="1">
                  <c:v>411.6</c:v>
                </c:pt>
                <c:pt idx="2">
                  <c:v>5257.2</c:v>
                </c:pt>
                <c:pt idx="3">
                  <c:v>6754.1</c:v>
                </c:pt>
                <c:pt idx="4">
                  <c:v>11772.7</c:v>
                </c:pt>
                <c:pt idx="5">
                  <c:v>60716.9</c:v>
                </c:pt>
                <c:pt idx="6">
                  <c:v>5030</c:v>
                </c:pt>
                <c:pt idx="7">
                  <c:v>979.6</c:v>
                </c:pt>
                <c:pt idx="8">
                  <c:v>2988.2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ФКР'!$D$3:$D$11</c:f>
              <c:numCache>
                <c:formatCode>0.00%</c:formatCode>
                <c:ptCount val="9"/>
                <c:pt idx="0">
                  <c:v>0.31176489125392365</c:v>
                </c:pt>
                <c:pt idx="1">
                  <c:v>3.0164696605152475E-3</c:v>
                </c:pt>
                <c:pt idx="2">
                  <c:v>3.8528144556027114E-2</c:v>
                </c:pt>
                <c:pt idx="3">
                  <c:v>4.9498390996321806E-2</c:v>
                </c:pt>
                <c:pt idx="4">
                  <c:v>8.6277921215616712E-2</c:v>
                </c:pt>
                <c:pt idx="5">
                  <c:v>0.44497251392259052</c:v>
                </c:pt>
                <c:pt idx="6">
                  <c:v>3.6863076755081874E-2</c:v>
                </c:pt>
                <c:pt idx="7">
                  <c:v>7.1791391628783707E-3</c:v>
                </c:pt>
                <c:pt idx="8">
                  <c:v>2.1899452477044858E-2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4568265772334015E-2"/>
          <c:y val="0.14635938326411185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solidFill>
              <a:srgbClr val="EF5765"/>
            </a:solidFill>
            <a:ln>
              <a:noFill/>
            </a:ln>
          </c:spPr>
          <c:explosion val="11"/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FF00FF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66FFFF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FF0066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2B0ED8"/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8"/>
            <c:bubble3D val="0"/>
            <c:spPr>
              <a:solidFill>
                <a:srgbClr val="66FF66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2.8175609993195291E-2"/>
                  <c:y val="-0.135108462980183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2.8832628560318849E-2"/>
                  <c:y val="-8.639167737966697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2.9320987654320989E-2"/>
                  <c:y val="4.02569833754917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5.2904827944542106E-2"/>
                  <c:y val="0.2414110452921777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24620767382243225"/>
                  <c:y val="7.98758254795665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2.2844366676387676E-2"/>
                  <c:y val="0.2371392922080231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1765868567739077"/>
                  <c:y val="0.1154099946177432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4.8777461845047165E-2"/>
                  <c:y val="-3.84020390389549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0.1646985272674249"/>
                  <c:y val="-2.529258029831954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7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solidFill>
                <a:schemeClr val="accent1"/>
              </a:soli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ФКР'!$C$3:$C$11</c:f>
              <c:numCache>
                <c:formatCode>#,##0.00</c:formatCode>
                <c:ptCount val="9"/>
                <c:pt idx="0">
                  <c:v>43484.7</c:v>
                </c:pt>
                <c:pt idx="1">
                  <c:v>448.8</c:v>
                </c:pt>
                <c:pt idx="2">
                  <c:v>5297</c:v>
                </c:pt>
                <c:pt idx="3">
                  <c:v>5825.8</c:v>
                </c:pt>
                <c:pt idx="4">
                  <c:v>2602.6999999999998</c:v>
                </c:pt>
                <c:pt idx="5">
                  <c:v>56328.3</c:v>
                </c:pt>
                <c:pt idx="6">
                  <c:v>4632.7</c:v>
                </c:pt>
                <c:pt idx="7">
                  <c:v>1003.5</c:v>
                </c:pt>
                <c:pt idx="8">
                  <c:v>3216.5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ФКР'!$D$3:$D$11</c:f>
              <c:numCache>
                <c:formatCode>0.00%</c:formatCode>
                <c:ptCount val="9"/>
                <c:pt idx="0">
                  <c:v>0.35399462715727792</c:v>
                </c:pt>
                <c:pt idx="1">
                  <c:v>3.6535330511234159E-3</c:v>
                </c:pt>
                <c:pt idx="2">
                  <c:v>4.3121133181374109E-2</c:v>
                </c:pt>
                <c:pt idx="3">
                  <c:v>4.7425919895799418E-2</c:v>
                </c:pt>
                <c:pt idx="4">
                  <c:v>2.1187723868446764E-2</c:v>
                </c:pt>
                <c:pt idx="5">
                  <c:v>0.45855014653207427</c:v>
                </c:pt>
                <c:pt idx="6">
                  <c:v>3.7713285574731373E-2</c:v>
                </c:pt>
                <c:pt idx="7">
                  <c:v>8.1691631390426612E-3</c:v>
                </c:pt>
                <c:pt idx="8">
                  <c:v>2.6184467600130247E-2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543574414309342E-2"/>
          <c:y val="0.13713413034971783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ln>
              <a:noFill/>
            </a:ln>
          </c:spPr>
          <c:explosion val="12"/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66FFFF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FF0066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2B0ED8"/>
              </a:solidFill>
              <a:ln>
                <a:noFill/>
              </a:ln>
            </c:spPr>
          </c:dPt>
          <c:dPt>
            <c:idx val="8"/>
            <c:bubble3D val="0"/>
            <c:spPr>
              <a:solidFill>
                <a:srgbClr val="66FF66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3.4842519685039379E-3"/>
                  <c:y val="-0.16833809732867897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2.728941868377565E-2"/>
                  <c:y val="-0.18955789077374266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8.6419753086419859E-2"/>
                  <c:y val="-5.406783042636451E-2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3.3514873140857389E-2"/>
                  <c:y val="-1.9642228626261318E-2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15978796053271124"/>
                  <c:y val="-2.6298373476661553E-3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1.5128317293671622E-2"/>
                  <c:y val="0.27861739037636851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1765868567739077"/>
                  <c:y val="0.11540999461774329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5.1315616797900268E-2"/>
                  <c:y val="0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0.26192062797705851"/>
                  <c:y val="1.4936619915466933E-2"/>
                </c:manualLayout>
              </c:layout>
              <c:numFmt formatCode="0.00%" sourceLinked="0"/>
              <c:spPr>
                <a:solidFill>
                  <a:schemeClr val="accent5">
                    <a:lumMod val="90000"/>
                  </a:schemeClr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txPr>
                <a:bodyPr rot="0" vert="horz" anchor="t" anchorCtr="0"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7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ФКР'!$C$3:$C$11</c:f>
              <c:numCache>
                <c:formatCode>#,##0.00</c:formatCode>
                <c:ptCount val="9"/>
                <c:pt idx="0">
                  <c:v>44834.6</c:v>
                </c:pt>
                <c:pt idx="1">
                  <c:v>464.4</c:v>
                </c:pt>
                <c:pt idx="2">
                  <c:v>5305</c:v>
                </c:pt>
                <c:pt idx="3">
                  <c:v>5994.1</c:v>
                </c:pt>
                <c:pt idx="4">
                  <c:v>2602.6999999999998</c:v>
                </c:pt>
                <c:pt idx="5">
                  <c:v>56359</c:v>
                </c:pt>
                <c:pt idx="6">
                  <c:v>4635.4000000000005</c:v>
                </c:pt>
                <c:pt idx="7">
                  <c:v>1028.3</c:v>
                </c:pt>
                <c:pt idx="8">
                  <c:v>3362.8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ФКР'!$D$3:$D$11</c:f>
              <c:numCache>
                <c:formatCode>0.00%</c:formatCode>
                <c:ptCount val="9"/>
                <c:pt idx="0">
                  <c:v>0.35986781853221433</c:v>
                </c:pt>
                <c:pt idx="1">
                  <c:v>3.7275366553144312E-3</c:v>
                </c:pt>
                <c:pt idx="2">
                  <c:v>4.2580925832134055E-2</c:v>
                </c:pt>
                <c:pt idx="3">
                  <c:v>4.8112031579716275E-2</c:v>
                </c:pt>
                <c:pt idx="4">
                  <c:v>2.0890739993081095E-2</c:v>
                </c:pt>
                <c:pt idx="5">
                  <c:v>0.45236916097516355</c:v>
                </c:pt>
                <c:pt idx="6">
                  <c:v>3.7206338096564408E-2</c:v>
                </c:pt>
                <c:pt idx="7">
                  <c:v>8.2537165001288267E-3</c:v>
                </c:pt>
                <c:pt idx="8">
                  <c:v>2.6991731835683382E-2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6" y="3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7"/>
            <a:ext cx="5438140" cy="44669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8587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6" y="9428587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3545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59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2024/12/20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утвержденному  бюджету муниципального образования 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2025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2026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2027  годов.</a:t>
            </a:r>
            <a:endParaRPr lang="ru-RU" altLang="ru-RU" sz="2800" dirty="0">
              <a:solidFill>
                <a:schemeClr val="accent4">
                  <a:lumMod val="85000"/>
                  <a:lumOff val="1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000" i="1" dirty="0" smtClean="0"/>
              <a:t>Показатели прогноза социально-экономического развития МО п. Михайловский на 2025 – 2027 годы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214438"/>
          <a:ext cx="8229600" cy="5162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 (на 1 января года)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2 422,0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2 355,0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2 321,0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2 357,0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2 332,0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2 307,0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 до 18 лет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499,0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490,0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480,0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467,0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453,0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439,0</a:t>
                      </a:r>
                    </a:p>
                  </a:txBody>
                  <a:tcPr marL="9525" marR="9525" marT="9525" marB="0" anchor="b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Количество родившихся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140,0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Общий коэффициент рождаемости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число родившихся живыми</a:t>
                      </a:r>
                      <a:b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 1000 человек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</a:p>
                  </a:txBody>
                  <a:tcPr marL="9525" marR="9525" marT="9525" marB="0" anchor="b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Количество умерших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108,9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81,6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57,5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Общий коэффициент смертности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число умерших на 1000 человек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20,5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17,1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Коэффициент естественного прироста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 1000 человек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-17,6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-15,8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-4,8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328592"/>
          </a:xfrm>
        </p:spPr>
        <p:txBody>
          <a:bodyPr/>
          <a:lstStyle/>
          <a:p>
            <a:pPr algn="ctr"/>
            <a:r>
              <a:rPr lang="ru-RU" sz="2000" i="1" dirty="0">
                <a:solidFill>
                  <a:srgbClr val="000000"/>
                </a:solidFill>
                <a:cs typeface="+mj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j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j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j-cs"/>
              </a:rPr>
              <a:t>2027 годы</a:t>
            </a:r>
          </a:p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17" y="1397000"/>
          <a:ext cx="864400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445"/>
                <a:gridCol w="960445"/>
                <a:gridCol w="960445"/>
                <a:gridCol w="960445"/>
                <a:gridCol w="960445"/>
                <a:gridCol w="960445"/>
                <a:gridCol w="960445"/>
                <a:gridCol w="960445"/>
                <a:gridCol w="960445"/>
              </a:tblGrid>
              <a:tr h="37084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1" y="2143117"/>
          <a:ext cx="8643994" cy="3429024"/>
        </p:xfrm>
        <a:graphic>
          <a:graphicData uri="http://schemas.openxmlformats.org/drawingml/2006/table">
            <a:tbl>
              <a:tblPr/>
              <a:tblGrid>
                <a:gridCol w="388614"/>
                <a:gridCol w="1540210"/>
                <a:gridCol w="1000132"/>
                <a:gridCol w="928694"/>
                <a:gridCol w="928694"/>
                <a:gridCol w="928694"/>
                <a:gridCol w="1000132"/>
                <a:gridCol w="1000132"/>
                <a:gridCol w="928692"/>
              </a:tblGrid>
              <a:tr h="4645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latin typeface="PT Astra Serif"/>
                        </a:rPr>
                        <a:t>Промышленное производство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45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2.1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415 173,0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132 035,6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142 358,9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latin typeface="PT Astra Serif"/>
                        </a:rPr>
                        <a:t>153 749,5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latin typeface="PT Astra Serif"/>
                        </a:rPr>
                        <a:t>160 564,8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latin typeface="PT Astra Serif"/>
                        </a:rPr>
                        <a:t>167 962,5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5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1000" b="0" i="0" u="none" strike="noStrike">
                          <a:latin typeface="PT Astra Serif"/>
                        </a:rPr>
                      </a:br>
                      <a:r>
                        <a:rPr lang="ru-RU" sz="10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82,2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30,8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100,7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100,5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latin typeface="PT Astra Serif"/>
                        </a:rPr>
                        <a:t>Добыча полезных ископаемых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6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2.3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 smtClean="0">
                        <a:latin typeface="PT Astra Serif"/>
                      </a:endParaRPr>
                    </a:p>
                    <a:p>
                      <a:pPr algn="r" fontAlgn="b"/>
                      <a:endParaRPr lang="ru-RU" sz="1000" b="0" i="0" u="none" strike="noStrike" dirty="0" smtClean="0">
                        <a:latin typeface="PT Astra Serif"/>
                      </a:endParaRPr>
                    </a:p>
                    <a:p>
                      <a:pPr algn="r" fontAlgn="b"/>
                      <a:r>
                        <a:rPr lang="ru-RU" sz="1000" b="0" i="0" u="none" strike="noStrike" dirty="0" smtClean="0">
                          <a:latin typeface="PT Astra Serif"/>
                        </a:rPr>
                        <a:t>-</a:t>
                      </a:r>
                      <a:endParaRPr lang="ru-RU" sz="1000" b="0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49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781237"/>
        </p:xfrm>
        <a:graphic>
          <a:graphicData uri="http://schemas.openxmlformats.org/drawingml/2006/table">
            <a:tbl>
              <a:tblPr/>
              <a:tblGrid>
                <a:gridCol w="357190"/>
                <a:gridCol w="1428760"/>
                <a:gridCol w="857256"/>
                <a:gridCol w="1000131"/>
                <a:gridCol w="928694"/>
                <a:gridCol w="928694"/>
                <a:gridCol w="928694"/>
                <a:gridCol w="857256"/>
                <a:gridCol w="1000132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 </a:t>
                      </a:r>
                      <a:r>
                        <a:rPr lang="ru-RU" sz="1000" b="0" i="0" u="none" strike="noStrike" dirty="0" smtClean="0">
                          <a:latin typeface="PT Astra Serif"/>
                        </a:rPr>
                        <a:t>2,4</a:t>
                      </a:r>
                      <a:endParaRPr lang="ru-RU" sz="1000" b="0" i="0" u="none" strike="noStrike" dirty="0">
                        <a:latin typeface="PT Astra Serif"/>
                      </a:endParaRP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 dirty="0">
                          <a:latin typeface="PT Astra Serif"/>
                        </a:rPr>
                        <a:t>06 Добыча сырой нефти и природного газа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2.5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2.6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1000" b="0" i="0" u="none" strike="noStrike">
                          <a:latin typeface="PT Astra Serif"/>
                        </a:rPr>
                      </a:br>
                      <a:r>
                        <a:rPr lang="ru-RU" sz="10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latin typeface="PT Astra Serif"/>
                        </a:rPr>
                        <a:t>08 Добыча прочих полезных ископаемых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2.7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2.8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1000" b="0" i="0" u="none" strike="noStrike">
                          <a:latin typeface="PT Astra Serif"/>
                        </a:rPr>
                      </a:br>
                      <a:r>
                        <a:rPr lang="ru-RU" sz="10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>
                          <a:latin typeface="PT Astra Serif"/>
                        </a:rPr>
                        <a:t>09 Предоставление услуг в области добычи полезных ископаемы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Обрабатывающие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10 Производство пищевых продуктов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11 Производство напитков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13 Производство текстильных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14 Производство одежды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384362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15 Производство кожи и изделий из кожи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16 Обработка древесины и производство изделий из дерева и пробки, кроме мебели, производство изделий из соломки и материалов для плетения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17 Производство бумаги и бумажных изделий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18 Деятельность полиграфическая и копирование носителей информации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3972882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19 Производство кокса и нефтепродуктов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20 Производство химических веществ и химических продуктов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21 Производство лекарственных средств и материалов, применяемых в медицинских целях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2025 год и на плановый период 2026 и 2027 годов – основной инструмент реализации социально-экономической политики на территории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муниципального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округа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. «Бюджет для граждан» знакомит население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муниципального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округа с основными положениями главного финансового документа - бюджета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муниципального образования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. Михайловский на 2025 год и на плановый период 2026 и 2027 годов, который создан специально для того, чтобы каждый житель округа был осведомлен, как формируется и расходуется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образования,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22 Производство резиновых и пластмассовых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23 Производство прочей неметаллической минеральной продукции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24 Производство металлургическое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25 Производство готовых металлических изделий, кроме машин и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26 Производство компьютеров, электронных и  оптических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27 Производство электрического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28 Производство машин и оборудования, не включенных в другие группировки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29 Производство автотранспортных средств, прицепов и полуприцепов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30 Производство прочих транспортных средств и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31 Производство мебели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32 Производство прочих готовых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33 Ремонт и монтаж машин и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299585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Обеспечение электрической энергией, газом и паром; кондиционирование воздуха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Водоснабжение; водоотведение, организация сбора и утилизации отходов, деятельность по ликвидации загрязнений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415 173,0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132 035,6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142 358,9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153 749,5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160 564,8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167 962,5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047195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30,8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Подакцизные товары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производства подакцизных товаров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дкл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объем производства подакцизных товаров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 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Сельское хозяйство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Продукция сельского хозяйства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4915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3.2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производства продукции сельского хозяйства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производства продукции сельского хозяйства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6 742,0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6 182,0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6 540,0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6 906,0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7 321,0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7 760,0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доходов, уменьшенных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 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379,6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91,7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5297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Производство важнейших видов продукции в натуральном выражении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зерна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семян масличных культур – всего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 том числе подсолнечника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картофеля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овощей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PT Astra Serif"/>
                        </a:rPr>
                        <a:t>в т.ч. закрытого грунта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0059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сахарной свеклы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Скот и птица на убой (в живом весе)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Молоко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Яйца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шт.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Электроэнергия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 том числе произведенная: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атомными электростанциями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047195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тепловыми электростанциями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гидроэлектростанциями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Строительство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6.1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работ, выполненных по виду деятельности "Строительство"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работ, выполненных по виду деятельности "Строительство"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6.3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Ввод в действие жилых домов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кв. м общей площади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87968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Торговля, общественное питание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Оборот розничной торговли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158 481,6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175 849,6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197 240,0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215 450,0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233 290,0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250 370,0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оборота розничной торговли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оборота розничной торговли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115,1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Оборот общественного питания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7 366,4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7 899,3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8 960,0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9 790,0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10 600,0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11 380,0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оборота общественного питания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объема оборота общественного питания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116,3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9013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Инвестиции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8.1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Инвестиции в основной капитал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532 205,0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56 603,0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10 038 100,0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10 550 043,0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10 900 000,0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12 350 000,0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8.2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инвестиций в основной капитал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16 360,0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98,1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8.3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инвестиций в основной капитал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117,4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105,3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Труд и занятость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latin typeface="PT Astra Serif"/>
                        </a:rPr>
                        <a:t>Среднесписочная численность работающих в экономике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человек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1 085,0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953,0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953,0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959,0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961,0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среднесписочной численности работающих в экономике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3962418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9.3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PT Astra Serif"/>
                        </a:rPr>
                        <a:t>Фонд заработной платы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415 815,0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411 558,0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463 826,0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502 787,0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541 502,0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578 324,0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фонда заработной платы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% г/</a:t>
                      </a:r>
                      <a:r>
                        <a:rPr lang="ru-RU" sz="900" b="0" i="0" u="none" strike="noStrike" dirty="0" err="1">
                          <a:latin typeface="PT Astra Serif"/>
                        </a:rPr>
                        <a:t>г</a:t>
                      </a:r>
                      <a:endParaRPr lang="ru-RU" sz="900" b="0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112,9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99,0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Номинальная начисленная среднемесячная заработная плата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рублей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31 936,6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35 725,5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40 579,7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43 987,0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47 044,6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50 139,1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номинальной начисленной среднемесячной заработной платы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113,6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Выплаты социального характера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1647,1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892,0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1174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1254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выплат социального характера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54,2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4533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9.9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Численность физических лиц, получающих доходы от предпринимательской и иной приносящей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человек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численности физических лиц, получающих доходы от предпринимательской и иной приносящей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83,8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4533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9.11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Чистый доход физических лиц, получающих доход от предпринимательской и иной приносящей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тыс.рублей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чистого дохода физических лиц, получающих доход от предпринимательской и иной приносящей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105,4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321471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Игорный бизнес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букмекерских контор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тотализаторов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 интрактивных ставок тотализатора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 интрактивных ставок букмекерской конторы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2571768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10.5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пунктов приема ставок тотализаторов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приема ставок букмекерских контор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Примечание: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* Используются фактические статистические данные, которые разрабатываются субъектами официального статистического учета.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9604836"/>
              </p:ext>
            </p:extLst>
          </p:nvPr>
        </p:nvGraphicFramePr>
        <p:xfrm>
          <a:off x="1547664" y="1729520"/>
          <a:ext cx="6336704" cy="4112732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2321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1147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1174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325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788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218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172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2024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года составила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2321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68,0%-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граждане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1698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20,0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468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15,0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155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i="1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b="1" i="1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6657134"/>
              </p:ext>
            </p:extLst>
          </p:nvPr>
        </p:nvGraphicFramePr>
        <p:xfrm>
          <a:off x="571472" y="571480"/>
          <a:ext cx="6357966" cy="5283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785794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106610"/>
              </p:ext>
            </p:extLst>
          </p:nvPr>
        </p:nvGraphicFramePr>
        <p:xfrm>
          <a:off x="4566463" y="366553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429124" y="400050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732603"/>
              </p:ext>
            </p:extLst>
          </p:nvPr>
        </p:nvGraphicFramePr>
        <p:xfrm>
          <a:off x="2285984" y="3429000"/>
          <a:ext cx="4464497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Михайловский </a:t>
            </a:r>
            <a:b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2023-2027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5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1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i="1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i="1" dirty="0" smtClean="0">
                <a:solidFill>
                  <a:srgbClr val="000000"/>
                </a:solidFill>
              </a:rPr>
            </a:br>
            <a:r>
              <a:rPr lang="ru-RU" altLang="ru-RU" sz="2400" i="1" dirty="0" smtClean="0">
                <a:solidFill>
                  <a:srgbClr val="000000"/>
                </a:solidFill>
              </a:rPr>
              <a:t>в бюджет МО п. Михайловский 2023-2027 гг. млн.руб.</a:t>
            </a: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1142984"/>
            <a:ext cx="250029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одержимое 8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1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510520"/>
              </p:ext>
            </p:extLst>
          </p:nvPr>
        </p:nvGraphicFramePr>
        <p:xfrm>
          <a:off x="107504" y="116632"/>
          <a:ext cx="8928992" cy="6670095"/>
        </p:xfrm>
        <a:graphic>
          <a:graphicData uri="http://schemas.openxmlformats.org/drawingml/2006/table">
            <a:tbl>
              <a:tblPr/>
              <a:tblGrid>
                <a:gridCol w="2159794"/>
                <a:gridCol w="607509"/>
                <a:gridCol w="617073"/>
                <a:gridCol w="720080"/>
                <a:gridCol w="807901"/>
                <a:gridCol w="715018"/>
                <a:gridCol w="715018"/>
                <a:gridCol w="569929"/>
                <a:gridCol w="720080"/>
                <a:gridCol w="648072"/>
                <a:gridCol w="648518"/>
              </a:tblGrid>
              <a:tr h="186141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Михайловский </a:t>
                      </a:r>
                      <a:r>
                        <a:rPr lang="ru-RU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Саратовской </a:t>
                      </a:r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области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27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факт,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2026года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2027года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4648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555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31 214,1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34 670,4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111,1%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36 847,2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118,0%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106,3%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159,5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106,3%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20 469.0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27 889,0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32 928,7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118,1%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35 110,5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37 427,8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106,6%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899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14 065.8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21 772,4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26 540,0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28 530,0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30 670,0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3 410.4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3 104,2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3 508,7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3 691,5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3 859,8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0713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585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255.0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289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445.1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108,3%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8268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налогообложения, зачисляемый в бюджеты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округов (сумма платежа (перерасчеты, недоимка и задолженность по соответствующему платежу, в том числе по отмененному)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416.3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Транспортный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налог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1 849.2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1507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 по делам, рассматриваемым в судах общей юрисдикции, мировыми судьями (за исключением Верховного Суда Российской Федерации)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8 086.0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3 325,1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1 741,7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1 736,7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1 731,7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485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имущества, находящегося  в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1 456.5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2 242,8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1254,0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07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117.3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2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9964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поступающие в порядке возмещения расходов, понесенных в связи с эксплуатацией имущества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88545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Инициативные платежи, зачисляемые в бюджеты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городских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округов (инициативные платежи граждан на реализацию проекта «Устройство зоны отдыха на территории рощи Памяти, расположенной в 15 метрах на восток от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ул.Химиков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(от дома №5 до дома №8)» с использованием средств областного бюджета)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515896"/>
              </p:ext>
            </p:extLst>
          </p:nvPr>
        </p:nvGraphicFramePr>
        <p:xfrm>
          <a:off x="323525" y="188641"/>
          <a:ext cx="8363274" cy="5071589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740747"/>
                <a:gridCol w="490999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2025-2027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126 152,5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101 907,8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101 780,70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88 100,9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89 843,2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88,3%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126 152,5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101 907,8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101 780,70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88 100,9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89 843,2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88,3%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39 758,2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42 171,9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46 165,3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47 475,1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49 168,4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18 571,6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20 877,5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13 040,1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1 305,0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6,3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1 248,5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9,60%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30 494,5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33 361,0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38 319,3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37 952,4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38 052,3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37 325,2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5 497,4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4 255,8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77,4%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1 368,4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24,9%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1 374,0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100,4%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</a:t>
            </a:r>
            <a:r>
              <a:rPr lang="x-none" sz="1400" smtClean="0"/>
              <a:t>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32 928,7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118,1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24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1 741,7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52,4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24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6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35 110,5  </a:t>
            </a:r>
            <a:r>
              <a:rPr lang="x-none" sz="1400"/>
              <a:t>тыс. рублей (</a:t>
            </a:r>
            <a:r>
              <a:rPr lang="ru-RU" sz="1400" dirty="0" smtClean="0"/>
              <a:t>106,6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1 736,7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99,7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7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37 427,8</a:t>
            </a:r>
            <a:r>
              <a:rPr lang="x-none" sz="1400" smtClean="0"/>
              <a:t>тыс</a:t>
            </a:r>
            <a:r>
              <a:rPr lang="x-none" sz="1400"/>
              <a:t>. рублей (</a:t>
            </a:r>
            <a:r>
              <a:rPr lang="ru-RU" sz="1400" dirty="0" smtClean="0"/>
              <a:t>106,6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6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</a:t>
            </a:r>
            <a:r>
              <a:rPr lang="x-none" sz="1400" smtClean="0"/>
              <a:t>–</a:t>
            </a:r>
            <a:r>
              <a:rPr lang="ru-RU" sz="1400" dirty="0" smtClean="0"/>
              <a:t>1 731,7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99,7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6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9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на 2025 год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 тыс.рублей)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5720" y="1357298"/>
          <a:ext cx="822960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на 2026 год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 тыс.рублей)</a:t>
            </a:r>
            <a:endParaRPr lang="ru-RU" sz="2800" dirty="0"/>
          </a:p>
        </p:txBody>
      </p:sp>
      <p:graphicFrame>
        <p:nvGraphicFramePr>
          <p:cNvPr id="6" name="Содержимое 5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на 2027 год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 тыс.рублей)</a:t>
            </a:r>
            <a:endParaRPr lang="ru-RU" sz="2800" dirty="0"/>
          </a:p>
        </p:txBody>
      </p:sp>
      <p:graphicFrame>
        <p:nvGraphicFramePr>
          <p:cNvPr id="6" name="Содержимое 5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357298"/>
          <a:ext cx="822960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разделам и подразделам на 2025 год и плановый период 2026 и 2027 годы тыс. </a:t>
            </a:r>
            <a:r>
              <a:rPr lang="ru-RU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3509105"/>
              </p:ext>
            </p:extLst>
          </p:nvPr>
        </p:nvGraphicFramePr>
        <p:xfrm>
          <a:off x="395536" y="692699"/>
          <a:ext cx="8060757" cy="5920167"/>
        </p:xfrm>
        <a:graphic>
          <a:graphicData uri="http://schemas.openxmlformats.org/drawingml/2006/table">
            <a:tbl>
              <a:tblPr/>
              <a:tblGrid>
                <a:gridCol w="3312368"/>
                <a:gridCol w="432048"/>
                <a:gridCol w="432048"/>
                <a:gridCol w="720080"/>
                <a:gridCol w="792088"/>
                <a:gridCol w="910395"/>
                <a:gridCol w="699516"/>
                <a:gridCol w="762214"/>
              </a:tblGrid>
              <a:tr h="5760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2023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2024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2026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2027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37 394,3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41 329,8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42 540,6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43 484,7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44 834,6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3 198,7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2 682,7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2 790,0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2 790,1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2 790,1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11 936,7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12 086,3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13 431,2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12 797,3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12 797,9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2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Судебная система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5 179,0 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6 008,0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6 116,0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6 116,0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6 116,0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17 079,8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20 353,8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20  104,4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21 781,4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23 130,6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4 957,6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4 838,0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5 257,2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5 297,0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5 305,0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4 157,6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5 257,1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5 297,0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5 305,0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6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2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4 471,9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10 017,5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6 754,1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5 825,8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5 994,1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4305,0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9 889,3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6 619,8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5 691,5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5 859,8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61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44 126,6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12 924,0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11 772,7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16 875,1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12 644,0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11 492,7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</a:t>
            </a:r>
            <a:r>
              <a:rPr lang="ru-RU" altLang="ru-RU" sz="2800" b="1" dirty="0" smtClean="0"/>
              <a:t>муниципального образования п</a:t>
            </a:r>
            <a:r>
              <a:rPr lang="ru-RU" altLang="ru-RU" sz="2800" b="1" dirty="0" smtClean="0"/>
              <a:t>. Михайловский – это свод доходов и расходов на очередной финансовый год, ежегодно утверждаемый решением Собрания </a:t>
            </a:r>
            <a:r>
              <a:rPr lang="ru-RU" altLang="ru-RU" sz="2800" b="1" dirty="0" smtClean="0"/>
              <a:t>депутатов МО  </a:t>
            </a:r>
            <a:r>
              <a:rPr lang="ru-RU" altLang="ru-RU" sz="2800" b="1" dirty="0" smtClean="0"/>
              <a:t>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7000287"/>
              </p:ext>
            </p:extLst>
          </p:nvPr>
        </p:nvGraphicFramePr>
        <p:xfrm>
          <a:off x="323529" y="260648"/>
          <a:ext cx="8568951" cy="5994602"/>
        </p:xfrm>
        <a:graphic>
          <a:graphicData uri="http://schemas.openxmlformats.org/drawingml/2006/table">
            <a:tbl>
              <a:tblPr/>
              <a:tblGrid>
                <a:gridCol w="3309770"/>
                <a:gridCol w="739002"/>
                <a:gridCol w="449864"/>
                <a:gridCol w="899727"/>
                <a:gridCol w="749773"/>
                <a:gridCol w="749773"/>
                <a:gridCol w="896011"/>
                <a:gridCol w="775031"/>
              </a:tblGrid>
              <a:tr h="579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2023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2024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2026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2027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</a:tr>
              <a:tr h="330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27 000,0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56 329,8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59 921,8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60 716,9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56 328,3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56 359,0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17 405,4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14 291,6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16 579,0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15 573,1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15 575,6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1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33 179,2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39 481,1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38 695,3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32 794,9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32 864,1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5 347,8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5 670,0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4 815,7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4 088,1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4 086,0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Обучение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4 463,9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4 629,2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5 030,0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4 463,9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4 629,2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5 030,0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920,7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1 151,8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979,6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30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669,5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769,9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620,9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645,7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281,9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411,6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448,8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95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Руководство и управление  в сфере установленных функций органов местного самоуправления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411,6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448,8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1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2 241,3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2 273,7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2 988,2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3 216,5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3 362,8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04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2 273,7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2 988,2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3 216,5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3 362,8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78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155 021,3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137 224,8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136 450,9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122 840,0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124 586,3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60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2026-2027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50106"/>
          </a:xfrm>
        </p:spPr>
        <p:txBody>
          <a:bodyPr/>
          <a:lstStyle/>
          <a:p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муниципальных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 п.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Михайловский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6496348"/>
              </p:ext>
            </p:extLst>
          </p:nvPr>
        </p:nvGraphicFramePr>
        <p:xfrm>
          <a:off x="285720" y="0"/>
          <a:ext cx="8464455" cy="6633968"/>
        </p:xfrm>
        <a:graphic>
          <a:graphicData uri="http://schemas.openxmlformats.org/drawingml/2006/table">
            <a:tbl>
              <a:tblPr/>
              <a:tblGrid>
                <a:gridCol w="1875605"/>
                <a:gridCol w="723760"/>
                <a:gridCol w="2624729"/>
                <a:gridCol w="576064"/>
                <a:gridCol w="648072"/>
                <a:gridCol w="720080"/>
                <a:gridCol w="576064"/>
                <a:gridCol w="720081"/>
              </a:tblGrid>
              <a:tr h="242226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644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6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Целевые показатели муниципальной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2024 год (оценка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2027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141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35847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«Молодежная политика и оздоровление детей МО п. Михайловский Саратовской области на 2025-2027 годы»</a:t>
                      </a:r>
                    </a:p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воспитание, становление, духовное и физическое развитие молодежи.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271,9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276,6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7089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Профилактика правонарушений и усиление борьбы с преступностью в муниципальном образованиина2025-2027годы»</a:t>
                      </a:r>
                    </a:p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-Снижение уровня преступности, повышение раскрываемости преступлений, укрепление законности и правопорядка на территории муниципального образования;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-совершенствование социальной профилактики правонарушений, направленной на активизацию борьбы с пьянством, преступностью и безнадзорностью несовершеннолетних, семейным неблагополучием, незаконной миграцией, на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ресоциализацию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лиц, освободившихся из мест лишения свободы;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-обеспечение экономической безопасности путем усиления борьбы с различными формами посягательств на все виды собственности, усиление контроля в финансово-хозяйственной сфере, за реализацией товаров массового потребления, пресечение проявлений коррупции;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357826"/>
              </p:ext>
            </p:extLst>
          </p:nvPr>
        </p:nvGraphicFramePr>
        <p:xfrm>
          <a:off x="107505" y="-544644"/>
          <a:ext cx="8936876" cy="6983930"/>
        </p:xfrm>
        <a:graphic>
          <a:graphicData uri="http://schemas.openxmlformats.org/drawingml/2006/table">
            <a:tbl>
              <a:tblPr/>
              <a:tblGrid>
                <a:gridCol w="1317697"/>
                <a:gridCol w="698526"/>
                <a:gridCol w="3384376"/>
                <a:gridCol w="720080"/>
                <a:gridCol w="792088"/>
                <a:gridCol w="720080"/>
                <a:gridCol w="576064"/>
                <a:gridCol w="727965"/>
              </a:tblGrid>
              <a:tr h="589268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79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 (оценка)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13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4411954"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2025-2027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создание благоприятной и максимально безопасной для населения обстановки в жилом секторе, на улицах и в других общественных местах;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-вовлечение в предупреждение правонарушений организаций всех форм собственности, общественных организаций и граждан;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постоянного мониторинга состояния безопасности  на территории муниципального образования п.Михайловский.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-2025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3050 м2,   в т.ч. проезжей части    3050 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доля отремонтированных автомобильных дорог к общей площади     1,16 %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2026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3100 м2,   в т.ч. проезжей части    3100 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доля отремонтированных автомобильных дорог к общей площади     1,18 %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2027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3400 м2,   в т.ч. проезжей части    3400 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доля отремонтированных автомобильных дорог к общей площади     1,3 %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4 523,8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5 159,3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2 308,7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2 491,5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2 659,8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718758"/>
              </p:ext>
            </p:extLst>
          </p:nvPr>
        </p:nvGraphicFramePr>
        <p:xfrm>
          <a:off x="70991" y="-961606"/>
          <a:ext cx="9073009" cy="7572205"/>
        </p:xfrm>
        <a:graphic>
          <a:graphicData uri="http://schemas.openxmlformats.org/drawingml/2006/table">
            <a:tbl>
              <a:tblPr/>
              <a:tblGrid>
                <a:gridCol w="1500847"/>
                <a:gridCol w="731402"/>
                <a:gridCol w="3744416"/>
                <a:gridCol w="504056"/>
                <a:gridCol w="576064"/>
                <a:gridCol w="576064"/>
                <a:gridCol w="648072"/>
                <a:gridCol w="792088"/>
              </a:tblGrid>
              <a:tr h="759832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41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год (факт)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 (оценка)</a:t>
                      </a:r>
                    </a:p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84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71476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местного самоуправления в муниципальном образовании п. Михайловский Саратовской области на 2025-2027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8 323,9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8 344,0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9 925,5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10 211,0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10 271,0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4120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дошкольного образования муниципального образования п. Михайловский Саратовской области на 2025-2027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17 405,4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14 291,6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16 579,0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15 575,6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244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Муниципальная программа «Развитие культуры в муниципальном образовании поселок Михайловский Саратовской области на 2025 - 2027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4 345,3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4 549,2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4 467,5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4 570,2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4 572,9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231500"/>
              </p:ext>
            </p:extLst>
          </p:nvPr>
        </p:nvGraphicFramePr>
        <p:xfrm>
          <a:off x="107504" y="-603448"/>
          <a:ext cx="8928991" cy="6120680"/>
        </p:xfrm>
        <a:graphic>
          <a:graphicData uri="http://schemas.openxmlformats.org/drawingml/2006/table">
            <a:tbl>
              <a:tblPr/>
              <a:tblGrid>
                <a:gridCol w="1391428"/>
                <a:gridCol w="696804"/>
                <a:gridCol w="2520280"/>
                <a:gridCol w="792088"/>
                <a:gridCol w="792088"/>
                <a:gridCol w="1152128"/>
                <a:gridCol w="683638"/>
                <a:gridCol w="900537"/>
              </a:tblGrid>
              <a:tr h="792088">
                <a:tc gridSpan="8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(оценка)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42069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Муниципальная программа «Развитие малого и среднего предпринимательства в муниципальном образовании п. Михайловский на 2023-2026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1) Совершенствование  нормативно-правовой базы в сфере поддержки малого и среднего предпринимательства;</a:t>
                      </a:r>
                    </a:p>
                    <a:p>
                      <a:pPr marL="10795"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2) Осуществление имущественной поддержки субъектов малого и среднего предпринимательства;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3) Максимальное удовлетворение потребностей субъектов малого и среднего предпринимательства в информационных и консультационных услугах;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4) Привлечение субъектов малого и среднего предпринимательства для выполнения муниципального заказа.</a:t>
                      </a:r>
                      <a:endParaRPr lang="ru-RU" sz="105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5201844"/>
              </p:ext>
            </p:extLst>
          </p:nvPr>
        </p:nvGraphicFramePr>
        <p:xfrm>
          <a:off x="179512" y="38100"/>
          <a:ext cx="8856190" cy="6745562"/>
        </p:xfrm>
        <a:graphic>
          <a:graphicData uri="http://schemas.openxmlformats.org/drawingml/2006/table">
            <a:tbl>
              <a:tblPr/>
              <a:tblGrid>
                <a:gridCol w="1537166"/>
                <a:gridCol w="878380"/>
                <a:gridCol w="3147528"/>
                <a:gridCol w="658785"/>
                <a:gridCol w="658785"/>
                <a:gridCol w="658785"/>
                <a:gridCol w="731983"/>
                <a:gridCol w="584778"/>
              </a:tblGrid>
              <a:tr h="15457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49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839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2025-2027 годах»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  <a:p>
                      <a:pPr algn="l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5 114,1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4 965,6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5 383,3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5 423,1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5 431,1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87070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«Редакция газеты «Михайловские новости» муниципального образования поселок Михайловский Саратовской области на 2025 - 2027 годы»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увеличение тиража на 2 %;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обеспечение социальной потребности населения муниципального образования в информационных услугах и повышение роли газеты «Михайловские новости» в информированности населения - создание условий для своевременного информационного обеспечения и равного доступа населения к печатным средствам массовой  информации.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муниципального печатного средства массовой информации –  газеты «Михайловские новости»;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улучшение материально-технической базы учреждения;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эффективности деятельности учреждения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2 241,3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2 273,7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2 988,2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3 216,5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3 362,8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1156251"/>
              </p:ext>
            </p:extLst>
          </p:nvPr>
        </p:nvGraphicFramePr>
        <p:xfrm>
          <a:off x="214282" y="404663"/>
          <a:ext cx="8821420" cy="5040562"/>
        </p:xfrm>
        <a:graphic>
          <a:graphicData uri="http://schemas.openxmlformats.org/drawingml/2006/table">
            <a:tbl>
              <a:tblPr/>
              <a:tblGrid>
                <a:gridCol w="1502396"/>
                <a:gridCol w="878380"/>
                <a:gridCol w="3147528"/>
                <a:gridCol w="658785"/>
                <a:gridCol w="658785"/>
                <a:gridCol w="658785"/>
                <a:gridCol w="731983"/>
                <a:gridCol w="584778"/>
              </a:tblGrid>
              <a:tr h="21518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151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3921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«Благоустройство территории муниципального образования поселок Михайловский Саратовской области на 2025-2027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--комплексное благоустройство территории муниципального образования поселок Михайловский;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санитарно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эпидемиологического состояния территории муниципального образования поселок  Михайловский;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технического состояния отдельных объектов жизнеобеспечения;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рациональное и эффективное использования средств местного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Повышение уровня благоустройства и развития территории муниципального образования поселок Михайловский, способствующего комфортной жизнедеятельности населения.</a:t>
                      </a:r>
                    </a:p>
                    <a:p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3 663,6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3 559,2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2 802,7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2 602,7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2 602,7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4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767773"/>
              </p:ext>
            </p:extLst>
          </p:nvPr>
        </p:nvGraphicFramePr>
        <p:xfrm>
          <a:off x="179513" y="-459432"/>
          <a:ext cx="8856984" cy="7196238"/>
        </p:xfrm>
        <a:graphic>
          <a:graphicData uri="http://schemas.openxmlformats.org/drawingml/2006/table">
            <a:tbl>
              <a:tblPr/>
              <a:tblGrid>
                <a:gridCol w="1200133"/>
                <a:gridCol w="816090"/>
                <a:gridCol w="3024337"/>
                <a:gridCol w="720080"/>
                <a:gridCol w="648072"/>
                <a:gridCol w="792088"/>
                <a:gridCol w="732081"/>
                <a:gridCol w="924103"/>
              </a:tblGrid>
              <a:tr h="64807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2024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578468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 на 2025-2027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33 627,4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39 802,3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39 058,7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36 432,1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36 482,4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311615"/>
              </p:ext>
            </p:extLst>
          </p:nvPr>
        </p:nvGraphicFramePr>
        <p:xfrm>
          <a:off x="357158" y="-383801"/>
          <a:ext cx="8643999" cy="7027510"/>
        </p:xfrm>
        <a:graphic>
          <a:graphicData uri="http://schemas.openxmlformats.org/drawingml/2006/table">
            <a:tbl>
              <a:tblPr/>
              <a:tblGrid>
                <a:gridCol w="1373889"/>
                <a:gridCol w="723100"/>
                <a:gridCol w="3687809"/>
                <a:gridCol w="578480"/>
                <a:gridCol w="578480"/>
                <a:gridCol w="578480"/>
                <a:gridCol w="586110"/>
                <a:gridCol w="537651"/>
              </a:tblGrid>
              <a:tr h="72567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9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8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603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«Управление имуществом муниципального образования п. Михайловский на 2025-2027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Инвентаризация объектов недвижимости. Межевание,      постановка на кадастровый учет земельных участков;</a:t>
                      </a:r>
                    </a:p>
                    <a:p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имущества казны</a:t>
                      </a:r>
                    </a:p>
                    <a:p>
                      <a:pPr marL="0" indent="0">
                        <a:buFontTx/>
                        <a:buChar char="-"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   полного    и    достоверного    реестра    казны муниципального образования  поселок Михайловский; создание   условий   для   эффективного   использования   и вовлечения в хозяйственный оборот объектов недвижимости, свободных земельных участков, бесхозяйного имущества</a:t>
                      </a:r>
                      <a:endParaRPr lang="ru-RU" sz="105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5 220,2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8 574,6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8 574,6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9 351,8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10 169,8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98006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дополнительного образования детей в МО п.Михайловский Саратовской области на 2025 – 2027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5 027,3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5 500,8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4 655,7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3 928,1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3 926,0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789531"/>
              </p:ext>
            </p:extLst>
          </p:nvPr>
        </p:nvGraphicFramePr>
        <p:xfrm>
          <a:off x="142844" y="83288"/>
          <a:ext cx="8750205" cy="6186726"/>
        </p:xfrm>
        <a:graphic>
          <a:graphicData uri="http://schemas.openxmlformats.org/drawingml/2006/table">
            <a:tbl>
              <a:tblPr/>
              <a:tblGrid>
                <a:gridCol w="1071570"/>
                <a:gridCol w="714380"/>
                <a:gridCol w="3728491"/>
                <a:gridCol w="726396"/>
                <a:gridCol w="726396"/>
                <a:gridCol w="630845"/>
                <a:gridCol w="576064"/>
                <a:gridCol w="576063"/>
              </a:tblGrid>
              <a:tr h="20244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latin typeface="Arial Cyr"/>
                        </a:rPr>
                        <a:t>тыс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руб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5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50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468528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«Профилактика терроризма и экстремизма в МО п. Михайловский на 2025-2027 годы»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"Формирование комфортной городской среды на территории муниципального образования п. Михайловский Саратовской области на 2025 – 2030 годы"</a:t>
                      </a:r>
                    </a:p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0100000000</a:t>
                      </a: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1600000000</a:t>
                      </a:r>
                    </a:p>
                    <a:p>
                      <a:pPr algn="ctr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уровня взаимодействия   структурных подразделений администрации МО п. Михайловский по  профилактике  терроризма  и экстремизма;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сведение к  минимуму  проявлений  терроризма  и экстремизма на территории МО п.                                                                                     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Михайловский;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усиление   антитеррористической    защищенности объектов социальной сферы;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привлечение     граждан,      негосударственных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структур,  в  том  числе  СМИ  и   общественных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организаций,   для   обеспечения   максимальной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эффективности  деятельности   по   профилактике проявлений терроризма и экстремизма;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проведение   воспитательной,   пропагандистской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работы с населением,  направленной  на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предупреждение        террористической        и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экстремистской     деятельности,      повышение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бдительности.</a:t>
                      </a:r>
                    </a:p>
                    <a:p>
                      <a:endParaRPr lang="ru-RU" sz="105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05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благоустроенных дворовых территорий;</a:t>
                      </a:r>
                      <a:endParaRPr lang="ru-RU" sz="10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доля благоустроенных дворовых территорий от общего количества дворовых территорий;</a:t>
                      </a:r>
                      <a:endParaRPr lang="ru-RU" sz="10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050" dirty="0" smtClean="0">
                          <a:effectLst/>
                          <a:latin typeface="Times New Roman"/>
                          <a:ea typeface="Times New Roman"/>
                        </a:rPr>
                        <a:t>охват населения благоустроенными дворовыми территориями (доля населения, проживающего в жилом фонде с благоустроенными дворовыми территориями от общей численности населения).</a:t>
                      </a:r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10 275,8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9 084,8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8 690,0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5,,9</a:t>
                      </a: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5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</a:t>
            </a:r>
            <a:r>
              <a:rPr lang="ru-RU" sz="1300" dirty="0" smtClean="0">
                <a:latin typeface="Arial" charset="0"/>
              </a:rPr>
              <a:t>с разработки </a:t>
            </a:r>
            <a:r>
              <a:rPr lang="ru-RU" sz="1300" dirty="0">
                <a:latin typeface="Arial" charset="0"/>
              </a:rPr>
              <a:t>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108269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2025 год и </a:t>
            </a:r>
            <a:r>
              <a:rPr lang="ru-RU" altLang="ru-RU" sz="1300" dirty="0"/>
              <a:t>плановый период </a:t>
            </a:r>
            <a:r>
              <a:rPr lang="ru-RU" altLang="ru-RU" sz="1300" dirty="0" smtClean="0"/>
              <a:t>2026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2027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</a:t>
            </a:r>
            <a:r>
              <a:rPr lang="ru-RU" altLang="ru-RU" sz="1300" dirty="0" smtClean="0"/>
              <a:t>Собрания </a:t>
            </a:r>
            <a:r>
              <a:rPr lang="ru-RU" altLang="ru-RU" sz="1300" dirty="0"/>
              <a:t>депутатов </a:t>
            </a:r>
            <a:r>
              <a:rPr lang="ru-RU" altLang="ru-RU" sz="1300" dirty="0" smtClean="0"/>
              <a:t>МО </a:t>
            </a:r>
            <a:r>
              <a:rPr lang="ru-RU" altLang="ru-RU" sz="1300" dirty="0" smtClean="0"/>
              <a:t>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</a:t>
            </a:r>
            <a:r>
              <a:rPr lang="ru-RU" altLang="ru-RU" sz="1300" dirty="0" smtClean="0"/>
              <a:t>и </a:t>
            </a:r>
            <a:r>
              <a:rPr lang="ru-RU" altLang="ru-RU" sz="1300" dirty="0"/>
              <a:t>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</a:t>
            </a:r>
            <a:r>
              <a:rPr lang="ru-RU" altLang="ru-RU" sz="1300" dirty="0" smtClean="0"/>
              <a:t>округа</a:t>
            </a:r>
            <a:r>
              <a:rPr lang="ru-RU" altLang="ru-RU" sz="1300" dirty="0"/>
              <a:t>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</a:t>
            </a:r>
            <a:r>
              <a:rPr lang="ru-RU" sz="1300" dirty="0" smtClean="0">
                <a:latin typeface="Arial" charset="0"/>
              </a:rPr>
              <a:t>МО </a:t>
            </a:r>
            <a:r>
              <a:rPr lang="ru-RU" sz="1300" dirty="0" smtClean="0">
                <a:latin typeface="Arial" charset="0"/>
              </a:rPr>
              <a:t>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</a:t>
            </a:r>
            <a:r>
              <a:rPr lang="ru-RU" sz="1300" dirty="0" smtClean="0">
                <a:latin typeface="Arial" charset="0"/>
              </a:rPr>
              <a:t>МО </a:t>
            </a:r>
            <a:r>
              <a:rPr lang="ru-RU" sz="1300" dirty="0" smtClean="0">
                <a:latin typeface="Arial" charset="0"/>
              </a:rPr>
              <a:t>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</a:t>
            </a:r>
            <a:r>
              <a:rPr lang="ru-RU" sz="1300" dirty="0" smtClean="0">
                <a:latin typeface="Arial" charset="0"/>
              </a:rPr>
              <a:t>МО </a:t>
            </a:r>
            <a:r>
              <a:rPr lang="ru-RU" sz="1300" dirty="0" smtClean="0">
                <a:latin typeface="Arial" charset="0"/>
              </a:rPr>
              <a:t>п. </a:t>
            </a:r>
            <a:r>
              <a:rPr lang="ru-RU" sz="1300" dirty="0">
                <a:latin typeface="Arial" charset="0"/>
              </a:rPr>
              <a:t>Михайловский. Решение о бюджете </a:t>
            </a:r>
            <a:r>
              <a:rPr lang="ru-RU" sz="1300" dirty="0" smtClean="0">
                <a:latin typeface="Arial" charset="0"/>
              </a:rPr>
              <a:t>муниципального образования п</a:t>
            </a:r>
            <a:r>
              <a:rPr lang="ru-RU" sz="1300" dirty="0" smtClean="0">
                <a:latin typeface="Arial" charset="0"/>
              </a:rPr>
              <a:t>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dirty="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14488"/>
          <a:ext cx="8229599" cy="173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5484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6592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33299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числа детей и подростков, получивших оздоровление в летний период.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8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«Молодежная политика и оздоровление детей МО п. Михайловский Саратовской области 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71876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/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Профилактика правонарушений и усиление борьбы с преступностью в муниципальном образовании»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4214819"/>
          <a:ext cx="8286809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628"/>
                <a:gridCol w="791280"/>
                <a:gridCol w="1062581"/>
                <a:gridCol w="1183830"/>
                <a:gridCol w="1183830"/>
                <a:gridCol w="1183830"/>
                <a:gridCol w="1183830"/>
              </a:tblGrid>
              <a:tr h="29509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6862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25079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 по 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снижению преступности  среди несовершенно летних граждан, профилактика правонарушений.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27874"/>
          <a:ext cx="822959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1514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8858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904432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автомобильных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дорог общего пользования на территории МО п.Михайловский  Саратовской области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2984,0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3468,5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области»</a:t>
            </a:r>
            <a:endParaRPr lang="ru-RU" sz="14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786190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малого и среднего предпринимательства в муниципальном образовании п. Михайловский»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4357694"/>
          <a:ext cx="8286809" cy="1685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628"/>
                <a:gridCol w="791280"/>
                <a:gridCol w="1062581"/>
                <a:gridCol w="1183830"/>
                <a:gridCol w="1183830"/>
                <a:gridCol w="1183830"/>
                <a:gridCol w="1183830"/>
              </a:tblGrid>
              <a:tr h="46563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77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961093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увеличение количества рабочих мест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89949"/>
          <a:ext cx="8229599" cy="3395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7981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878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23381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Переподготовка и повышение квалификации лиц , замещающих выборные муниципальные должности.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2231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деятельности органов местного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самоуправление.(в части  содержания,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вкдючая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расходы на оплату труда и начисления МУ)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местного самоуправления в муниципальном образовании п. Михайловский Саратовской области »</a:t>
            </a:r>
          </a:p>
          <a:p>
            <a:pPr fontAlgn="b"/>
            <a:endParaRPr lang="ru-RU" sz="1200" b="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89949"/>
          <a:ext cx="8229599" cy="2967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7981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878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62871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среднегодового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количества детей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2231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детей от 2 до 7 лет,  охваченных программами дошкольного образования, в общей численности детей, проживающих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территории п.Михайловский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дошкольного образования муниципального образования п. Михайловский Саратовской области»</a:t>
            </a:r>
            <a:endParaRPr lang="ru-RU" sz="1200" b="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19328"/>
          <a:ext cx="8229599" cy="4417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495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5532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75094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Расширение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развитие различных форм культурно -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досуговой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деятельности населения.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576980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Укрепление и модернизация материально-технической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базы учреждения культуры муниципального образования  поселок Михайловский Саратовской области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346841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 потребителей, удовлетворенных качеством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доступностью услуг предоставляемых учреждением культуры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культуры в муниципальном образовании поселок Михайловский Саратовской области»</a:t>
            </a:r>
            <a:endParaRPr lang="ru-RU" sz="1200" b="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194599"/>
          <a:ext cx="8229599" cy="2616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0387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520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403872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количества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гибели людей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15-20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6253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спасенных на 100  ЧС и происшествий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1002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Достоверность прогнозирования ЧС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142984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1600" b="1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03"/>
          <a:ext cx="8229599" cy="968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286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3190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8086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тиража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785795"/>
            <a:ext cx="82153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«Редакция газеты «Михайловские новости» муниципального образования поселок Михайловский Саратовской области»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071810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«Благоустройство территории муниципального образования поселок Михайловский Саратовской области»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5" y="3643314"/>
          <a:ext cx="8286806" cy="1873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628"/>
                <a:gridCol w="791281"/>
                <a:gridCol w="1062581"/>
                <a:gridCol w="1183829"/>
                <a:gridCol w="1183829"/>
                <a:gridCol w="1183829"/>
                <a:gridCol w="1183829"/>
              </a:tblGrid>
              <a:tr h="49185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9729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32229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Текущий ремонт элементов малых архитектурных форм,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бордюров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1усл.ед.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2229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Дератизация территории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1усл.ед.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1600" b="1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2664"/>
          <a:ext cx="8229599" cy="205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0369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510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720885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ОО, получивших аттестат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 среднем общем образовании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08092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населения качеством общего образования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571481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</a:t>
            </a:r>
            <a:endParaRPr lang="ru-RU" sz="14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r>
              <a:rPr lang="ru-RU" sz="16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«Управление имуществом муниципального образования п. Михайловский»</a:t>
            </a:r>
            <a:endParaRPr lang="ru-RU" sz="1600" b="1" dirty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4429132"/>
          <a:ext cx="828680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232866"/>
              </a:tblGrid>
              <a:tr h="14096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2470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806308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1- доходы, получаемые в виде арендной платы на земельные участки  до разграничения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1600" b="1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229599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37616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2838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706162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и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провеление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в 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нутренних,межрайонных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физкультурных и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спортвно-массовых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мероприятий, участие в областных и всероссийских мероприятиях  разных возрастных групп населения.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193,9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8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дополнительного образования детей в МО п.Михайловский Саратовской области »</a:t>
            </a:r>
            <a:endParaRPr lang="ru-RU" sz="14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56"/>
          </a:xfrm>
        </p:spPr>
        <p:txBody>
          <a:bodyPr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857365"/>
          <a:ext cx="8229599" cy="144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2110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5567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75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культурно- массовых мероприятий по реализации данной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428605"/>
            <a:ext cx="82153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endParaRPr lang="ru-RU" sz="14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«Профилактика терроризма и экстремизма в МО п. Михайловский»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500037" y="4124340"/>
          <a:ext cx="8286805" cy="2309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628"/>
                <a:gridCol w="791281"/>
                <a:gridCol w="1062580"/>
                <a:gridCol w="1183829"/>
                <a:gridCol w="1183829"/>
                <a:gridCol w="1183829"/>
                <a:gridCol w="1183829"/>
              </a:tblGrid>
              <a:tr h="51910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5567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751979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уровня внешнего благоустройства, санитарного содержания дворовых территорий многоквартирных домов;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комфортных и безопасных условий проживания граждан.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3500438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на территории муниципального образования п.Михайловский Саратовской области на 2025-2030 годы»</a:t>
            </a:r>
            <a:endParaRPr lang="ru-RU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346200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</a:t>
            </a:r>
            <a:r>
              <a:rPr lang="ru-RU" altLang="ru-RU" sz="1400" b="1" i="1" dirty="0" smtClean="0">
                <a:latin typeface="Times New Roman" pitchFamily="18" charset="0"/>
              </a:rPr>
              <a:t>МО п</a:t>
            </a:r>
            <a:r>
              <a:rPr lang="ru-RU" altLang="ru-RU" sz="1400" b="1" i="1" dirty="0" smtClean="0">
                <a:latin typeface="Times New Roman" pitchFamily="18" charset="0"/>
              </a:rPr>
              <a:t>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</a:t>
            </a:r>
            <a:r>
              <a:rPr lang="ru-RU" altLang="ru-RU" sz="1400" b="1" i="1" dirty="0" smtClean="0">
                <a:latin typeface="Times New Roman" pitchFamily="18" charset="0"/>
              </a:rPr>
              <a:t>МО </a:t>
            </a:r>
            <a:r>
              <a:rPr lang="ru-RU" altLang="ru-RU" sz="1400" b="1" i="1" dirty="0" smtClean="0">
                <a:latin typeface="Times New Roman" pitchFamily="18" charset="0"/>
              </a:rPr>
              <a:t>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i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i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i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Саратовской </a:t>
            </a:r>
            <a:r>
              <a:rPr lang="ru-RU" altLang="ru-RU" sz="1800" b="1" i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области</a:t>
            </a:r>
            <a:endParaRPr lang="ru-RU" altLang="ru-RU" sz="1800" i="1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746714"/>
              </p:ext>
            </p:extLst>
          </p:nvPr>
        </p:nvGraphicFramePr>
        <p:xfrm>
          <a:off x="539552" y="1746598"/>
          <a:ext cx="8003232" cy="3428522"/>
        </p:xfrm>
        <a:graphic>
          <a:graphicData uri="http://schemas.openxmlformats.org/drawingml/2006/table">
            <a:tbl>
              <a:tblPr firstRow="1" firstCol="1" bandRow="1"/>
              <a:tblGrid>
                <a:gridCol w="174796"/>
                <a:gridCol w="1625404"/>
                <a:gridCol w="1080120"/>
                <a:gridCol w="1224136"/>
                <a:gridCol w="1368152"/>
                <a:gridCol w="1296144"/>
                <a:gridCol w="1234480"/>
              </a:tblGrid>
              <a:tr h="581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01.01.2024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01.01.2025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825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36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49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</a:t>
            </a:r>
            <a:r>
              <a:rPr lang="ru-RU" sz="2000" b="1" dirty="0" smtClean="0"/>
              <a:t>муниципального образования </a:t>
            </a:r>
            <a:r>
              <a:rPr lang="ru-RU" sz="2000" b="1" dirty="0" smtClean="0"/>
              <a:t>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</a:t>
            </a:r>
            <a:r>
              <a:rPr lang="ru-RU" sz="1700" dirty="0" smtClean="0"/>
              <a:t>МО </a:t>
            </a:r>
            <a:r>
              <a:rPr lang="ru-RU" sz="1700" dirty="0" smtClean="0"/>
              <a:t>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</a:t>
            </a:r>
            <a:r>
              <a:rPr lang="ru-RU" sz="2400" dirty="0" smtClean="0">
                <a:latin typeface="Arial" charset="0"/>
              </a:rPr>
              <a:t>МО п</a:t>
            </a:r>
            <a:r>
              <a:rPr lang="ru-RU" sz="2400" dirty="0" smtClean="0">
                <a:latin typeface="Arial" charset="0"/>
              </a:rPr>
              <a:t>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757130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</a:t>
            </a:r>
            <a:r>
              <a:rPr lang="ru-RU" sz="2400" dirty="0" smtClean="0">
                <a:latin typeface="Arial" charset="0"/>
              </a:rPr>
              <a:t>МО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</a:t>
            </a:r>
            <a:r>
              <a:rPr lang="ru-RU" sz="2400" dirty="0" smtClean="0">
                <a:latin typeface="Arial" charset="0"/>
              </a:rPr>
              <a:t>МО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</a:t>
            </a:r>
            <a:r>
              <a:rPr lang="ru-RU" sz="1400" dirty="0" smtClean="0"/>
              <a:t>бюджета </a:t>
            </a:r>
            <a:r>
              <a:rPr lang="ru-RU" sz="1400" dirty="0"/>
              <a:t>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2025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2026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2027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</a:t>
            </a:r>
            <a:r>
              <a:rPr lang="ru-RU" sz="1200" dirty="0" smtClean="0"/>
              <a:t>политики в 2025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</a:t>
            </a:r>
            <a:r>
              <a:rPr lang="ru-RU" sz="1200" dirty="0" smtClean="0"/>
              <a:t>бюджета </a:t>
            </a:r>
            <a:r>
              <a:rPr lang="ru-RU" sz="1200" dirty="0"/>
              <a:t>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Pages>0</Pages>
  <Words>10095</Words>
  <Characters>0</Characters>
  <Application>Microsoft Office PowerPoint</Application>
  <DocSecurity>0</DocSecurity>
  <PresentationFormat>Экран (4:3)</PresentationFormat>
  <Lines>0</Lines>
  <Paragraphs>3746</Paragraphs>
  <Slides>73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73</vt:i4>
      </vt:variant>
    </vt:vector>
  </HeadingPairs>
  <TitlesOfParts>
    <vt:vector size="75" baseType="lpstr">
      <vt:lpstr>默认设计模板</vt:lpstr>
      <vt:lpstr>1_默认设计模板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2025 – 2027 годы</vt:lpstr>
      <vt:lpstr>Презентация PowerPoint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Презентация PowerPoint</vt:lpstr>
      <vt:lpstr>Презентация PowerPoint</vt:lpstr>
      <vt:lpstr>Динамика доходной части бюджета  муниципального образования п. Михайловский  в 2023-2027 г. (тыс. рублей)</vt:lpstr>
      <vt:lpstr> Безвозмездные поступления  в бюджет МО п. Михайловский 2023-2027 гг. млн.руб.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на 2025 год ( тыс.рублей)</vt:lpstr>
      <vt:lpstr>Структура расходов бюджета на 2026 год ( тыс.рублей)</vt:lpstr>
      <vt:lpstr>Структура расходов бюджета на 2027 год ( тыс.рублей)</vt:lpstr>
      <vt:lpstr>Распределение бюджетных ассигнований по разделам и подразделам на 2025 год и плановый период 2026 и 2027 годы тыс. руб</vt:lpstr>
      <vt:lpstr>Презентация PowerPoint</vt:lpstr>
      <vt:lpstr>Перечень  муниципальных  программ МО п. Михайловский  на 2025 год и плановый период 2026 и 2027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Презентация PowerPoint</vt:lpstr>
      <vt:lpstr>   СВЕДЕНИЯ О СОЦИАЛЬНО-ЗНАЧИМЫХ ПРОЕКТАХ, ПРЕДУСМОТРЕННЫХ К ФИНАНСИРОВАНИЮ ЗА СЧЕТ БЮДЖЕТА В 2025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2024-12-20T08:19:17Z</dcterms:modified>
</cp:coreProperties>
</file>