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theme/themeOverride4.xml" ContentType="application/vnd.openxmlformats-officedocument.themeOverride+xml"/>
  <Override PartName="/ppt/charts/chart6.xml" ContentType="application/vnd.openxmlformats-officedocument.drawingml.chart+xml"/>
  <Override PartName="/ppt/theme/themeOverride5.xml" ContentType="application/vnd.openxmlformats-officedocument.themeOverride+xml"/>
  <Override PartName="/ppt/charts/chart7.xml" ContentType="application/vnd.openxmlformats-officedocument.drawingml.chart+xml"/>
  <Override PartName="/ppt/theme/themeOverride6.xml" ContentType="application/vnd.openxmlformats-officedocument.themeOverride+xml"/>
  <Override PartName="/ppt/charts/chart8.xml" ContentType="application/vnd.openxmlformats-officedocument.drawingml.chart+xml"/>
  <Override PartName="/ppt/theme/themeOverride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49" r:id="rId2"/>
  </p:sldMasterIdLst>
  <p:notesMasterIdLst>
    <p:notesMasterId r:id="rId37"/>
  </p:notesMasterIdLst>
  <p:sldIdLst>
    <p:sldId id="294" r:id="rId3"/>
    <p:sldId id="350" r:id="rId4"/>
    <p:sldId id="320" r:id="rId5"/>
    <p:sldId id="322" r:id="rId6"/>
    <p:sldId id="324" r:id="rId7"/>
    <p:sldId id="325" r:id="rId8"/>
    <p:sldId id="326" r:id="rId9"/>
    <p:sldId id="327" r:id="rId10"/>
    <p:sldId id="344" r:id="rId11"/>
    <p:sldId id="351" r:id="rId12"/>
    <p:sldId id="368" r:id="rId13"/>
    <p:sldId id="346" r:id="rId14"/>
    <p:sldId id="356" r:id="rId15"/>
    <p:sldId id="353" r:id="rId16"/>
    <p:sldId id="331" r:id="rId17"/>
    <p:sldId id="367" r:id="rId18"/>
    <p:sldId id="332" r:id="rId19"/>
    <p:sldId id="355" r:id="rId20"/>
    <p:sldId id="354" r:id="rId21"/>
    <p:sldId id="339" r:id="rId22"/>
    <p:sldId id="340" r:id="rId23"/>
    <p:sldId id="348" r:id="rId24"/>
    <p:sldId id="360" r:id="rId25"/>
    <p:sldId id="361" r:id="rId26"/>
    <p:sldId id="362" r:id="rId27"/>
    <p:sldId id="349" r:id="rId28"/>
    <p:sldId id="363" r:id="rId29"/>
    <p:sldId id="364" r:id="rId30"/>
    <p:sldId id="365" r:id="rId31"/>
    <p:sldId id="359" r:id="rId32"/>
    <p:sldId id="366" r:id="rId33"/>
    <p:sldId id="369" r:id="rId34"/>
    <p:sldId id="334" r:id="rId35"/>
    <p:sldId id="338" r:id="rId36"/>
  </p:sldIdLst>
  <p:sldSz cx="9144000" cy="6858000" type="screen4x3"/>
  <p:notesSz cx="6735763" cy="9866313"/>
  <p:custDataLst>
    <p:tags r:id="rId3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3333FF"/>
    <a:srgbClr val="FF9900"/>
    <a:srgbClr val="00CC00"/>
    <a:srgbClr val="0066FF"/>
    <a:srgbClr val="FF66FF"/>
    <a:srgbClr val="CC9900"/>
    <a:srgbClr val="008000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457" autoAdjust="0"/>
  </p:normalViewPr>
  <p:slideViewPr>
    <p:cSldViewPr>
      <p:cViewPr varScale="1">
        <p:scale>
          <a:sx n="104" d="100"/>
          <a:sy n="104" d="100"/>
        </p:scale>
        <p:origin x="-174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4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5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6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2.bin"/><Relationship Id="rId1" Type="http://schemas.openxmlformats.org/officeDocument/2006/relationships/themeOverride" Target="../theme/themeOverrid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260" b="0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r>
              <a:rPr lang="ru-RU"/>
              <a:t>Динамика основных показателей бюджета, млн.руб</a:t>
            </a:r>
          </a:p>
        </c:rich>
      </c:tx>
      <c:layout/>
      <c:overlay val="0"/>
      <c:spPr>
        <a:noFill/>
        <a:ln w="31891">
          <a:noFill/>
        </a:ln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133845447898148"/>
          <c:y val="0.41312260037743215"/>
          <c:w val="0.852739726027398"/>
          <c:h val="0.3481781376518218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87328E">
                <a:alpha val="73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dLbl>
              <c:idx val="0"/>
              <c:layout>
                <c:manualLayout>
                  <c:x val="-2.0751737851912401E-2"/>
                  <c:y val="-2.64554030300116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9012950741056982E-2"/>
                  <c:y val="-2.19701359467476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9022794935583778E-2"/>
                  <c:y val="-2.20461691916763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31891">
                <a:noFill/>
              </a:ln>
            </c:spPr>
            <c:txPr>
              <a:bodyPr/>
              <a:lstStyle/>
              <a:p>
                <a:pPr>
                  <a:defRPr sz="1758" b="0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88.1</c:v>
                </c:pt>
                <c:pt idx="1">
                  <c:v>64.900000000000006</c:v>
                </c:pt>
                <c:pt idx="2">
                  <c:v>67.8</c:v>
                </c:pt>
              </c:numCache>
            </c:numRef>
          </c:val>
          <c:shape val="cylinder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23AFA2">
                <a:alpha val="68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dLbl>
              <c:idx val="0"/>
              <c:layout>
                <c:manualLayout>
                  <c:x val="3.0350530672400636E-2"/>
                  <c:y val="-3.09406701132756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0844442038085703E-2"/>
                  <c:y val="-2.64554030300116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8045589871167605E-2"/>
                  <c:y val="-1.3227701515005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31891">
                <a:noFill/>
              </a:ln>
            </c:spPr>
            <c:txPr>
              <a:bodyPr/>
              <a:lstStyle/>
              <a:p>
                <a:pPr>
                  <a:defRPr sz="1758" b="0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Лист1!$C$2:$C$4</c:f>
              <c:numCache>
                <c:formatCode>0.0</c:formatCode>
                <c:ptCount val="3"/>
                <c:pt idx="0">
                  <c:v>88.1</c:v>
                </c:pt>
                <c:pt idx="1">
                  <c:v>64.900000000000006</c:v>
                </c:pt>
                <c:pt idx="2">
                  <c:v>67.8</c:v>
                </c:pt>
              </c:numCache>
            </c:numRef>
          </c:val>
          <c:shape val="cylinder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Дефицит/Профицит</c:v>
                </c:pt>
              </c:strCache>
            </c:strRef>
          </c:tx>
          <c:spPr>
            <a:solidFill>
              <a:srgbClr val="B2B2B2">
                <a:alpha val="65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dLbl>
              <c:idx val="1"/>
              <c:layout>
                <c:manualLayout>
                  <c:x val="3.7137927009516736E-2"/>
                  <c:y val="-4.09687260334707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31891">
                <a:noFill/>
              </a:ln>
            </c:spPr>
            <c:txPr>
              <a:bodyPr/>
              <a:lstStyle/>
              <a:p>
                <a:pPr>
                  <a:defRPr sz="1500" b="0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shape val="cylinder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23886592"/>
        <c:axId val="123917056"/>
        <c:axId val="0"/>
      </c:bar3DChart>
      <c:catAx>
        <c:axId val="123886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11959">
            <a:noFill/>
          </a:ln>
        </c:spPr>
        <c:txPr>
          <a:bodyPr rot="0" vert="horz"/>
          <a:lstStyle/>
          <a:p>
            <a:pPr>
              <a:defRPr sz="1500" b="0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23917056"/>
        <c:crosses val="autoZero"/>
        <c:auto val="1"/>
        <c:lblAlgn val="ctr"/>
        <c:lblOffset val="100"/>
        <c:noMultiLvlLbl val="0"/>
      </c:catAx>
      <c:valAx>
        <c:axId val="123917056"/>
        <c:scaling>
          <c:orientation val="minMax"/>
        </c:scaling>
        <c:delete val="0"/>
        <c:axPos val="l"/>
        <c:majorGridlines>
          <c:spPr>
            <a:ln w="11959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ln w="11959">
            <a:noFill/>
          </a:ln>
        </c:spPr>
        <c:txPr>
          <a:bodyPr rot="0" vert="horz"/>
          <a:lstStyle/>
          <a:p>
            <a:pPr>
              <a:defRPr sz="1500" b="0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23886592"/>
        <c:crosses val="autoZero"/>
        <c:crossBetween val="between"/>
      </c:valAx>
      <c:spPr>
        <a:noFill/>
        <a:ln w="31891">
          <a:noFill/>
        </a:ln>
      </c:spPr>
    </c:plotArea>
    <c:legend>
      <c:legendPos val="b"/>
      <c:layout/>
      <c:overlay val="0"/>
      <c:spPr>
        <a:noFill/>
        <a:ln w="31891">
          <a:noFill/>
        </a:ln>
      </c:spPr>
      <c:txPr>
        <a:bodyPr/>
        <a:lstStyle/>
        <a:p>
          <a:pPr>
            <a:defRPr sz="1375" b="0" i="0" u="none" strike="noStrike" baseline="0">
              <a:solidFill>
                <a:srgbClr val="333333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256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825" b="0" i="0" u="none" strike="noStrike" kern="1200" cap="none" spc="2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764" dirty="0">
                <a:solidFill>
                  <a:schemeClr val="tx1"/>
                </a:solidFill>
              </a:rPr>
              <a:t>Структура налоговых и неналоговых доходов на 2021 год</a:t>
            </a:r>
          </a:p>
        </c:rich>
      </c:tx>
      <c:layout>
        <c:manualLayout>
          <c:xMode val="edge"/>
          <c:yMode val="edge"/>
          <c:x val="7.3847112860892392E-2"/>
          <c:y val="1.5302623100256225E-2"/>
        </c:manualLayout>
      </c:layout>
      <c:overlay val="0"/>
      <c:spPr>
        <a:noFill/>
        <a:ln w="24897">
          <a:noFill/>
        </a:ln>
      </c:sp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0702688853082188E-2"/>
          <c:y val="0.20205797806383763"/>
          <c:w val="0.92465998659273163"/>
          <c:h val="0.5998790612198162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explosion val="42"/>
          <c:dPt>
            <c:idx val="0"/>
            <c:bubble3D val="0"/>
            <c:explosion val="19"/>
            <c:spPr>
              <a:gradFill rotWithShape="1">
                <a:gsLst>
                  <a:gs pos="0">
                    <a:schemeClr val="accent1">
                      <a:tint val="50000"/>
                      <a:satMod val="300000"/>
                    </a:schemeClr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</c:dPt>
          <c:dPt>
            <c:idx val="1"/>
            <c:bubble3D val="0"/>
            <c:explosion val="0"/>
            <c:spPr>
              <a:solidFill>
                <a:srgbClr val="DBD0F0"/>
              </a:soli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</c:dPt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42529724409448816"/>
          <c:y val="0.8105316925204713"/>
          <c:w val="0.18025831146106747"/>
          <c:h val="0.18682123067949849"/>
        </c:manualLayout>
      </c:layout>
      <c:overlay val="0"/>
      <c:spPr>
        <a:noFill/>
        <a:ln w="24897">
          <a:noFill/>
        </a:ln>
      </c:spPr>
      <c:txPr>
        <a:bodyPr rot="0" spcFirstLastPara="1" vertOverflow="ellipsis" vert="horz" wrap="square" anchor="ctr" anchorCtr="1"/>
        <a:lstStyle/>
        <a:p>
          <a:pPr rtl="0">
            <a:defRPr sz="1173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8516472154794664"/>
          <c:y val="0.22730044961424825"/>
          <c:w val="0.81366768038501103"/>
          <c:h val="0.7714111777357342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0.11261636045494314"/>
                  <c:y val="1.041666666666666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19127679352580929"/>
                  <c:y val="-4.481481481481484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.00%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Доходы!$H$3:$H$4</c:f>
              <c:strCache>
                <c:ptCount val="2"/>
                <c:pt idx="0">
                  <c:v> Неналоговые доходы</c:v>
                </c:pt>
                <c:pt idx="1">
                  <c:v>Налоговые доходы</c:v>
                </c:pt>
              </c:strCache>
            </c:strRef>
          </c:cat>
          <c:val>
            <c:numRef>
              <c:f>Доходы!$I$3:$I$4</c:f>
              <c:numCache>
                <c:formatCode>General</c:formatCode>
                <c:ptCount val="2"/>
                <c:pt idx="0">
                  <c:v>3754.7</c:v>
                </c:pt>
                <c:pt idx="1">
                  <c:v>15428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3448840769903773"/>
          <c:y val="7.4548702245552642E-2"/>
          <c:w val="0.72102690288713911"/>
          <c:h val="0.7982250656167978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Доходы!$N$17</c:f>
              <c:strCache>
                <c:ptCount val="1"/>
                <c:pt idx="0">
                  <c:v>Расходы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Доходы!$M$18:$M$20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Доходы!$N$18:$N$20</c:f>
              <c:numCache>
                <c:formatCode>General</c:formatCode>
                <c:ptCount val="3"/>
                <c:pt idx="0">
                  <c:v>34.57</c:v>
                </c:pt>
                <c:pt idx="1">
                  <c:v>25.48</c:v>
                </c:pt>
                <c:pt idx="2">
                  <c:v>26.58</c:v>
                </c:pt>
              </c:numCache>
            </c:numRef>
          </c:val>
        </c:ser>
        <c:ser>
          <c:idx val="1"/>
          <c:order val="1"/>
          <c:tx>
            <c:strRef>
              <c:f>Доходы!$O$17</c:f>
              <c:strCache>
                <c:ptCount val="1"/>
                <c:pt idx="0">
                  <c:v>Доходы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Доходы!$M$18:$M$20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Доходы!$O$18:$O$20</c:f>
              <c:numCache>
                <c:formatCode>General</c:formatCode>
                <c:ptCount val="3"/>
                <c:pt idx="0">
                  <c:v>34.57</c:v>
                </c:pt>
                <c:pt idx="1">
                  <c:v>25.48</c:v>
                </c:pt>
                <c:pt idx="2">
                  <c:v>26.58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8492544"/>
        <c:axId val="118494336"/>
      </c:barChart>
      <c:catAx>
        <c:axId val="11849254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18494336"/>
        <c:crosses val="autoZero"/>
        <c:auto val="1"/>
        <c:lblAlgn val="ctr"/>
        <c:lblOffset val="100"/>
        <c:noMultiLvlLbl val="0"/>
      </c:catAx>
      <c:valAx>
        <c:axId val="118494336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1849254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8636598996554003E-2"/>
          <c:y val="0.1041666666666667"/>
          <c:w val="0.68721766921991867"/>
          <c:h val="0.77314814814814836"/>
        </c:manualLayout>
      </c:layout>
      <c:pie3DChart>
        <c:varyColors val="1"/>
        <c:ser>
          <c:idx val="0"/>
          <c:order val="0"/>
          <c:explosion val="22"/>
          <c:dLbls>
            <c:dLbl>
              <c:idx val="0"/>
              <c:layout>
                <c:manualLayout>
                  <c:x val="-3.097758092738408E-2"/>
                  <c:y val="0.1667526975794693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6.0479221347331656E-2"/>
                  <c:y val="0.15171515018955978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3.4419015171153824E-2"/>
                  <c:y val="-0.1476717404343135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.00%" sourceLinked="0"/>
            <c:spPr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Доходы!$D$4:$D$7</c:f>
              <c:strCache>
                <c:ptCount val="3"/>
                <c:pt idx="0">
                  <c:v>Дотации </c:v>
                </c:pt>
                <c:pt idx="1">
                  <c:v>Субсидии</c:v>
                </c:pt>
                <c:pt idx="2">
                  <c:v>Субвенции</c:v>
                </c:pt>
              </c:strCache>
            </c:strRef>
          </c:cat>
          <c:val>
            <c:numRef>
              <c:f>Доходы!$E$4:$E$7</c:f>
              <c:numCache>
                <c:formatCode>General</c:formatCode>
                <c:ptCount val="4"/>
                <c:pt idx="0">
                  <c:v>30</c:v>
                </c:pt>
                <c:pt idx="1">
                  <c:v>2</c:v>
                </c:pt>
                <c:pt idx="2">
                  <c:v>22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6860172648390623"/>
          <c:y val="0.21142752989209682"/>
          <c:w val="0.22913198456425241"/>
          <c:h val="0.55399679206765817"/>
        </c:manualLayout>
      </c:layout>
      <c:overlay val="0"/>
    </c:legend>
    <c:plotVisOnly val="1"/>
    <c:dispBlanksAs val="gap"/>
    <c:showDLblsOverMax val="0"/>
  </c:chart>
  <c:spPr>
    <a:solidFill>
      <a:schemeClr val="accent5">
        <a:lumMod val="40000"/>
        <a:lumOff val="60000"/>
      </a:schemeClr>
    </a:solidFill>
  </c:sp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2289521502119932E-3"/>
          <c:y val="0.11923148035996507"/>
          <c:w val="0.83160759887440461"/>
          <c:h val="0.81714354581402648"/>
        </c:manualLayout>
      </c:layout>
      <c:pie3DChart>
        <c:varyColors val="1"/>
        <c:ser>
          <c:idx val="1"/>
          <c:order val="0"/>
          <c:explosion val="27"/>
          <c:dLbls>
            <c:dLbl>
              <c:idx val="0"/>
              <c:layout>
                <c:manualLayout>
                  <c:x val="-1.7776806902920238E-2"/>
                  <c:y val="-1.332458701751475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1.0088272383354351E-2"/>
                  <c:y val="-0.1412005718286326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3.1755692901153168E-2"/>
                  <c:y val="1.787665669206153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3.3148358702828326E-2"/>
                  <c:y val="0.1282150412409903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0.1481754417407567"/>
                  <c:y val="0.1866167230185853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4.6079044659140178E-3"/>
                  <c:y val="0.20097097326158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5.3565350358947883E-2"/>
                  <c:y val="2.31185035712070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0.28684150537121877"/>
                  <c:y val="-2.589095945146751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0.42586569490919596"/>
                  <c:y val="-2.816856773958736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.00%" sourceLinked="0"/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'Расходы ФКР (2021)'!$A$3:$A$12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 - коммунальное хозяйство</c:v>
                </c:pt>
                <c:pt idx="5">
                  <c:v>Образование</c:v>
                </c:pt>
                <c:pt idx="6">
                  <c:v>Культура, кинематография, сми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</c:strCache>
            </c:strRef>
          </c:cat>
          <c:val>
            <c:numRef>
              <c:f>'Расходы ФКР (2021)'!$C$3:$C$12</c:f>
              <c:numCache>
                <c:formatCode>#,##0.00</c:formatCode>
                <c:ptCount val="10"/>
                <c:pt idx="0">
                  <c:v>25176.5</c:v>
                </c:pt>
                <c:pt idx="1">
                  <c:v>98.2</c:v>
                </c:pt>
                <c:pt idx="2">
                  <c:v>2222.9</c:v>
                </c:pt>
                <c:pt idx="3">
                  <c:v>3036.2</c:v>
                </c:pt>
                <c:pt idx="4">
                  <c:v>1800</c:v>
                </c:pt>
                <c:pt idx="5">
                  <c:v>29310.1</c:v>
                </c:pt>
                <c:pt idx="6">
                  <c:v>4248.6000000000004</c:v>
                </c:pt>
                <c:pt idx="7">
                  <c:v>972</c:v>
                </c:pt>
                <c:pt idx="8">
                  <c:v>2446.6</c:v>
                </c:pt>
                <c:pt idx="9">
                  <c:v>1378.1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rgbClr val="DAEDEF">
        <a:lumMod val="90000"/>
      </a:srgbClr>
    </a:solidFill>
  </c:spPr>
  <c:txPr>
    <a:bodyPr/>
    <a:lstStyle/>
    <a:p>
      <a:pPr>
        <a:defRPr>
          <a:solidFill>
            <a:srgbClr val="002060"/>
          </a:solidFill>
        </a:defRPr>
      </a:pPr>
      <a:endParaRPr lang="ru-RU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2289521502119932E-3"/>
          <c:y val="0.11923148035996507"/>
          <c:w val="0.83160759887440461"/>
          <c:h val="0.81714354581402648"/>
        </c:manualLayout>
      </c:layout>
      <c:pie3DChart>
        <c:varyColors val="1"/>
        <c:ser>
          <c:idx val="1"/>
          <c:order val="0"/>
          <c:explosion val="27"/>
          <c:dLbls>
            <c:dLbl>
              <c:idx val="0"/>
              <c:layout>
                <c:manualLayout>
                  <c:x val="-1.7776806902920238E-2"/>
                  <c:y val="-1.332458701751475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2.0176544766708701E-2"/>
                  <c:y val="-0.11600496770200136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8.930027504443408E-2"/>
                  <c:y val="-3.480918345933334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3.3148358702828326E-2"/>
                  <c:y val="0.1282150412409903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0.1481754417407567"/>
                  <c:y val="0.1866167230185853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4.6079044659140178E-3"/>
                  <c:y val="0.20097097326158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5.3565350358947883E-2"/>
                  <c:y val="2.31185035712070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0.28684150537121877"/>
                  <c:y val="-2.589095945146751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0.42586569490919596"/>
                  <c:y val="-2.816856773958736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.00%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'[Диаграмма в Microsoft PowerPoint]Расходы ФКР (2021)'!$A$3:$A$12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 - коммунальное хозяйство</c:v>
                </c:pt>
                <c:pt idx="5">
                  <c:v>Образование</c:v>
                </c:pt>
                <c:pt idx="6">
                  <c:v>Культура, кинематография, сми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</c:strCache>
            </c:strRef>
          </c:cat>
          <c:val>
            <c:numRef>
              <c:f>'[Диаграмма в Microsoft PowerPoint]Расходы ФКР (2021)'!$C$3:$C$12</c:f>
              <c:numCache>
                <c:formatCode>#,##0.00</c:formatCode>
                <c:ptCount val="10"/>
                <c:pt idx="0">
                  <c:v>25078.7</c:v>
                </c:pt>
                <c:pt idx="1">
                  <c:v>94.6</c:v>
                </c:pt>
                <c:pt idx="2">
                  <c:v>2222.9</c:v>
                </c:pt>
                <c:pt idx="3">
                  <c:v>3278.6</c:v>
                </c:pt>
                <c:pt idx="4">
                  <c:v>0</c:v>
                </c:pt>
                <c:pt idx="5">
                  <c:v>27852.9</c:v>
                </c:pt>
                <c:pt idx="6">
                  <c:v>4244.3</c:v>
                </c:pt>
                <c:pt idx="7">
                  <c:v>970.8</c:v>
                </c:pt>
                <c:pt idx="8">
                  <c:v>2449.6</c:v>
                </c:pt>
                <c:pt idx="9">
                  <c:v>1376.4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rgbClr val="DAEDEF">
        <a:lumMod val="75000"/>
      </a:srgbClr>
    </a:solidFill>
  </c:sp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2289521502119932E-3"/>
          <c:y val="0.11923148035996507"/>
          <c:w val="0.83160759887440461"/>
          <c:h val="0.81714354581402648"/>
        </c:manualLayout>
      </c:layout>
      <c:pie3DChart>
        <c:varyColors val="1"/>
        <c:ser>
          <c:idx val="1"/>
          <c:order val="0"/>
          <c:explosion val="27"/>
          <c:dLbls>
            <c:dLbl>
              <c:idx val="0"/>
              <c:layout>
                <c:manualLayout>
                  <c:x val="-1.7776806902920238E-2"/>
                  <c:y val="-1.332458701751475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1.0088272383354351E-2"/>
                  <c:y val="-0.1412005718286326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1.4942350076788107E-3"/>
                  <c:y val="-5.440576197678448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3.3148358702828326E-2"/>
                  <c:y val="0.1282150412409903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0.1481754417407567"/>
                  <c:y val="0.1866167230185853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4.6079044659140178E-3"/>
                  <c:y val="0.20097097326158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5.3565350358947883E-2"/>
                  <c:y val="2.31185035712070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0.28684150537121877"/>
                  <c:y val="-2.589095945146751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0.42586569490919596"/>
                  <c:y val="-2.816856773958736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.00%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'[Диаграмма в Microsoft PowerPoint]Расходы ФКР (2021)'!$A$3:$A$12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 - коммунальное хозяйство</c:v>
                </c:pt>
                <c:pt idx="5">
                  <c:v>Образование</c:v>
                </c:pt>
                <c:pt idx="6">
                  <c:v>Культура, кинематография, сми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</c:strCache>
            </c:strRef>
          </c:cat>
          <c:val>
            <c:numRef>
              <c:f>'[Диаграмма в Microsoft PowerPoint]Расходы ФКР (2021)'!$C$3:$C$12</c:f>
              <c:numCache>
                <c:formatCode>#,##0.00</c:formatCode>
                <c:ptCount val="10"/>
                <c:pt idx="0">
                  <c:v>25176.5</c:v>
                </c:pt>
                <c:pt idx="1">
                  <c:v>98.2</c:v>
                </c:pt>
                <c:pt idx="2">
                  <c:v>2222.9</c:v>
                </c:pt>
                <c:pt idx="3">
                  <c:v>3036.2</c:v>
                </c:pt>
                <c:pt idx="4">
                  <c:v>1800</c:v>
                </c:pt>
                <c:pt idx="5">
                  <c:v>29310.1</c:v>
                </c:pt>
                <c:pt idx="6">
                  <c:v>4248.6000000000004</c:v>
                </c:pt>
                <c:pt idx="7">
                  <c:v>972</c:v>
                </c:pt>
                <c:pt idx="8">
                  <c:v>2446.6</c:v>
                </c:pt>
                <c:pt idx="9">
                  <c:v>1378.1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rgbClr val="DAEDEF">
        <a:lumMod val="75000"/>
      </a:srgbClr>
    </a:solidFill>
  </c:sp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CFCB53-4751-4A4D-8D2B-6C5897797731}" type="doc">
      <dgm:prSet loTypeId="urn:microsoft.com/office/officeart/2005/8/layout/cycle2" loCatId="cycle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85E7CCD-3794-433C-8311-8EB90BF8D01B}">
      <dgm:prSet phldrT="[Текст]" custT="1"/>
      <dgm:spPr/>
      <dgm:t>
        <a:bodyPr/>
        <a:lstStyle/>
        <a:p>
          <a:r>
            <a:rPr lang="ru-RU" sz="1800" b="1" dirty="0">
              <a:solidFill>
                <a:schemeClr val="accent2"/>
              </a:solidFill>
            </a:rPr>
            <a:t>Бюджет</a:t>
          </a:r>
        </a:p>
      </dgm:t>
    </dgm:pt>
    <dgm:pt modelId="{25A52390-A822-4CE6-B13E-7449C5AB013F}" type="parTrans" cxnId="{402CF8A4-C6E0-4A2E-9C60-DE70FED41AFA}">
      <dgm:prSet/>
      <dgm:spPr/>
      <dgm:t>
        <a:bodyPr/>
        <a:lstStyle/>
        <a:p>
          <a:endParaRPr lang="ru-RU"/>
        </a:p>
      </dgm:t>
    </dgm:pt>
    <dgm:pt modelId="{291340D8-2C7B-4021-B8E5-F9E816A9E258}" type="sibTrans" cxnId="{402CF8A4-C6E0-4A2E-9C60-DE70FED41AFA}">
      <dgm:prSet/>
      <dgm:spPr/>
      <dgm:t>
        <a:bodyPr/>
        <a:lstStyle/>
        <a:p>
          <a:endParaRPr lang="ru-RU"/>
        </a:p>
      </dgm:t>
    </dgm:pt>
    <dgm:pt modelId="{1FFBFFE6-BCDD-4A09-AE85-BE79D24901AA}">
      <dgm:prSet phldrT="[Текст]" custT="1"/>
      <dgm:spPr/>
      <dgm:t>
        <a:bodyPr/>
        <a:lstStyle/>
        <a:p>
          <a:r>
            <a:rPr lang="ru-RU" sz="1200" b="1" dirty="0">
              <a:solidFill>
                <a:schemeClr val="accent2"/>
              </a:solidFill>
            </a:rPr>
            <a:t>Расходная часть бюджета – обеспечиваются соц. гарантии (культура, образование, соц. гарантии)</a:t>
          </a:r>
        </a:p>
      </dgm:t>
    </dgm:pt>
    <dgm:pt modelId="{DA5A6EED-34D9-4356-9C86-DED2D7D18015}" type="parTrans" cxnId="{37926CC3-4EEC-4114-9411-BAE0580AE052}">
      <dgm:prSet/>
      <dgm:spPr/>
      <dgm:t>
        <a:bodyPr/>
        <a:lstStyle/>
        <a:p>
          <a:endParaRPr lang="ru-RU"/>
        </a:p>
      </dgm:t>
    </dgm:pt>
    <dgm:pt modelId="{0637DEF2-219D-4115-BC78-E6F113656A66}" type="sibTrans" cxnId="{37926CC3-4EEC-4114-9411-BAE0580AE052}">
      <dgm:prSet/>
      <dgm:spPr/>
      <dgm:t>
        <a:bodyPr/>
        <a:lstStyle/>
        <a:p>
          <a:endParaRPr lang="ru-RU"/>
        </a:p>
      </dgm:t>
    </dgm:pt>
    <dgm:pt modelId="{C653109F-F561-44B5-A066-C6C92C54DE57}">
      <dgm:prSet phldrT="[Текст]" custT="1"/>
      <dgm:spPr/>
      <dgm:t>
        <a:bodyPr/>
        <a:lstStyle/>
        <a:p>
          <a:r>
            <a:rPr lang="ru-RU" sz="1300" b="1" dirty="0"/>
            <a:t>Гражданин</a:t>
          </a:r>
        </a:p>
      </dgm:t>
    </dgm:pt>
    <dgm:pt modelId="{1E0D0BBE-0363-41C4-A77D-4D896E2769C5}" type="parTrans" cxnId="{3F8BE07A-A38E-433A-91A0-05EAC0BA6775}">
      <dgm:prSet/>
      <dgm:spPr/>
      <dgm:t>
        <a:bodyPr/>
        <a:lstStyle/>
        <a:p>
          <a:endParaRPr lang="ru-RU"/>
        </a:p>
      </dgm:t>
    </dgm:pt>
    <dgm:pt modelId="{F520EC42-2508-401F-8870-EFF9E0514E5D}" type="sibTrans" cxnId="{3F8BE07A-A38E-433A-91A0-05EAC0BA6775}">
      <dgm:prSet/>
      <dgm:spPr/>
      <dgm:t>
        <a:bodyPr/>
        <a:lstStyle/>
        <a:p>
          <a:endParaRPr lang="ru-RU"/>
        </a:p>
      </dgm:t>
    </dgm:pt>
    <dgm:pt modelId="{B588F279-79AA-41A6-A894-18E199B0E068}">
      <dgm:prSet phldrT="[Текст]" custT="1"/>
      <dgm:spPr/>
      <dgm:t>
        <a:bodyPr/>
        <a:lstStyle/>
        <a:p>
          <a:r>
            <a:rPr lang="ru-RU" sz="1200" b="1" dirty="0"/>
            <a:t>Помогает формировать доходную часть бюджета (НДФЛ)</a:t>
          </a:r>
        </a:p>
      </dgm:t>
    </dgm:pt>
    <dgm:pt modelId="{C8A1A241-A969-4584-8ECD-BD024A4C927C}" type="parTrans" cxnId="{FE74A33F-6B8B-4F02-80E3-1324920F25BF}">
      <dgm:prSet/>
      <dgm:spPr/>
      <dgm:t>
        <a:bodyPr/>
        <a:lstStyle/>
        <a:p>
          <a:endParaRPr lang="ru-RU"/>
        </a:p>
      </dgm:t>
    </dgm:pt>
    <dgm:pt modelId="{A069F2F9-E53E-44A1-9638-2ABF0F862C38}" type="sibTrans" cxnId="{FE74A33F-6B8B-4F02-80E3-1324920F25BF}">
      <dgm:prSet/>
      <dgm:spPr/>
      <dgm:t>
        <a:bodyPr/>
        <a:lstStyle/>
        <a:p>
          <a:endParaRPr lang="ru-RU"/>
        </a:p>
      </dgm:t>
    </dgm:pt>
    <dgm:pt modelId="{2B3E201B-D017-4EAB-9FF7-F0B96A326403}" type="pres">
      <dgm:prSet presAssocID="{99CFCB53-4751-4A4D-8D2B-6C589779773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A89A55-F1D3-4AEF-A272-FC4DB5610CC0}" type="pres">
      <dgm:prSet presAssocID="{585E7CCD-3794-433C-8311-8EB90BF8D01B}" presName="node" presStyleLbl="node1" presStyleIdx="0" presStyleCnt="4" custRadScaleRad="100043" custRadScaleInc="21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59CB2E-9328-446A-957F-D10DC6E05E66}" type="pres">
      <dgm:prSet presAssocID="{291340D8-2C7B-4021-B8E5-F9E816A9E258}" presName="sibTrans" presStyleLbl="sibTrans2D1" presStyleIdx="0" presStyleCnt="4"/>
      <dgm:spPr/>
      <dgm:t>
        <a:bodyPr/>
        <a:lstStyle/>
        <a:p>
          <a:endParaRPr lang="ru-RU"/>
        </a:p>
      </dgm:t>
    </dgm:pt>
    <dgm:pt modelId="{541D9661-1680-4A6C-BE71-962B5FE376D0}" type="pres">
      <dgm:prSet presAssocID="{291340D8-2C7B-4021-B8E5-F9E816A9E258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0E3BD310-78A9-4950-9D42-E16A234623D2}" type="pres">
      <dgm:prSet presAssocID="{1FFBFFE6-BCDD-4A09-AE85-BE79D24901AA}" presName="node" presStyleLbl="node1" presStyleIdx="1" presStyleCnt="4" custScaleX="145993" custScaleY="1131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54DA69-0DD2-4391-A8D3-CEBE8CB04949}" type="pres">
      <dgm:prSet presAssocID="{0637DEF2-219D-4115-BC78-E6F113656A66}" presName="sibTrans" presStyleLbl="sibTrans2D1" presStyleIdx="1" presStyleCnt="4"/>
      <dgm:spPr/>
      <dgm:t>
        <a:bodyPr/>
        <a:lstStyle/>
        <a:p>
          <a:endParaRPr lang="ru-RU"/>
        </a:p>
      </dgm:t>
    </dgm:pt>
    <dgm:pt modelId="{8A4271A6-36BF-4466-A2C3-43F1A5306075}" type="pres">
      <dgm:prSet presAssocID="{0637DEF2-219D-4115-BC78-E6F113656A66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38F2E825-0946-4A22-AB27-3D8650C6D76D}" type="pres">
      <dgm:prSet presAssocID="{C653109F-F561-44B5-A066-C6C92C54DE57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E79D36-4667-427D-87F5-FF60A68F41A9}" type="pres">
      <dgm:prSet presAssocID="{F520EC42-2508-401F-8870-EFF9E0514E5D}" presName="sibTrans" presStyleLbl="sibTrans2D1" presStyleIdx="2" presStyleCnt="4"/>
      <dgm:spPr/>
      <dgm:t>
        <a:bodyPr/>
        <a:lstStyle/>
        <a:p>
          <a:endParaRPr lang="ru-RU"/>
        </a:p>
      </dgm:t>
    </dgm:pt>
    <dgm:pt modelId="{0F186D61-8A27-40EF-8007-7864E8B98648}" type="pres">
      <dgm:prSet presAssocID="{F520EC42-2508-401F-8870-EFF9E0514E5D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03FC157A-EB45-45A0-9D80-86C03981E2F2}" type="pres">
      <dgm:prSet presAssocID="{B588F279-79AA-41A6-A894-18E199B0E068}" presName="node" presStyleLbl="node1" presStyleIdx="3" presStyleCnt="4" custScaleX="125249" custScaleY="1178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37058A-12E4-4834-B519-AFCF3587A790}" type="pres">
      <dgm:prSet presAssocID="{A069F2F9-E53E-44A1-9638-2ABF0F862C38}" presName="sibTrans" presStyleLbl="sibTrans2D1" presStyleIdx="3" presStyleCnt="4" custLinFactNeighborX="3098" custLinFactNeighborY="11689"/>
      <dgm:spPr/>
      <dgm:t>
        <a:bodyPr/>
        <a:lstStyle/>
        <a:p>
          <a:endParaRPr lang="ru-RU"/>
        </a:p>
      </dgm:t>
    </dgm:pt>
    <dgm:pt modelId="{0FE87290-7A4F-4577-9C7D-99A0F343FC56}" type="pres">
      <dgm:prSet presAssocID="{A069F2F9-E53E-44A1-9638-2ABF0F862C38}" presName="connectorText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526730DF-B536-4336-8299-55FE1EE9E13D}" type="presOf" srcId="{C653109F-F561-44B5-A066-C6C92C54DE57}" destId="{38F2E825-0946-4A22-AB27-3D8650C6D76D}" srcOrd="0" destOrd="0" presId="urn:microsoft.com/office/officeart/2005/8/layout/cycle2"/>
    <dgm:cxn modelId="{FE74A33F-6B8B-4F02-80E3-1324920F25BF}" srcId="{99CFCB53-4751-4A4D-8D2B-6C5897797731}" destId="{B588F279-79AA-41A6-A894-18E199B0E068}" srcOrd="3" destOrd="0" parTransId="{C8A1A241-A969-4584-8ECD-BD024A4C927C}" sibTransId="{A069F2F9-E53E-44A1-9638-2ABF0F862C38}"/>
    <dgm:cxn modelId="{402CF8A4-C6E0-4A2E-9C60-DE70FED41AFA}" srcId="{99CFCB53-4751-4A4D-8D2B-6C5897797731}" destId="{585E7CCD-3794-433C-8311-8EB90BF8D01B}" srcOrd="0" destOrd="0" parTransId="{25A52390-A822-4CE6-B13E-7449C5AB013F}" sibTransId="{291340D8-2C7B-4021-B8E5-F9E816A9E258}"/>
    <dgm:cxn modelId="{B2F94925-1F48-48A3-9913-9485BB542F49}" type="presOf" srcId="{A069F2F9-E53E-44A1-9638-2ABF0F862C38}" destId="{0FE87290-7A4F-4577-9C7D-99A0F343FC56}" srcOrd="1" destOrd="0" presId="urn:microsoft.com/office/officeart/2005/8/layout/cycle2"/>
    <dgm:cxn modelId="{1F18A4F4-B78F-4765-92DD-269E93522D20}" type="presOf" srcId="{F520EC42-2508-401F-8870-EFF9E0514E5D}" destId="{BAE79D36-4667-427D-87F5-FF60A68F41A9}" srcOrd="0" destOrd="0" presId="urn:microsoft.com/office/officeart/2005/8/layout/cycle2"/>
    <dgm:cxn modelId="{66BE2E80-390E-461C-B89B-E72BF9065F42}" type="presOf" srcId="{A069F2F9-E53E-44A1-9638-2ABF0F862C38}" destId="{C437058A-12E4-4834-B519-AFCF3587A790}" srcOrd="0" destOrd="0" presId="urn:microsoft.com/office/officeart/2005/8/layout/cycle2"/>
    <dgm:cxn modelId="{3F8E0CF3-90A2-4DC4-84B0-63980CF58A81}" type="presOf" srcId="{F520EC42-2508-401F-8870-EFF9E0514E5D}" destId="{0F186D61-8A27-40EF-8007-7864E8B98648}" srcOrd="1" destOrd="0" presId="urn:microsoft.com/office/officeart/2005/8/layout/cycle2"/>
    <dgm:cxn modelId="{CE97CDE8-67C7-4AF4-8D2D-41EAA0599106}" type="presOf" srcId="{0637DEF2-219D-4115-BC78-E6F113656A66}" destId="{5C54DA69-0DD2-4391-A8D3-CEBE8CB04949}" srcOrd="0" destOrd="0" presId="urn:microsoft.com/office/officeart/2005/8/layout/cycle2"/>
    <dgm:cxn modelId="{9F9AB436-21F2-41DE-B5BB-16C509E59570}" type="presOf" srcId="{585E7CCD-3794-433C-8311-8EB90BF8D01B}" destId="{2CA89A55-F1D3-4AEF-A272-FC4DB5610CC0}" srcOrd="0" destOrd="0" presId="urn:microsoft.com/office/officeart/2005/8/layout/cycle2"/>
    <dgm:cxn modelId="{3F8BE07A-A38E-433A-91A0-05EAC0BA6775}" srcId="{99CFCB53-4751-4A4D-8D2B-6C5897797731}" destId="{C653109F-F561-44B5-A066-C6C92C54DE57}" srcOrd="2" destOrd="0" parTransId="{1E0D0BBE-0363-41C4-A77D-4D896E2769C5}" sibTransId="{F520EC42-2508-401F-8870-EFF9E0514E5D}"/>
    <dgm:cxn modelId="{2B8AE494-7914-4F67-8A7B-4FFAFEE9EDDD}" type="presOf" srcId="{0637DEF2-219D-4115-BC78-E6F113656A66}" destId="{8A4271A6-36BF-4466-A2C3-43F1A5306075}" srcOrd="1" destOrd="0" presId="urn:microsoft.com/office/officeart/2005/8/layout/cycle2"/>
    <dgm:cxn modelId="{373782FE-584B-466F-89BF-5342D626BECA}" type="presOf" srcId="{291340D8-2C7B-4021-B8E5-F9E816A9E258}" destId="{2A59CB2E-9328-446A-957F-D10DC6E05E66}" srcOrd="0" destOrd="0" presId="urn:microsoft.com/office/officeart/2005/8/layout/cycle2"/>
    <dgm:cxn modelId="{8C529B13-E027-471F-8D26-17B126BF59C0}" type="presOf" srcId="{291340D8-2C7B-4021-B8E5-F9E816A9E258}" destId="{541D9661-1680-4A6C-BE71-962B5FE376D0}" srcOrd="1" destOrd="0" presId="urn:microsoft.com/office/officeart/2005/8/layout/cycle2"/>
    <dgm:cxn modelId="{EE061C4F-58AF-4513-8D9D-88646B2E3C4B}" type="presOf" srcId="{1FFBFFE6-BCDD-4A09-AE85-BE79D24901AA}" destId="{0E3BD310-78A9-4950-9D42-E16A234623D2}" srcOrd="0" destOrd="0" presId="urn:microsoft.com/office/officeart/2005/8/layout/cycle2"/>
    <dgm:cxn modelId="{37926CC3-4EEC-4114-9411-BAE0580AE052}" srcId="{99CFCB53-4751-4A4D-8D2B-6C5897797731}" destId="{1FFBFFE6-BCDD-4A09-AE85-BE79D24901AA}" srcOrd="1" destOrd="0" parTransId="{DA5A6EED-34D9-4356-9C86-DED2D7D18015}" sibTransId="{0637DEF2-219D-4115-BC78-E6F113656A66}"/>
    <dgm:cxn modelId="{8D2C473A-FAC9-485D-B89E-D08017A7DF30}" type="presOf" srcId="{99CFCB53-4751-4A4D-8D2B-6C5897797731}" destId="{2B3E201B-D017-4EAB-9FF7-F0B96A326403}" srcOrd="0" destOrd="0" presId="urn:microsoft.com/office/officeart/2005/8/layout/cycle2"/>
    <dgm:cxn modelId="{5EF4A034-7B55-4394-8471-4462CFA87D0A}" type="presOf" srcId="{B588F279-79AA-41A6-A894-18E199B0E068}" destId="{03FC157A-EB45-45A0-9D80-86C03981E2F2}" srcOrd="0" destOrd="0" presId="urn:microsoft.com/office/officeart/2005/8/layout/cycle2"/>
    <dgm:cxn modelId="{901C26EA-DFC6-4A8D-84C6-F062E6552FCB}" type="presParOf" srcId="{2B3E201B-D017-4EAB-9FF7-F0B96A326403}" destId="{2CA89A55-F1D3-4AEF-A272-FC4DB5610CC0}" srcOrd="0" destOrd="0" presId="urn:microsoft.com/office/officeart/2005/8/layout/cycle2"/>
    <dgm:cxn modelId="{ECF5AF76-DFA3-42FE-9013-B1C28C44D563}" type="presParOf" srcId="{2B3E201B-D017-4EAB-9FF7-F0B96A326403}" destId="{2A59CB2E-9328-446A-957F-D10DC6E05E66}" srcOrd="1" destOrd="0" presId="urn:microsoft.com/office/officeart/2005/8/layout/cycle2"/>
    <dgm:cxn modelId="{3EB6B552-1127-4E24-9493-8CD502C83016}" type="presParOf" srcId="{2A59CB2E-9328-446A-957F-D10DC6E05E66}" destId="{541D9661-1680-4A6C-BE71-962B5FE376D0}" srcOrd="0" destOrd="0" presId="urn:microsoft.com/office/officeart/2005/8/layout/cycle2"/>
    <dgm:cxn modelId="{79CF00FB-514A-410B-8DB7-EA3A356DD72E}" type="presParOf" srcId="{2B3E201B-D017-4EAB-9FF7-F0B96A326403}" destId="{0E3BD310-78A9-4950-9D42-E16A234623D2}" srcOrd="2" destOrd="0" presId="urn:microsoft.com/office/officeart/2005/8/layout/cycle2"/>
    <dgm:cxn modelId="{46268B1F-156B-4C15-8723-D434DF93F282}" type="presParOf" srcId="{2B3E201B-D017-4EAB-9FF7-F0B96A326403}" destId="{5C54DA69-0DD2-4391-A8D3-CEBE8CB04949}" srcOrd="3" destOrd="0" presId="urn:microsoft.com/office/officeart/2005/8/layout/cycle2"/>
    <dgm:cxn modelId="{A4C7B7DD-EFED-46B2-A668-A48D6DC398A9}" type="presParOf" srcId="{5C54DA69-0DD2-4391-A8D3-CEBE8CB04949}" destId="{8A4271A6-36BF-4466-A2C3-43F1A5306075}" srcOrd="0" destOrd="0" presId="urn:microsoft.com/office/officeart/2005/8/layout/cycle2"/>
    <dgm:cxn modelId="{078D9ACF-8193-41C5-9A9C-D69494B45E6E}" type="presParOf" srcId="{2B3E201B-D017-4EAB-9FF7-F0B96A326403}" destId="{38F2E825-0946-4A22-AB27-3D8650C6D76D}" srcOrd="4" destOrd="0" presId="urn:microsoft.com/office/officeart/2005/8/layout/cycle2"/>
    <dgm:cxn modelId="{1D395D97-52DC-4ADE-A29C-87AB606117C3}" type="presParOf" srcId="{2B3E201B-D017-4EAB-9FF7-F0B96A326403}" destId="{BAE79D36-4667-427D-87F5-FF60A68F41A9}" srcOrd="5" destOrd="0" presId="urn:microsoft.com/office/officeart/2005/8/layout/cycle2"/>
    <dgm:cxn modelId="{C915BB8B-0A5A-4739-9836-A056BDA6319C}" type="presParOf" srcId="{BAE79D36-4667-427D-87F5-FF60A68F41A9}" destId="{0F186D61-8A27-40EF-8007-7864E8B98648}" srcOrd="0" destOrd="0" presId="urn:microsoft.com/office/officeart/2005/8/layout/cycle2"/>
    <dgm:cxn modelId="{6AF60826-4F10-4C17-BA02-FEA5F40977E5}" type="presParOf" srcId="{2B3E201B-D017-4EAB-9FF7-F0B96A326403}" destId="{03FC157A-EB45-45A0-9D80-86C03981E2F2}" srcOrd="6" destOrd="0" presId="urn:microsoft.com/office/officeart/2005/8/layout/cycle2"/>
    <dgm:cxn modelId="{BCA2770A-1825-4F79-A63A-25A86F876518}" type="presParOf" srcId="{2B3E201B-D017-4EAB-9FF7-F0B96A326403}" destId="{C437058A-12E4-4834-B519-AFCF3587A790}" srcOrd="7" destOrd="0" presId="urn:microsoft.com/office/officeart/2005/8/layout/cycle2"/>
    <dgm:cxn modelId="{3EEAE751-A2E0-4BBA-9599-8D0B58A9AF79}" type="presParOf" srcId="{C437058A-12E4-4834-B519-AFCF3587A790}" destId="{0FE87290-7A4F-4577-9C7D-99A0F343FC56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72C9C6D-6A51-4247-87A4-1575277B074F}" type="doc">
      <dgm:prSet loTypeId="urn:microsoft.com/office/officeart/2005/8/layout/list1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627A623-F456-49E6-9CEE-DAA3672B5407}">
      <dgm:prSet phldrT="[Текст]" custT="1"/>
      <dgm:spPr/>
      <dgm:t>
        <a:bodyPr/>
        <a:lstStyle/>
        <a:p>
          <a:r>
            <a:rPr lang="ru-RU" sz="2000" b="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Составление проекта бюджета</a:t>
          </a:r>
        </a:p>
      </dgm:t>
    </dgm:pt>
    <dgm:pt modelId="{43C58825-5F4F-41D0-8178-5355F73EDE80}" type="parTrans" cxnId="{CD932D36-ABBF-4337-950C-C43E95D7B95B}">
      <dgm:prSet/>
      <dgm:spPr/>
      <dgm:t>
        <a:bodyPr/>
        <a:lstStyle/>
        <a:p>
          <a:endParaRPr lang="ru-RU"/>
        </a:p>
      </dgm:t>
    </dgm:pt>
    <dgm:pt modelId="{56A9D455-555B-45DB-96CC-EC3F93F05754}" type="sibTrans" cxnId="{CD932D36-ABBF-4337-950C-C43E95D7B95B}">
      <dgm:prSet/>
      <dgm:spPr/>
      <dgm:t>
        <a:bodyPr/>
        <a:lstStyle/>
        <a:p>
          <a:endParaRPr lang="ru-RU"/>
        </a:p>
      </dgm:t>
    </dgm:pt>
    <dgm:pt modelId="{218221A9-4C38-4F17-9344-04F7516440AE}">
      <dgm:prSet phldrT="[Текст]" custT="1"/>
      <dgm:spPr/>
      <dgm:t>
        <a:bodyPr/>
        <a:lstStyle/>
        <a:p>
          <a:r>
            <a:rPr lang="ru-RU" sz="2000" dirty="0"/>
            <a:t>Рассмотрение проекта бюджета</a:t>
          </a:r>
        </a:p>
      </dgm:t>
    </dgm:pt>
    <dgm:pt modelId="{E5A5589F-096F-4E3E-A1BC-D49273B72AB3}" type="parTrans" cxnId="{7342DC98-6593-45FB-BEF6-36BB73B11D0F}">
      <dgm:prSet/>
      <dgm:spPr/>
      <dgm:t>
        <a:bodyPr/>
        <a:lstStyle/>
        <a:p>
          <a:endParaRPr lang="ru-RU"/>
        </a:p>
      </dgm:t>
    </dgm:pt>
    <dgm:pt modelId="{657C3D9B-04F0-4444-8786-4E19562DC442}" type="sibTrans" cxnId="{7342DC98-6593-45FB-BEF6-36BB73B11D0F}">
      <dgm:prSet/>
      <dgm:spPr/>
      <dgm:t>
        <a:bodyPr/>
        <a:lstStyle/>
        <a:p>
          <a:endParaRPr lang="ru-RU"/>
        </a:p>
      </dgm:t>
    </dgm:pt>
    <dgm:pt modelId="{47DE6AAF-E77F-41E5-887E-2B7590088927}">
      <dgm:prSet phldrT="[Текст]" custT="1"/>
      <dgm:spPr/>
      <dgm:t>
        <a:bodyPr/>
        <a:lstStyle/>
        <a:p>
          <a:r>
            <a:rPr lang="ru-RU" sz="2000" dirty="0"/>
            <a:t>Утверждение проекта бюджета</a:t>
          </a:r>
        </a:p>
      </dgm:t>
    </dgm:pt>
    <dgm:pt modelId="{67AA7693-4FDD-4AA4-B51C-652E8B28A79E}" type="parTrans" cxnId="{0E446707-9453-4FD4-BC78-351F1BEE3AFF}">
      <dgm:prSet/>
      <dgm:spPr/>
      <dgm:t>
        <a:bodyPr/>
        <a:lstStyle/>
        <a:p>
          <a:endParaRPr lang="ru-RU"/>
        </a:p>
      </dgm:t>
    </dgm:pt>
    <dgm:pt modelId="{D78296D0-EE61-4F7A-BB83-B29F5D0FAF2E}" type="sibTrans" cxnId="{0E446707-9453-4FD4-BC78-351F1BEE3AFF}">
      <dgm:prSet/>
      <dgm:spPr/>
      <dgm:t>
        <a:bodyPr/>
        <a:lstStyle/>
        <a:p>
          <a:endParaRPr lang="ru-RU"/>
        </a:p>
      </dgm:t>
    </dgm:pt>
    <dgm:pt modelId="{D4C136E3-2B52-41D4-B355-0A631098C734}">
      <dgm:prSet custT="1"/>
      <dgm:spPr/>
      <dgm:t>
        <a:bodyPr/>
        <a:lstStyle/>
        <a:p>
          <a:endParaRPr lang="ru-RU" sz="1800" dirty="0"/>
        </a:p>
      </dgm:t>
    </dgm:pt>
    <dgm:pt modelId="{CAAEC522-1EE6-477C-9315-13D95161B2C6}" type="parTrans" cxnId="{DDA24827-781D-420A-805A-95362DA8B5C9}">
      <dgm:prSet/>
      <dgm:spPr/>
      <dgm:t>
        <a:bodyPr/>
        <a:lstStyle/>
        <a:p>
          <a:endParaRPr lang="ru-RU"/>
        </a:p>
      </dgm:t>
    </dgm:pt>
    <dgm:pt modelId="{542ED1C8-C58B-46C1-8B4B-217383B74ED8}" type="sibTrans" cxnId="{DDA24827-781D-420A-805A-95362DA8B5C9}">
      <dgm:prSet/>
      <dgm:spPr/>
      <dgm:t>
        <a:bodyPr/>
        <a:lstStyle/>
        <a:p>
          <a:endParaRPr lang="ru-RU"/>
        </a:p>
      </dgm:t>
    </dgm:pt>
    <dgm:pt modelId="{4EDB460E-EA2F-4B80-AEEC-65936D828CCA}" type="pres">
      <dgm:prSet presAssocID="{F72C9C6D-6A51-4247-87A4-1575277B074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3CDFDD-DB88-40D3-B31F-08B0A5D02257}" type="pres">
      <dgm:prSet presAssocID="{9627A623-F456-49E6-9CEE-DAA3672B5407}" presName="parentLin" presStyleCnt="0"/>
      <dgm:spPr/>
    </dgm:pt>
    <dgm:pt modelId="{E7FC8D2D-AAE0-49BA-AE07-D93E3B7B6599}" type="pres">
      <dgm:prSet presAssocID="{9627A623-F456-49E6-9CEE-DAA3672B5407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F8FFED77-E205-4786-9C92-75818F45B3C3}" type="pres">
      <dgm:prSet presAssocID="{9627A623-F456-49E6-9CEE-DAA3672B5407}" presName="parentText" presStyleLbl="node1" presStyleIdx="0" presStyleCnt="3" custScaleX="45133" custScaleY="220419" custLinFactNeighborX="-100000" custLinFactNeighborY="265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FCF280-A800-4A52-9348-48B5CE864AA0}" type="pres">
      <dgm:prSet presAssocID="{9627A623-F456-49E6-9CEE-DAA3672B5407}" presName="negativeSpace" presStyleCnt="0"/>
      <dgm:spPr/>
    </dgm:pt>
    <dgm:pt modelId="{3F006C1C-44CC-40A3-93A0-4C77B17DE774}" type="pres">
      <dgm:prSet presAssocID="{9627A623-F456-49E6-9CEE-DAA3672B5407}" presName="childText" presStyleLbl="conFgAcc1" presStyleIdx="0" presStyleCnt="3" custScaleY="161531" custLinFactNeighborY="-877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434631-6144-4228-8D06-27AB84B1D686}" type="pres">
      <dgm:prSet presAssocID="{56A9D455-555B-45DB-96CC-EC3F93F05754}" presName="spaceBetweenRectangles" presStyleCnt="0"/>
      <dgm:spPr/>
    </dgm:pt>
    <dgm:pt modelId="{A0BDE4B3-C4CF-48C6-9A36-500B2C3489D7}" type="pres">
      <dgm:prSet presAssocID="{218221A9-4C38-4F17-9344-04F7516440AE}" presName="parentLin" presStyleCnt="0"/>
      <dgm:spPr/>
    </dgm:pt>
    <dgm:pt modelId="{A8C73946-C8F9-4786-96E6-D3060C361670}" type="pres">
      <dgm:prSet presAssocID="{218221A9-4C38-4F17-9344-04F7516440A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6F08A94-15C6-481E-9154-B20A5FEF7382}" type="pres">
      <dgm:prSet presAssocID="{218221A9-4C38-4F17-9344-04F7516440AE}" presName="parentText" presStyleLbl="node1" presStyleIdx="1" presStyleCnt="3" custScaleX="45330" custScaleY="221961" custLinFactNeighborX="-100000" custLinFactNeighborY="2805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F7E01B-2FE7-4714-993D-04B86A559172}" type="pres">
      <dgm:prSet presAssocID="{218221A9-4C38-4F17-9344-04F7516440AE}" presName="negativeSpace" presStyleCnt="0"/>
      <dgm:spPr/>
    </dgm:pt>
    <dgm:pt modelId="{82E27E00-3670-49D0-864C-CE6F328784BA}" type="pres">
      <dgm:prSet presAssocID="{218221A9-4C38-4F17-9344-04F7516440AE}" presName="childText" presStyleLbl="conFgAcc1" presStyleIdx="1" presStyleCnt="3" custScaleY="267462">
        <dgm:presLayoutVars>
          <dgm:bulletEnabled val="1"/>
        </dgm:presLayoutVars>
      </dgm:prSet>
      <dgm:spPr/>
    </dgm:pt>
    <dgm:pt modelId="{4FBEA8CE-36EC-4653-AD90-08F2B7C28F2F}" type="pres">
      <dgm:prSet presAssocID="{657C3D9B-04F0-4444-8786-4E19562DC442}" presName="spaceBetweenRectangles" presStyleCnt="0"/>
      <dgm:spPr/>
    </dgm:pt>
    <dgm:pt modelId="{AB243640-CBD1-43F3-9550-87CD853188CF}" type="pres">
      <dgm:prSet presAssocID="{47DE6AAF-E77F-41E5-887E-2B7590088927}" presName="parentLin" presStyleCnt="0"/>
      <dgm:spPr/>
    </dgm:pt>
    <dgm:pt modelId="{537D21AA-C489-45EE-A8B2-F1889B87C301}" type="pres">
      <dgm:prSet presAssocID="{47DE6AAF-E77F-41E5-887E-2B7590088927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B6324098-4C94-444C-ACA4-D91C5374D090}" type="pres">
      <dgm:prSet presAssocID="{47DE6AAF-E77F-41E5-887E-2B7590088927}" presName="parentText" presStyleLbl="node1" presStyleIdx="2" presStyleCnt="3" custScaleX="46007" custScaleY="231532" custLinFactY="2555" custLinFactNeighborX="-10000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859D56-97BB-4716-9C87-9D28D85A49EB}" type="pres">
      <dgm:prSet presAssocID="{47DE6AAF-E77F-41E5-887E-2B7590088927}" presName="negativeSpace" presStyleCnt="0"/>
      <dgm:spPr/>
    </dgm:pt>
    <dgm:pt modelId="{68FB6DFD-8703-4046-9703-C2FCDB4EF6BF}" type="pres">
      <dgm:prSet presAssocID="{47DE6AAF-E77F-41E5-887E-2B7590088927}" presName="childText" presStyleLbl="conFgAcc1" presStyleIdx="2" presStyleCnt="3" custScaleY="138963" custLinFactY="10502" custLinFactNeighborX="-274" custLinFactNeighborY="100000">
        <dgm:presLayoutVars>
          <dgm:bulletEnabled val="1"/>
        </dgm:presLayoutVars>
      </dgm:prSet>
      <dgm:spPr/>
    </dgm:pt>
  </dgm:ptLst>
  <dgm:cxnLst>
    <dgm:cxn modelId="{444CFE68-1A48-4792-8E2B-7A42EA60479C}" type="presOf" srcId="{F72C9C6D-6A51-4247-87A4-1575277B074F}" destId="{4EDB460E-EA2F-4B80-AEEC-65936D828CCA}" srcOrd="0" destOrd="0" presId="urn:microsoft.com/office/officeart/2005/8/layout/list1"/>
    <dgm:cxn modelId="{7342DC98-6593-45FB-BEF6-36BB73B11D0F}" srcId="{F72C9C6D-6A51-4247-87A4-1575277B074F}" destId="{218221A9-4C38-4F17-9344-04F7516440AE}" srcOrd="1" destOrd="0" parTransId="{E5A5589F-096F-4E3E-A1BC-D49273B72AB3}" sibTransId="{657C3D9B-04F0-4444-8786-4E19562DC442}"/>
    <dgm:cxn modelId="{0E446707-9453-4FD4-BC78-351F1BEE3AFF}" srcId="{F72C9C6D-6A51-4247-87A4-1575277B074F}" destId="{47DE6AAF-E77F-41E5-887E-2B7590088927}" srcOrd="2" destOrd="0" parTransId="{67AA7693-4FDD-4AA4-B51C-652E8B28A79E}" sibTransId="{D78296D0-EE61-4F7A-BB83-B29F5D0FAF2E}"/>
    <dgm:cxn modelId="{B1E4641B-3989-4889-BD85-A9C7C9C4D734}" type="presOf" srcId="{47DE6AAF-E77F-41E5-887E-2B7590088927}" destId="{537D21AA-C489-45EE-A8B2-F1889B87C301}" srcOrd="0" destOrd="0" presId="urn:microsoft.com/office/officeart/2005/8/layout/list1"/>
    <dgm:cxn modelId="{02D88DB3-3D2B-4849-A049-1982ACA5BC96}" type="presOf" srcId="{D4C136E3-2B52-41D4-B355-0A631098C734}" destId="{3F006C1C-44CC-40A3-93A0-4C77B17DE774}" srcOrd="0" destOrd="0" presId="urn:microsoft.com/office/officeart/2005/8/layout/list1"/>
    <dgm:cxn modelId="{4D972A47-9849-4BB5-9603-99024DCC8B1C}" type="presOf" srcId="{9627A623-F456-49E6-9CEE-DAA3672B5407}" destId="{E7FC8D2D-AAE0-49BA-AE07-D93E3B7B6599}" srcOrd="0" destOrd="0" presId="urn:microsoft.com/office/officeart/2005/8/layout/list1"/>
    <dgm:cxn modelId="{705DABC7-F08B-4F72-BD6B-5B5903D5A355}" type="presOf" srcId="{218221A9-4C38-4F17-9344-04F7516440AE}" destId="{26F08A94-15C6-481E-9154-B20A5FEF7382}" srcOrd="1" destOrd="0" presId="urn:microsoft.com/office/officeart/2005/8/layout/list1"/>
    <dgm:cxn modelId="{DDA24827-781D-420A-805A-95362DA8B5C9}" srcId="{9627A623-F456-49E6-9CEE-DAA3672B5407}" destId="{D4C136E3-2B52-41D4-B355-0A631098C734}" srcOrd="0" destOrd="0" parTransId="{CAAEC522-1EE6-477C-9315-13D95161B2C6}" sibTransId="{542ED1C8-C58B-46C1-8B4B-217383B74ED8}"/>
    <dgm:cxn modelId="{5B19EE89-CFEB-4875-ACB9-3E09477AFD56}" type="presOf" srcId="{218221A9-4C38-4F17-9344-04F7516440AE}" destId="{A8C73946-C8F9-4786-96E6-D3060C361670}" srcOrd="0" destOrd="0" presId="urn:microsoft.com/office/officeart/2005/8/layout/list1"/>
    <dgm:cxn modelId="{21E0320D-9341-41DF-AD96-B42E34019993}" type="presOf" srcId="{9627A623-F456-49E6-9CEE-DAA3672B5407}" destId="{F8FFED77-E205-4786-9C92-75818F45B3C3}" srcOrd="1" destOrd="0" presId="urn:microsoft.com/office/officeart/2005/8/layout/list1"/>
    <dgm:cxn modelId="{CD932D36-ABBF-4337-950C-C43E95D7B95B}" srcId="{F72C9C6D-6A51-4247-87A4-1575277B074F}" destId="{9627A623-F456-49E6-9CEE-DAA3672B5407}" srcOrd="0" destOrd="0" parTransId="{43C58825-5F4F-41D0-8178-5355F73EDE80}" sibTransId="{56A9D455-555B-45DB-96CC-EC3F93F05754}"/>
    <dgm:cxn modelId="{8B3EDFB7-A0DD-4109-B018-B2FA21705A3E}" type="presOf" srcId="{47DE6AAF-E77F-41E5-887E-2B7590088927}" destId="{B6324098-4C94-444C-ACA4-D91C5374D090}" srcOrd="1" destOrd="0" presId="urn:microsoft.com/office/officeart/2005/8/layout/list1"/>
    <dgm:cxn modelId="{7BA0F584-18BE-4945-A101-9E0BE1351A50}" type="presParOf" srcId="{4EDB460E-EA2F-4B80-AEEC-65936D828CCA}" destId="{A43CDFDD-DB88-40D3-B31F-08B0A5D02257}" srcOrd="0" destOrd="0" presId="urn:microsoft.com/office/officeart/2005/8/layout/list1"/>
    <dgm:cxn modelId="{2FCFD75F-3E3C-4E16-82E1-2AB197CF7F9C}" type="presParOf" srcId="{A43CDFDD-DB88-40D3-B31F-08B0A5D02257}" destId="{E7FC8D2D-AAE0-49BA-AE07-D93E3B7B6599}" srcOrd="0" destOrd="0" presId="urn:microsoft.com/office/officeart/2005/8/layout/list1"/>
    <dgm:cxn modelId="{8C3E2922-1815-47B1-B6B1-5F6363B785E3}" type="presParOf" srcId="{A43CDFDD-DB88-40D3-B31F-08B0A5D02257}" destId="{F8FFED77-E205-4786-9C92-75818F45B3C3}" srcOrd="1" destOrd="0" presId="urn:microsoft.com/office/officeart/2005/8/layout/list1"/>
    <dgm:cxn modelId="{30EE1DBE-6359-43A3-B6DE-BC8FC4F897C9}" type="presParOf" srcId="{4EDB460E-EA2F-4B80-AEEC-65936D828CCA}" destId="{75FCF280-A800-4A52-9348-48B5CE864AA0}" srcOrd="1" destOrd="0" presId="urn:microsoft.com/office/officeart/2005/8/layout/list1"/>
    <dgm:cxn modelId="{604FB367-235A-429F-8951-7497FFB25F8C}" type="presParOf" srcId="{4EDB460E-EA2F-4B80-AEEC-65936D828CCA}" destId="{3F006C1C-44CC-40A3-93A0-4C77B17DE774}" srcOrd="2" destOrd="0" presId="urn:microsoft.com/office/officeart/2005/8/layout/list1"/>
    <dgm:cxn modelId="{3B649ED5-4A0A-4F4D-ADDD-25A54803120D}" type="presParOf" srcId="{4EDB460E-EA2F-4B80-AEEC-65936D828CCA}" destId="{DB434631-6144-4228-8D06-27AB84B1D686}" srcOrd="3" destOrd="0" presId="urn:microsoft.com/office/officeart/2005/8/layout/list1"/>
    <dgm:cxn modelId="{843AF1F3-0FAE-4024-A91F-B37D805D05D8}" type="presParOf" srcId="{4EDB460E-EA2F-4B80-AEEC-65936D828CCA}" destId="{A0BDE4B3-C4CF-48C6-9A36-500B2C3489D7}" srcOrd="4" destOrd="0" presId="urn:microsoft.com/office/officeart/2005/8/layout/list1"/>
    <dgm:cxn modelId="{620001A5-5BE7-4069-BC75-8F789E7901C5}" type="presParOf" srcId="{A0BDE4B3-C4CF-48C6-9A36-500B2C3489D7}" destId="{A8C73946-C8F9-4786-96E6-D3060C361670}" srcOrd="0" destOrd="0" presId="urn:microsoft.com/office/officeart/2005/8/layout/list1"/>
    <dgm:cxn modelId="{BF7C8EF0-E029-4C79-9CCC-9EEB06A73414}" type="presParOf" srcId="{A0BDE4B3-C4CF-48C6-9A36-500B2C3489D7}" destId="{26F08A94-15C6-481E-9154-B20A5FEF7382}" srcOrd="1" destOrd="0" presId="urn:microsoft.com/office/officeart/2005/8/layout/list1"/>
    <dgm:cxn modelId="{29E330F4-B788-4AC5-9A84-8F9E93CF83E2}" type="presParOf" srcId="{4EDB460E-EA2F-4B80-AEEC-65936D828CCA}" destId="{01F7E01B-2FE7-4714-993D-04B86A559172}" srcOrd="5" destOrd="0" presId="urn:microsoft.com/office/officeart/2005/8/layout/list1"/>
    <dgm:cxn modelId="{7C522E81-36DD-4C5D-968C-9F29200D7F91}" type="presParOf" srcId="{4EDB460E-EA2F-4B80-AEEC-65936D828CCA}" destId="{82E27E00-3670-49D0-864C-CE6F328784BA}" srcOrd="6" destOrd="0" presId="urn:microsoft.com/office/officeart/2005/8/layout/list1"/>
    <dgm:cxn modelId="{309A4C41-B421-4766-805E-88081CFF5208}" type="presParOf" srcId="{4EDB460E-EA2F-4B80-AEEC-65936D828CCA}" destId="{4FBEA8CE-36EC-4653-AD90-08F2B7C28F2F}" srcOrd="7" destOrd="0" presId="urn:microsoft.com/office/officeart/2005/8/layout/list1"/>
    <dgm:cxn modelId="{060E3BED-C863-4EC2-893A-239975923C35}" type="presParOf" srcId="{4EDB460E-EA2F-4B80-AEEC-65936D828CCA}" destId="{AB243640-CBD1-43F3-9550-87CD853188CF}" srcOrd="8" destOrd="0" presId="urn:microsoft.com/office/officeart/2005/8/layout/list1"/>
    <dgm:cxn modelId="{1A1633A2-A779-48AE-B792-603D00687C54}" type="presParOf" srcId="{AB243640-CBD1-43F3-9550-87CD853188CF}" destId="{537D21AA-C489-45EE-A8B2-F1889B87C301}" srcOrd="0" destOrd="0" presId="urn:microsoft.com/office/officeart/2005/8/layout/list1"/>
    <dgm:cxn modelId="{4A5B3502-E1AA-42F9-B2E5-B65F70E6FA61}" type="presParOf" srcId="{AB243640-CBD1-43F3-9550-87CD853188CF}" destId="{B6324098-4C94-444C-ACA4-D91C5374D090}" srcOrd="1" destOrd="0" presId="urn:microsoft.com/office/officeart/2005/8/layout/list1"/>
    <dgm:cxn modelId="{1D953A44-649A-47D5-A4E8-199A3425088F}" type="presParOf" srcId="{4EDB460E-EA2F-4B80-AEEC-65936D828CCA}" destId="{A0859D56-97BB-4716-9C87-9D28D85A49EB}" srcOrd="9" destOrd="0" presId="urn:microsoft.com/office/officeart/2005/8/layout/list1"/>
    <dgm:cxn modelId="{F5F58E82-B8EC-40B0-88B2-74A61533A759}" type="presParOf" srcId="{4EDB460E-EA2F-4B80-AEEC-65936D828CCA}" destId="{68FB6DFD-8703-4046-9703-C2FCDB4EF6B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89A55-F1D3-4AEF-A272-FC4DB5610CC0}">
      <dsp:nvSpPr>
        <dsp:cNvPr id="0" name=""/>
        <dsp:cNvSpPr/>
      </dsp:nvSpPr>
      <dsp:spPr>
        <a:xfrm>
          <a:off x="1615997" y="0"/>
          <a:ext cx="1424830" cy="1424830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chemeClr val="accent2"/>
              </a:solidFill>
            </a:rPr>
            <a:t>Бюджет</a:t>
          </a:r>
        </a:p>
      </dsp:txBody>
      <dsp:txXfrm>
        <a:off x="1824659" y="208662"/>
        <a:ext cx="1007506" cy="1007506"/>
      </dsp:txXfrm>
    </dsp:sp>
    <dsp:sp modelId="{2A59CB2E-9328-446A-957F-D10DC6E05E66}">
      <dsp:nvSpPr>
        <dsp:cNvPr id="0" name=""/>
        <dsp:cNvSpPr/>
      </dsp:nvSpPr>
      <dsp:spPr>
        <a:xfrm rot="2730027">
          <a:off x="2865929" y="1156368"/>
          <a:ext cx="270048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2878044" y="1223652"/>
        <a:ext cx="189034" cy="288528"/>
      </dsp:txXfrm>
    </dsp:sp>
    <dsp:sp modelId="{0E3BD310-78A9-4950-9D42-E16A234623D2}">
      <dsp:nvSpPr>
        <dsp:cNvPr id="0" name=""/>
        <dsp:cNvSpPr/>
      </dsp:nvSpPr>
      <dsp:spPr>
        <a:xfrm>
          <a:off x="2774974" y="1419162"/>
          <a:ext cx="2080152" cy="1612181"/>
        </a:xfrm>
        <a:prstGeom prst="ellipse">
          <a:avLst/>
        </a:prstGeom>
        <a:gradFill rotWithShape="0">
          <a:gsLst>
            <a:gs pos="0">
              <a:schemeClr val="accent5">
                <a:hueOff val="1085675"/>
                <a:satOff val="3732"/>
                <a:lumOff val="-17909"/>
                <a:alphaOff val="0"/>
                <a:shade val="51000"/>
                <a:satMod val="130000"/>
              </a:schemeClr>
            </a:gs>
            <a:gs pos="80000">
              <a:schemeClr val="accent5">
                <a:hueOff val="1085675"/>
                <a:satOff val="3732"/>
                <a:lumOff val="-17909"/>
                <a:alphaOff val="0"/>
                <a:shade val="93000"/>
                <a:satMod val="130000"/>
              </a:schemeClr>
            </a:gs>
            <a:gs pos="100000">
              <a:schemeClr val="accent5">
                <a:hueOff val="1085675"/>
                <a:satOff val="3732"/>
                <a:lumOff val="-1790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accent2"/>
              </a:solidFill>
            </a:rPr>
            <a:t>Расходная часть бюджета – обеспечиваются соц. гарантии (культура, образование, соц. гарантии)</a:t>
          </a:r>
        </a:p>
      </dsp:txBody>
      <dsp:txXfrm>
        <a:off x="3079605" y="1655260"/>
        <a:ext cx="1470890" cy="1139985"/>
      </dsp:txXfrm>
    </dsp:sp>
    <dsp:sp modelId="{5C54DA69-0DD2-4391-A8D3-CEBE8CB04949}">
      <dsp:nvSpPr>
        <dsp:cNvPr id="0" name=""/>
        <dsp:cNvSpPr/>
      </dsp:nvSpPr>
      <dsp:spPr>
        <a:xfrm rot="8100000">
          <a:off x="2858262" y="2802266"/>
          <a:ext cx="278667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1085675"/>
                <a:satOff val="3732"/>
                <a:lumOff val="-17909"/>
                <a:alphaOff val="0"/>
                <a:shade val="51000"/>
                <a:satMod val="130000"/>
              </a:schemeClr>
            </a:gs>
            <a:gs pos="80000">
              <a:schemeClr val="accent5">
                <a:hueOff val="1085675"/>
                <a:satOff val="3732"/>
                <a:lumOff val="-17909"/>
                <a:alphaOff val="0"/>
                <a:shade val="93000"/>
                <a:satMod val="130000"/>
              </a:schemeClr>
            </a:gs>
            <a:gs pos="100000">
              <a:schemeClr val="accent5">
                <a:hueOff val="1085675"/>
                <a:satOff val="3732"/>
                <a:lumOff val="-1790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800000">
        <a:off x="2929619" y="2868885"/>
        <a:ext cx="195067" cy="288528"/>
      </dsp:txXfrm>
    </dsp:sp>
    <dsp:sp modelId="{38F2E825-0946-4A22-AB27-3D8650C6D76D}">
      <dsp:nvSpPr>
        <dsp:cNvPr id="0" name=""/>
        <dsp:cNvSpPr/>
      </dsp:nvSpPr>
      <dsp:spPr>
        <a:xfrm>
          <a:off x="1589957" y="3025516"/>
          <a:ext cx="1424830" cy="1424830"/>
        </a:xfrm>
        <a:prstGeom prst="ellipse">
          <a:avLst/>
        </a:prstGeom>
        <a:gradFill rotWithShape="0">
          <a:gsLst>
            <a:gs pos="0">
              <a:schemeClr val="accent5">
                <a:hueOff val="2171350"/>
                <a:satOff val="7464"/>
                <a:lumOff val="-35817"/>
                <a:alphaOff val="0"/>
                <a:shade val="51000"/>
                <a:satMod val="130000"/>
              </a:schemeClr>
            </a:gs>
            <a:gs pos="80000">
              <a:schemeClr val="accent5">
                <a:hueOff val="2171350"/>
                <a:satOff val="7464"/>
                <a:lumOff val="-35817"/>
                <a:alphaOff val="0"/>
                <a:shade val="93000"/>
                <a:satMod val="130000"/>
              </a:schemeClr>
            </a:gs>
            <a:gs pos="100000">
              <a:schemeClr val="accent5">
                <a:hueOff val="2171350"/>
                <a:satOff val="7464"/>
                <a:lumOff val="-3581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/>
            <a:t>Гражданин</a:t>
          </a:r>
        </a:p>
      </dsp:txBody>
      <dsp:txXfrm>
        <a:off x="1798619" y="3234178"/>
        <a:ext cx="1007506" cy="1007506"/>
      </dsp:txXfrm>
    </dsp:sp>
    <dsp:sp modelId="{BAE79D36-4667-427D-87F5-FF60A68F41A9}">
      <dsp:nvSpPr>
        <dsp:cNvPr id="0" name=""/>
        <dsp:cNvSpPr/>
      </dsp:nvSpPr>
      <dsp:spPr>
        <a:xfrm rot="13500000">
          <a:off x="1456877" y="2800959"/>
          <a:ext cx="297925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2171350"/>
                <a:satOff val="7464"/>
                <a:lumOff val="-35817"/>
                <a:alphaOff val="0"/>
                <a:shade val="51000"/>
                <a:satMod val="130000"/>
              </a:schemeClr>
            </a:gs>
            <a:gs pos="80000">
              <a:schemeClr val="accent5">
                <a:hueOff val="2171350"/>
                <a:satOff val="7464"/>
                <a:lumOff val="-35817"/>
                <a:alphaOff val="0"/>
                <a:shade val="93000"/>
                <a:satMod val="130000"/>
              </a:schemeClr>
            </a:gs>
            <a:gs pos="100000">
              <a:schemeClr val="accent5">
                <a:hueOff val="2171350"/>
                <a:satOff val="7464"/>
                <a:lumOff val="-3581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800000">
        <a:off x="1533165" y="2928735"/>
        <a:ext cx="208548" cy="288528"/>
      </dsp:txXfrm>
    </dsp:sp>
    <dsp:sp modelId="{03FC157A-EB45-45A0-9D80-86C03981E2F2}">
      <dsp:nvSpPr>
        <dsp:cNvPr id="0" name=""/>
        <dsp:cNvSpPr/>
      </dsp:nvSpPr>
      <dsp:spPr>
        <a:xfrm>
          <a:off x="-102598" y="1385714"/>
          <a:ext cx="1784585" cy="1679076"/>
        </a:xfrm>
        <a:prstGeom prst="ellipse">
          <a:avLst/>
        </a:prstGeom>
        <a:gradFill rotWithShape="0">
          <a:gsLst>
            <a:gs pos="0">
              <a:schemeClr val="accent5">
                <a:hueOff val="3257024"/>
                <a:satOff val="11196"/>
                <a:lumOff val="-53726"/>
                <a:alphaOff val="0"/>
                <a:shade val="51000"/>
                <a:satMod val="130000"/>
              </a:schemeClr>
            </a:gs>
            <a:gs pos="80000">
              <a:schemeClr val="accent5">
                <a:hueOff val="3257024"/>
                <a:satOff val="11196"/>
                <a:lumOff val="-53726"/>
                <a:alphaOff val="0"/>
                <a:shade val="93000"/>
                <a:satMod val="130000"/>
              </a:schemeClr>
            </a:gs>
            <a:gs pos="100000">
              <a:schemeClr val="accent5">
                <a:hueOff val="3257024"/>
                <a:satOff val="11196"/>
                <a:lumOff val="-53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/>
            <a:t>Помогает формировать доходную часть бюджета (НДФЛ)</a:t>
          </a:r>
        </a:p>
      </dsp:txBody>
      <dsp:txXfrm>
        <a:off x="158748" y="1631609"/>
        <a:ext cx="1261893" cy="1187286"/>
      </dsp:txXfrm>
    </dsp:sp>
    <dsp:sp modelId="{C437058A-12E4-4834-B519-AFCF3587A790}">
      <dsp:nvSpPr>
        <dsp:cNvPr id="0" name=""/>
        <dsp:cNvSpPr/>
      </dsp:nvSpPr>
      <dsp:spPr>
        <a:xfrm rot="18929155">
          <a:off x="1463058" y="1237163"/>
          <a:ext cx="307548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3257024"/>
                <a:satOff val="11196"/>
                <a:lumOff val="-53726"/>
                <a:alphaOff val="0"/>
                <a:shade val="51000"/>
                <a:satMod val="130000"/>
              </a:schemeClr>
            </a:gs>
            <a:gs pos="80000">
              <a:schemeClr val="accent5">
                <a:hueOff val="3257024"/>
                <a:satOff val="11196"/>
                <a:lumOff val="-53726"/>
                <a:alphaOff val="0"/>
                <a:shade val="93000"/>
                <a:satMod val="130000"/>
              </a:schemeClr>
            </a:gs>
            <a:gs pos="100000">
              <a:schemeClr val="accent5">
                <a:hueOff val="3257024"/>
                <a:satOff val="11196"/>
                <a:lumOff val="-53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1476294" y="1365681"/>
        <a:ext cx="215284" cy="2885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006C1C-44CC-40A3-93A0-4C77B17DE774}">
      <dsp:nvSpPr>
        <dsp:cNvPr id="0" name=""/>
        <dsp:cNvSpPr/>
      </dsp:nvSpPr>
      <dsp:spPr>
        <a:xfrm>
          <a:off x="0" y="762360"/>
          <a:ext cx="7358114" cy="61058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071" tIns="312420" rIns="571071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/>
        </a:p>
      </dsp:txBody>
      <dsp:txXfrm>
        <a:off x="0" y="762360"/>
        <a:ext cx="7358114" cy="610587"/>
      </dsp:txXfrm>
    </dsp:sp>
    <dsp:sp modelId="{F8FFED77-E205-4786-9C92-75818F45B3C3}">
      <dsp:nvSpPr>
        <dsp:cNvPr id="0" name=""/>
        <dsp:cNvSpPr/>
      </dsp:nvSpPr>
      <dsp:spPr>
        <a:xfrm>
          <a:off x="0" y="90555"/>
          <a:ext cx="2324656" cy="976015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683" tIns="0" rIns="19468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Составление проекта бюджета</a:t>
          </a:r>
        </a:p>
      </dsp:txBody>
      <dsp:txXfrm>
        <a:off x="47645" y="138200"/>
        <a:ext cx="2229366" cy="880725"/>
      </dsp:txXfrm>
    </dsp:sp>
    <dsp:sp modelId="{82E27E00-3670-49D0-864C-CE6F328784BA}">
      <dsp:nvSpPr>
        <dsp:cNvPr id="0" name=""/>
        <dsp:cNvSpPr/>
      </dsp:nvSpPr>
      <dsp:spPr>
        <a:xfrm>
          <a:off x="0" y="2286440"/>
          <a:ext cx="7358114" cy="101100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1628512"/>
              <a:satOff val="5598"/>
              <a:lumOff val="-2686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6F08A94-15C6-481E-9154-B20A5FEF7382}">
      <dsp:nvSpPr>
        <dsp:cNvPr id="0" name=""/>
        <dsp:cNvSpPr/>
      </dsp:nvSpPr>
      <dsp:spPr>
        <a:xfrm>
          <a:off x="0" y="1649238"/>
          <a:ext cx="2334803" cy="982843"/>
        </a:xfrm>
        <a:prstGeom prst="roundRect">
          <a:avLst/>
        </a:prstGeom>
        <a:gradFill rotWithShape="0">
          <a:gsLst>
            <a:gs pos="0">
              <a:schemeClr val="accent5">
                <a:hueOff val="1628512"/>
                <a:satOff val="5598"/>
                <a:lumOff val="-26863"/>
                <a:alphaOff val="0"/>
                <a:shade val="51000"/>
                <a:satMod val="130000"/>
              </a:schemeClr>
            </a:gs>
            <a:gs pos="80000">
              <a:schemeClr val="accent5">
                <a:hueOff val="1628512"/>
                <a:satOff val="5598"/>
                <a:lumOff val="-26863"/>
                <a:alphaOff val="0"/>
                <a:shade val="93000"/>
                <a:satMod val="130000"/>
              </a:schemeClr>
            </a:gs>
            <a:gs pos="100000">
              <a:schemeClr val="accent5">
                <a:hueOff val="1628512"/>
                <a:satOff val="5598"/>
                <a:lumOff val="-2686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683" tIns="0" rIns="19468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Рассмотрение проекта бюджета</a:t>
          </a:r>
        </a:p>
      </dsp:txBody>
      <dsp:txXfrm>
        <a:off x="47978" y="1697216"/>
        <a:ext cx="2238847" cy="886887"/>
      </dsp:txXfrm>
    </dsp:sp>
    <dsp:sp modelId="{68FB6DFD-8703-4046-9703-C2FCDB4EF6BF}">
      <dsp:nvSpPr>
        <dsp:cNvPr id="0" name=""/>
        <dsp:cNvSpPr/>
      </dsp:nvSpPr>
      <dsp:spPr>
        <a:xfrm>
          <a:off x="0" y="4261065"/>
          <a:ext cx="7358114" cy="52528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3257024"/>
              <a:satOff val="11196"/>
              <a:lumOff val="-5372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6324098-4C94-444C-ACA4-D91C5374D090}">
      <dsp:nvSpPr>
        <dsp:cNvPr id="0" name=""/>
        <dsp:cNvSpPr/>
      </dsp:nvSpPr>
      <dsp:spPr>
        <a:xfrm>
          <a:off x="0" y="3761122"/>
          <a:ext cx="2369673" cy="1025223"/>
        </a:xfrm>
        <a:prstGeom prst="roundRect">
          <a:avLst/>
        </a:prstGeom>
        <a:gradFill rotWithShape="0">
          <a:gsLst>
            <a:gs pos="0">
              <a:schemeClr val="accent5">
                <a:hueOff val="3257024"/>
                <a:satOff val="11196"/>
                <a:lumOff val="-53726"/>
                <a:alphaOff val="0"/>
                <a:shade val="51000"/>
                <a:satMod val="130000"/>
              </a:schemeClr>
            </a:gs>
            <a:gs pos="80000">
              <a:schemeClr val="accent5">
                <a:hueOff val="3257024"/>
                <a:satOff val="11196"/>
                <a:lumOff val="-53726"/>
                <a:alphaOff val="0"/>
                <a:shade val="93000"/>
                <a:satMod val="130000"/>
              </a:schemeClr>
            </a:gs>
            <a:gs pos="100000">
              <a:schemeClr val="accent5">
                <a:hueOff val="3257024"/>
                <a:satOff val="11196"/>
                <a:lumOff val="-53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683" tIns="0" rIns="19468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Утверждение проекта бюджета</a:t>
          </a:r>
        </a:p>
      </dsp:txBody>
      <dsp:txXfrm>
        <a:off x="50047" y="3811169"/>
        <a:ext cx="2269579" cy="9251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18830" cy="49331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0754" tIns="45377" rIns="90754" bIns="45377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15375" y="1"/>
            <a:ext cx="2918830" cy="49331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0754" tIns="45377" rIns="90754" bIns="45377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903288" y="739775"/>
            <a:ext cx="4929187" cy="369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4101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3577" y="4686499"/>
            <a:ext cx="5388610" cy="443984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0754" tIns="45377" rIns="90754" bIns="453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4102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371286"/>
            <a:ext cx="2918830" cy="49331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0754" tIns="45377" rIns="90754" bIns="45377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5375" y="9371286"/>
            <a:ext cx="2918830" cy="49331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0754" tIns="45377" rIns="90754" bIns="45377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704BD56-1EFF-471C-8F4C-8C824A5C4C3C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6515395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1163E4-FC2B-4E72-8777-A5ACDAA26C3B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532FFB-7069-4A99-99AF-B0B3073D856E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6BCDAF-E14D-4C57-B9F6-AFED53D9B20D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8768B4-422D-4FA2-8ECA-B301A2297433}" type="datetimeFigureOut">
              <a:rPr lang="zh-CN" altLang="en-US"/>
              <a:pPr>
                <a:defRPr/>
              </a:pPr>
              <a:t>2020/12/14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8EEF0F-47EC-4542-87B5-6576CCFBB6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A634EC-4F32-4DA1-A2CC-7CCAB017E4A9}" type="datetimeFigureOut">
              <a:rPr lang="zh-CN" altLang="en-US"/>
              <a:pPr>
                <a:defRPr/>
              </a:pPr>
              <a:t>2020/12/14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F55AEC-FAC8-4637-A7E6-A4EBDF77CD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B017F7-4099-437E-B603-952AC3B0E8BF}" type="datetimeFigureOut">
              <a:rPr lang="zh-CN" altLang="en-US"/>
              <a:pPr>
                <a:defRPr/>
              </a:pPr>
              <a:t>2020/12/14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55B1CC-F1B5-4205-95BA-5C1020E5BC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E3AC88-9E7D-442A-BC38-AACC84D85385}" type="datetimeFigureOut">
              <a:rPr lang="zh-CN" altLang="en-US"/>
              <a:pPr>
                <a:defRPr/>
              </a:pPr>
              <a:t>2020/12/14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1F4722-20F5-4291-81BC-7DA2A5D37B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E62C62-C5EA-4C7F-BB85-AF0292B490DB}" type="datetimeFigureOut">
              <a:rPr lang="zh-CN" altLang="en-US"/>
              <a:pPr>
                <a:defRPr/>
              </a:pPr>
              <a:t>2020/12/14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31BFE-8C55-494A-B157-909E50AD2D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E19A0-8EDA-40D1-B709-CBD3F51C1F56}" type="datetimeFigureOut">
              <a:rPr lang="zh-CN" altLang="en-US"/>
              <a:pPr>
                <a:defRPr/>
              </a:pPr>
              <a:t>2020/12/14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2D5250-B65D-49BD-B3BC-947172E99A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C96B62-3F8D-4E65-9BC5-8994767BF7C5}" type="datetimeFigureOut">
              <a:rPr lang="zh-CN" altLang="en-US"/>
              <a:pPr>
                <a:defRPr/>
              </a:pPr>
              <a:t>2020/12/14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300756-DB74-4F30-83F7-96EB3BF0C9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619A99-9026-449C-97AD-6F06F0B4276C}" type="datetimeFigureOut">
              <a:rPr lang="zh-CN" altLang="en-US"/>
              <a:pPr>
                <a:defRPr/>
              </a:pPr>
              <a:t>2020/12/14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B3C094-A48F-4004-914E-87C4AF4C69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C89BF8-3996-477E-8337-4DCE5F3181F7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75C993-97BD-4653-A0D2-69F6C4FE6BBE}" type="datetimeFigureOut">
              <a:rPr lang="zh-CN" altLang="en-US"/>
              <a:pPr>
                <a:defRPr/>
              </a:pPr>
              <a:t>2020/12/14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D283AC-24B6-4A48-BBC4-7643B14DC9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4508AE-F11F-4825-8B60-9A5C52A7DFAB}" type="datetimeFigureOut">
              <a:rPr lang="zh-CN" altLang="en-US"/>
              <a:pPr>
                <a:defRPr/>
              </a:pPr>
              <a:t>2020/12/14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7C867A-E377-4B0F-B1BB-89FAB002BB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3A5C50-D4A2-4FDD-8D84-885F0921CD4B}" type="datetimeFigureOut">
              <a:rPr lang="zh-CN" altLang="en-US"/>
              <a:pPr>
                <a:defRPr/>
              </a:pPr>
              <a:t>2020/12/14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31C58-8040-4BA7-979C-5E801CEBA3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5AF0E-15BE-48E0-A5AE-C42704E2879A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A7870-9813-4B3B-9BA5-A90540492634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40D5B-F61D-4935-BCD8-B296CDB22F80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8D0DC-7FA2-4A3F-BC23-126B918C9293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58A99-F97D-4D21-848B-A64D71B02CA6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29A10-F726-4F75-818A-E97FA7A9D6C5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A9F406-9111-40C0-814C-BC5FF5145542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ru-RU" smtClean="0"/>
              <a:t>单击此处编辑母版标题样式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ru-RU" smtClean="0"/>
              <a:t>单击此处编辑母版文本样式</a:t>
            </a:r>
          </a:p>
          <a:p>
            <a:pPr lvl="1"/>
            <a:r>
              <a:rPr lang="zh-CN" altLang="ru-RU" smtClean="0"/>
              <a:t>第二级</a:t>
            </a:r>
          </a:p>
          <a:p>
            <a:pPr lvl="2"/>
            <a:r>
              <a:rPr lang="zh-CN" altLang="ru-RU" smtClean="0"/>
              <a:t>第三级</a:t>
            </a:r>
          </a:p>
          <a:p>
            <a:pPr lvl="3"/>
            <a:r>
              <a:rPr lang="zh-CN" altLang="ru-RU" smtClean="0"/>
              <a:t>第四级</a:t>
            </a:r>
          </a:p>
          <a:p>
            <a:pPr lvl="4"/>
            <a:r>
              <a:rPr lang="zh-CN" altLang="ru-RU" smtClean="0"/>
              <a:t>第五级</a:t>
            </a:r>
          </a:p>
        </p:txBody>
      </p:sp>
      <p:sp>
        <p:nvSpPr>
          <p:cNvPr id="1028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C836DEF-6233-435E-B7AE-462E7E5E32E1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7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2" descr="C:\Users\yangkang\Desktop\TO-卡瓦\首界面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819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205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Calibri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fld id="{9D930F71-87C3-45D5-944F-3A110ECC60DB}" type="datetimeFigureOut">
              <a:rPr lang="zh-CN" altLang="en-US"/>
              <a:pPr>
                <a:defRPr/>
              </a:pPr>
              <a:t>2020/12/14</a:t>
            </a:fld>
            <a:endParaRPr lang="zh-CN" altLang="en-US"/>
          </a:p>
        </p:txBody>
      </p:sp>
      <p:sp>
        <p:nvSpPr>
          <p:cNvPr id="205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Calibri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6300F5B-FC66-4CCE-B1CC-FA2DC679B9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chart" Target="../charts/chart5.xml"/><Relationship Id="rId5" Type="http://schemas.openxmlformats.org/officeDocument/2006/relationships/image" Target="../media/image18.jpeg"/><Relationship Id="rId4" Type="http://schemas.openxmlformats.org/officeDocument/2006/relationships/image" Target="../media/image17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2988" y="2147888"/>
            <a:ext cx="7772400" cy="1136650"/>
          </a:xfrm>
        </p:spPr>
        <p:txBody>
          <a:bodyPr/>
          <a:lstStyle/>
          <a:p>
            <a:pPr>
              <a:defRPr/>
            </a:pPr>
            <a:r>
              <a:rPr lang="ru-RU" dirty="0"/>
              <a:t>БЮДЖЕТ ДЛЯ ГРАЖДАН</a:t>
            </a:r>
          </a:p>
        </p:txBody>
      </p:sp>
      <p:sp>
        <p:nvSpPr>
          <p:cNvPr id="3075" name="Подзаголовок 2">
            <a:extLst>
              <a:ext uri="{FF2B5EF4-FFF2-40B4-BE49-F238E27FC236}"/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5616" y="4221088"/>
            <a:ext cx="6408712" cy="2232248"/>
          </a:xfrm>
        </p:spPr>
        <p:txBody>
          <a:bodyPr/>
          <a:lstStyle/>
          <a:p>
            <a:pPr>
              <a:defRPr/>
            </a:pP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к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утвержденному бюджету муниципального образования п. Михайловский Саратовской области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на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2021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год и плановый период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2022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и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2023</a:t>
            </a:r>
          </a:p>
          <a:p>
            <a:pPr>
              <a:defRPr/>
            </a:pP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годов</a:t>
            </a:r>
          </a:p>
        </p:txBody>
      </p:sp>
      <p:pic>
        <p:nvPicPr>
          <p:cNvPr id="9220" name="Picture 5" descr="https://images.vector-images.com/64/mikhaylovskyi_zato_coa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43338" y="242888"/>
            <a:ext cx="145732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/>
              <a:t>Показатели прогноза социально-экономического развития МО п. Михайловский на 2021 – 2023 годы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46414185"/>
              </p:ext>
            </p:extLst>
          </p:nvPr>
        </p:nvGraphicFramePr>
        <p:xfrm>
          <a:off x="457200" y="1497013"/>
          <a:ext cx="8229600" cy="4857429"/>
        </p:xfrm>
        <a:graphic>
          <a:graphicData uri="http://schemas.openxmlformats.org/drawingml/2006/table">
            <a:tbl>
              <a:tblPr/>
              <a:tblGrid>
                <a:gridCol w="3898900"/>
                <a:gridCol w="720725"/>
                <a:gridCol w="719138"/>
                <a:gridCol w="720725"/>
                <a:gridCol w="647700"/>
                <a:gridCol w="720725"/>
                <a:gridCol w="801687"/>
              </a:tblGrid>
              <a:tr h="519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Показатели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2018 год отчет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2018 год отчет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2019 год оценка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2020 год прогноз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2021 год прогноз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2022 год прогноз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Денежные доходы населения - всего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737 021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747 956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727 410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784 819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842 142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902 705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828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в том числе: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Оплата труда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357894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359 114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311560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329942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353038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377751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Доходы от предпринимательской деятельности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519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536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555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577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598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Пенсии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121783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130344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138 947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147 701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156 415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165 174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Пособия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6322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6 600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6 818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7 063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7 346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7 618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Стипендии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Другие доходы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250525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251379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239 280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259 641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279 096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300 306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Расходы и сбережения -  всего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604 357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613 324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596 476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643 552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690 556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740 218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в том числе: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22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Покупка товаров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130 320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131 949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109 950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118 900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127 160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135 920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Обязательные платежи и разнообразные взносы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98 069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100 325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105 040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108 821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113 065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117 475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Прочие расходы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375 968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381 050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384 486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415 831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450 331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486 823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Среднемесячные денежные доходы на душу населения, рублей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23 668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24 453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23 781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25 658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27 532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29 512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темп роста среднемесячных денежных доходов на душу населения %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       113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Численность населения (среднегодовая),человек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2614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2549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2549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2549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2549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2549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5103773"/>
              </p:ext>
            </p:extLst>
          </p:nvPr>
        </p:nvGraphicFramePr>
        <p:xfrm>
          <a:off x="2051720" y="1552505"/>
          <a:ext cx="4950899" cy="4822329"/>
        </p:xfrm>
        <a:graphic>
          <a:graphicData uri="http://schemas.openxmlformats.org/drawingml/2006/table">
            <a:tbl>
              <a:tblPr firstRow="1" firstCol="1" bandRow="1"/>
              <a:tblGrid>
                <a:gridCol w="1440160"/>
                <a:gridCol w="1090313"/>
                <a:gridCol w="1265859"/>
                <a:gridCol w="1154567"/>
              </a:tblGrid>
              <a:tr h="369092">
                <a:tc>
                  <a:txBody>
                    <a:bodyPr/>
                    <a:lstStyle/>
                    <a:p>
                      <a:pPr indent="4203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Возраст, лет</a:t>
                      </a:r>
                      <a:endParaRPr lang="ru-RU" sz="11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Мужчины и женщины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Мужчины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Женщины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Все населения</a:t>
                      </a:r>
                      <a:endParaRPr lang="ru-RU" sz="11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2549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1267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1282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4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0-2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65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37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3-5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82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46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36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1-6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149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81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68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8-13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227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124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103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14-15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55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34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16-17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70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38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18-19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41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20-24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52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25-29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159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82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77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30-34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247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126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121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35-39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276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127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149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40-44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240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105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135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45-49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187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97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90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50-54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165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90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55-59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187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85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102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60-64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147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65-69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42</a:t>
                      </a:r>
                      <a:endParaRPr lang="ru-RU" sz="11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70 лет и старше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172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97</a:t>
                      </a:r>
                      <a:endParaRPr lang="ru-RU" sz="11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" y="-15764"/>
            <a:ext cx="9036496" cy="1831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69888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3698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/>
            <a:r>
              <a:rPr lang="ru-RU" altLang="ru-RU" sz="1200" b="1" kern="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Численность </a:t>
            </a:r>
            <a:r>
              <a:rPr lang="ru-RU" altLang="ru-RU" sz="1200" b="1" kern="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состав населения </a:t>
            </a:r>
            <a:endParaRPr lang="ru-RU" altLang="ru-RU" sz="1200" b="1" kern="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3698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Численность населения муниципального образования п. Михайловский по состоянию на  2021 год составила 2549 человек, из них:  </a:t>
            </a:r>
            <a:endParaRPr kumimoji="0" lang="ru-RU" alt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3698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61,4 %- граждане трудоспособного возраста (численность 1548 человек), </a:t>
            </a:r>
            <a:endParaRPr kumimoji="0" lang="ru-RU" alt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3698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18,2 %- граждане моложе трудоспособного возраста (численность 472 человек), </a:t>
            </a:r>
            <a:endParaRPr kumimoji="0" lang="ru-RU" alt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3698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20,4 %- граждане  старше  трудоспособного возраста (численность 529 человек). </a:t>
            </a:r>
            <a:endParaRPr kumimoji="0" lang="ru-RU" alt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3698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Таблица 2. </a:t>
            </a:r>
            <a:endParaRPr kumimoji="0" lang="ru-RU" alt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69888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10318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82650" y="90488"/>
            <a:ext cx="73564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rgbClr val="284C6A"/>
                </a:solidFill>
                <a:latin typeface="+mn-lt"/>
                <a:cs typeface="Arial" charset="0"/>
              </a:rPr>
              <a:t>Бюджетный</a:t>
            </a:r>
            <a:r>
              <a:rPr lang="ru-RU" sz="2800" dirty="0">
                <a:solidFill>
                  <a:srgbClr val="284C6A"/>
                </a:solidFill>
                <a:latin typeface="+mn-lt"/>
                <a:cs typeface="Arial" charset="0"/>
              </a:rPr>
              <a:t> </a:t>
            </a:r>
            <a:r>
              <a:rPr lang="ru-RU" sz="2400" dirty="0">
                <a:solidFill>
                  <a:srgbClr val="284C6A"/>
                </a:solidFill>
                <a:latin typeface="+mn-lt"/>
                <a:cs typeface="Arial" charset="0"/>
              </a:rPr>
              <a:t>прогноз</a:t>
            </a:r>
          </a:p>
        </p:txBody>
      </p:sp>
      <p:graphicFrame>
        <p:nvGraphicFramePr>
          <p:cNvPr id="6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0656965"/>
              </p:ext>
            </p:extLst>
          </p:nvPr>
        </p:nvGraphicFramePr>
        <p:xfrm>
          <a:off x="-179388" y="574675"/>
          <a:ext cx="7108826" cy="307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054" name="Picture 2" descr="https://cdn.pixabay.com/photo/2013/07/13/12/34/coins-159889_128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2225" y="476250"/>
            <a:ext cx="2455863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2724181"/>
              </p:ext>
            </p:extLst>
          </p:nvPr>
        </p:nvGraphicFramePr>
        <p:xfrm>
          <a:off x="4590861" y="3573016"/>
          <a:ext cx="4577537" cy="31924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777695"/>
              </p:ext>
            </p:extLst>
          </p:nvPr>
        </p:nvGraphicFramePr>
        <p:xfrm>
          <a:off x="4397408" y="3933056"/>
          <a:ext cx="4135032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4682159"/>
              </p:ext>
            </p:extLst>
          </p:nvPr>
        </p:nvGraphicFramePr>
        <p:xfrm>
          <a:off x="27605" y="3789041"/>
          <a:ext cx="4112347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доходной части бюджета городского округа МО п. Михайловский </a:t>
            </a:r>
            <a:b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2019-2023 </a:t>
            </a: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(млн. рублей)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8423607"/>
              </p:ext>
            </p:extLst>
          </p:nvPr>
        </p:nvGraphicFramePr>
        <p:xfrm>
          <a:off x="539552" y="1634034"/>
          <a:ext cx="6751836" cy="4142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2" name="Лист" r:id="rId3" imgW="6705510" imgH="4114800" progId="Excel.Sheet.8">
                  <p:embed/>
                </p:oleObj>
              </mc:Choice>
              <mc:Fallback>
                <p:oleObj name="Лист" r:id="rId3" imgW="6705510" imgH="4114800" progId="Excel.Sheet.8">
                  <p:embed/>
                  <p:pic>
                    <p:nvPicPr>
                      <p:cNvPr id="0" name="Object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1634034"/>
                        <a:ext cx="6751836" cy="414288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523207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60350"/>
            <a:ext cx="8510588" cy="938213"/>
          </a:xfrm>
        </p:spPr>
        <p:txBody>
          <a:bodyPr/>
          <a:lstStyle/>
          <a:p>
            <a:pPr eaLnBrk="1" hangingPunct="1"/>
            <a:r>
              <a:rPr lang="ru-RU" altLang="ru-RU" sz="2400" b="1" dirty="0" smtClean="0">
                <a:solidFill>
                  <a:srgbClr val="3333FF"/>
                </a:solidFill>
              </a:rPr>
              <a:t> </a:t>
            </a:r>
            <a:r>
              <a:rPr lang="ru-RU" altLang="ru-RU" sz="2400" dirty="0" smtClean="0">
                <a:solidFill>
                  <a:srgbClr val="000000"/>
                </a:solidFill>
              </a:rPr>
              <a:t>Безвозмездные поступления </a:t>
            </a:r>
            <a:br>
              <a:rPr lang="ru-RU" altLang="ru-RU" sz="2400" dirty="0" smtClean="0">
                <a:solidFill>
                  <a:srgbClr val="000000"/>
                </a:solidFill>
              </a:rPr>
            </a:br>
            <a:r>
              <a:rPr lang="ru-RU" altLang="ru-RU" sz="2400" dirty="0" smtClean="0">
                <a:solidFill>
                  <a:srgbClr val="000000"/>
                </a:solidFill>
              </a:rPr>
              <a:t>в бюджет МО п. Михайловский 2019-2022 гг.</a:t>
            </a:r>
          </a:p>
        </p:txBody>
      </p:sp>
      <p:graphicFrame>
        <p:nvGraphicFramePr>
          <p:cNvPr id="4098" name="Object 3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730942664"/>
              </p:ext>
            </p:extLst>
          </p:nvPr>
        </p:nvGraphicFramePr>
        <p:xfrm>
          <a:off x="107504" y="2193272"/>
          <a:ext cx="4751834" cy="35079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6" name="Лист" r:id="rId3" imgW="5495855" imgH="4057560" progId="Excel.Sheet.8">
                  <p:embed/>
                </p:oleObj>
              </mc:Choice>
              <mc:Fallback>
                <p:oleObj name="Лист" r:id="rId3" imgW="5495855" imgH="4057560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2193272"/>
                        <a:ext cx="4751834" cy="3507947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1" name="Rectangle 6"/>
          <p:cNvSpPr>
            <a:spLocks noChangeArrowheads="1"/>
          </p:cNvSpPr>
          <p:nvPr/>
        </p:nvSpPr>
        <p:spPr bwMode="auto">
          <a:xfrm>
            <a:off x="827088" y="1412875"/>
            <a:ext cx="4032250" cy="431800"/>
          </a:xfrm>
          <a:prstGeom prst="rect">
            <a:avLst/>
          </a:prstGeom>
          <a:solidFill>
            <a:srgbClr val="2DC8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b="1">
                <a:solidFill>
                  <a:srgbClr val="000000"/>
                </a:solidFill>
                <a:latin typeface="Times New Roman" pitchFamily="18" charset="0"/>
              </a:rPr>
              <a:t>Безвозмездные поступления, млн. руб.</a:t>
            </a:r>
          </a:p>
        </p:txBody>
      </p:sp>
      <p:sp>
        <p:nvSpPr>
          <p:cNvPr id="4102" name="Rectangle 7"/>
          <p:cNvSpPr>
            <a:spLocks noChangeArrowheads="1"/>
          </p:cNvSpPr>
          <p:nvPr/>
        </p:nvSpPr>
        <p:spPr bwMode="auto">
          <a:xfrm>
            <a:off x="5219700" y="1412875"/>
            <a:ext cx="3636963" cy="863600"/>
          </a:xfrm>
          <a:prstGeom prst="rect">
            <a:avLst/>
          </a:prstGeom>
          <a:solidFill>
            <a:srgbClr val="2DC8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b="1" dirty="0">
                <a:solidFill>
                  <a:srgbClr val="000000"/>
                </a:solidFill>
                <a:latin typeface="Times New Roman" pitchFamily="18" charset="0"/>
              </a:rPr>
              <a:t>Структура безвозмездных</a:t>
            </a:r>
          </a:p>
          <a:p>
            <a:pPr algn="ctr"/>
            <a:r>
              <a:rPr lang="ru-RU" altLang="ru-RU" b="1" dirty="0">
                <a:solidFill>
                  <a:srgbClr val="000000"/>
                </a:solidFill>
                <a:latin typeface="Times New Roman" pitchFamily="18" charset="0"/>
              </a:rPr>
              <a:t>поступлений на </a:t>
            </a:r>
            <a:r>
              <a:rPr lang="ru-RU" altLang="ru-RU" b="1" dirty="0" smtClean="0">
                <a:solidFill>
                  <a:srgbClr val="000000"/>
                </a:solidFill>
                <a:latin typeface="Times New Roman" pitchFamily="18" charset="0"/>
              </a:rPr>
              <a:t>2021 </a:t>
            </a:r>
            <a:r>
              <a:rPr lang="ru-RU" altLang="ru-RU" b="1" dirty="0">
                <a:solidFill>
                  <a:srgbClr val="000000"/>
                </a:solidFill>
                <a:latin typeface="Times New Roman" pitchFamily="18" charset="0"/>
              </a:rPr>
              <a:t>год, %</a:t>
            </a:r>
          </a:p>
        </p:txBody>
      </p:sp>
      <p:sp>
        <p:nvSpPr>
          <p:cNvPr id="4103" name="AutoShape 8"/>
          <p:cNvSpPr>
            <a:spLocks noChangeArrowheads="1"/>
          </p:cNvSpPr>
          <p:nvPr/>
        </p:nvSpPr>
        <p:spPr bwMode="auto">
          <a:xfrm rot="3904475">
            <a:off x="2103437" y="4589463"/>
            <a:ext cx="1076325" cy="165100"/>
          </a:xfrm>
          <a:prstGeom prst="rightArrow">
            <a:avLst>
              <a:gd name="adj1" fmla="val 50000"/>
              <a:gd name="adj2" fmla="val 71591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ru-RU" sz="1200">
              <a:latin typeface="Tahoma" pitchFamily="34" charset="0"/>
            </a:endParaRPr>
          </a:p>
        </p:txBody>
      </p:sp>
      <p:sp>
        <p:nvSpPr>
          <p:cNvPr id="4104" name="AutoShape 12"/>
          <p:cNvSpPr>
            <a:spLocks noChangeArrowheads="1"/>
          </p:cNvSpPr>
          <p:nvPr/>
        </p:nvSpPr>
        <p:spPr bwMode="auto">
          <a:xfrm rot="4042564" flipV="1">
            <a:off x="1187450" y="3208338"/>
            <a:ext cx="1350963" cy="166687"/>
          </a:xfrm>
          <a:prstGeom prst="rightArrow">
            <a:avLst>
              <a:gd name="adj1" fmla="val 50000"/>
              <a:gd name="adj2" fmla="val 62474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ru-RU" sz="1200">
              <a:latin typeface="Tahoma" pitchFamily="34" charset="0"/>
            </a:endParaRPr>
          </a:p>
        </p:txBody>
      </p:sp>
      <p:sp>
        <p:nvSpPr>
          <p:cNvPr id="4105" name="AutoShape 12"/>
          <p:cNvSpPr>
            <a:spLocks noChangeArrowheads="1"/>
          </p:cNvSpPr>
          <p:nvPr/>
        </p:nvSpPr>
        <p:spPr bwMode="auto">
          <a:xfrm rot="20757583" flipV="1">
            <a:off x="3065463" y="5210175"/>
            <a:ext cx="482600" cy="136525"/>
          </a:xfrm>
          <a:prstGeom prst="rightArrow">
            <a:avLst>
              <a:gd name="adj1" fmla="val 50000"/>
              <a:gd name="adj2" fmla="val 63071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ru-RU" sz="1200">
              <a:latin typeface="Tahoma" pitchFamily="34" charset="0"/>
            </a:endParaRPr>
          </a:p>
        </p:txBody>
      </p:sp>
      <p:sp>
        <p:nvSpPr>
          <p:cNvPr id="4106" name="AutoShape 12"/>
          <p:cNvSpPr>
            <a:spLocks noChangeArrowheads="1"/>
          </p:cNvSpPr>
          <p:nvPr/>
        </p:nvSpPr>
        <p:spPr bwMode="auto">
          <a:xfrm rot="1591304" flipV="1">
            <a:off x="3762375" y="5221288"/>
            <a:ext cx="484188" cy="128587"/>
          </a:xfrm>
          <a:prstGeom prst="rightArrow">
            <a:avLst>
              <a:gd name="adj1" fmla="val 50000"/>
              <a:gd name="adj2" fmla="val 63472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ru-RU" sz="1200">
              <a:latin typeface="Tahoma" pitchFamily="34" charset="0"/>
            </a:endParaRPr>
          </a:p>
        </p:txBody>
      </p:sp>
      <p:pic>
        <p:nvPicPr>
          <p:cNvPr id="4107" name="Picture 2" descr="Обои Монеты Деньги Крупным планом вблизи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51500" y="5084763"/>
            <a:ext cx="3308350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26602321"/>
              </p:ext>
            </p:extLst>
          </p:nvPr>
        </p:nvGraphicFramePr>
        <p:xfrm>
          <a:off x="5148064" y="2492896"/>
          <a:ext cx="3888432" cy="21791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6472638"/>
              </p:ext>
            </p:extLst>
          </p:nvPr>
        </p:nvGraphicFramePr>
        <p:xfrm>
          <a:off x="323528" y="476672"/>
          <a:ext cx="8352928" cy="5900066"/>
        </p:xfrm>
        <a:graphic>
          <a:graphicData uri="http://schemas.openxmlformats.org/drawingml/2006/table">
            <a:tbl>
              <a:tblPr/>
              <a:tblGrid>
                <a:gridCol w="1851042"/>
                <a:gridCol w="622912"/>
                <a:gridCol w="622912"/>
                <a:gridCol w="622912"/>
                <a:gridCol w="622912"/>
                <a:gridCol w="622912"/>
                <a:gridCol w="622912"/>
                <a:gridCol w="622912"/>
                <a:gridCol w="622912"/>
                <a:gridCol w="622912"/>
                <a:gridCol w="895678"/>
              </a:tblGrid>
              <a:tr h="629876"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Структура налоговых и неналоговых доходов бюджета муниципального образования п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 Михайловский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Саратовской области</a:t>
                      </a:r>
                    </a:p>
                  </a:txBody>
                  <a:tcPr marL="5165" marR="5165" marT="5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420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67785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2019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факт,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2020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(план)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2020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2020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2020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2021 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420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НАЛОГОВЫЕ И НЕНАЛОГОВЫЕ ДОХОДЫ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14 450,0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15 627,9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34 201,3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218,9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20 266,5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129,7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154,0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25 233,5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161,5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73,8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Налоговые доходы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12870,7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14 168,7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15 428,0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108,9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15 663,7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110,6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103,3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668,7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110,6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101,6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 на доходы физических лиц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9 31,4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11 200,0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500,0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800,0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11 800,0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Акцизы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187,5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261,5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337,0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512,0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111,1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107,5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512,0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111,1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107,5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420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Налоги</a:t>
                      </a:r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совокупный доход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405,3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337,2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121,0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94,0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Налоги на имущество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146,3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1 470,0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2826,9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329,7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2557,1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1 334,7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2566,7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Земельный налог 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300,2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318,0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Государственная пошлина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Неналоговые доходы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1579,3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459,3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18 773,3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1286,5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4 602,8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315,4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24,5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9 564,8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655,4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50,9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677854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использования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имущества, находящегося  в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государственной и муниципальной собственности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579,3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1 019,8 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1 259,3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123,5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1 084,3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106,3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86,1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1 079,3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85,7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420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Платежи при пользовании природными ресурсами 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12,8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270,0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2700,0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2700,0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2700,0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2700,0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4208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Доходы от продажи материальных и нематериальных активов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123,0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17 494,0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14222,8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3  238,5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2632,9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8 205,5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6671,1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46,9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420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Штрафы, санкции, возмещение ущерба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6,3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306,5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636197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Прочие неналоговые доходы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4638271"/>
              </p:ext>
            </p:extLst>
          </p:nvPr>
        </p:nvGraphicFramePr>
        <p:xfrm>
          <a:off x="323525" y="188641"/>
          <a:ext cx="8363274" cy="6127343"/>
        </p:xfrm>
        <a:graphic>
          <a:graphicData uri="http://schemas.openxmlformats.org/drawingml/2006/table">
            <a:tbl>
              <a:tblPr/>
              <a:tblGrid>
                <a:gridCol w="2204544"/>
                <a:gridCol w="615873"/>
                <a:gridCol w="615873"/>
                <a:gridCol w="615873"/>
                <a:gridCol w="615873"/>
                <a:gridCol w="615873"/>
                <a:gridCol w="615873"/>
                <a:gridCol w="615873"/>
                <a:gridCol w="615873"/>
                <a:gridCol w="615873"/>
                <a:gridCol w="615873"/>
              </a:tblGrid>
              <a:tr h="1080119"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Структура безвозмездных поступлений  бюджета муниципального образования п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Михайловский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Саратовской области в 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2021-2023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годах</a:t>
                      </a:r>
                    </a:p>
                  </a:txBody>
                  <a:tcPr marL="5165" marR="5165" marT="5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9187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93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2019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факт,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2020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(план)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2019 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2019 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2020 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2019 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2021 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Безвозмездные поступления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91 713,3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82 473,2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57 978,1</a:t>
                      </a:r>
                      <a:endParaRPr kumimoji="0" lang="ru-RU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63,2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48 344,0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52,7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58,6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47 586,3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63216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Безвозмездные поступления от других бюджетов бюджетной системы Российской Федерации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91 713,3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82 473,2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57 978,1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63,2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</a:t>
                      </a:r>
                      <a:r>
                        <a:rPr lang="ru-RU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344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52,7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58,6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47 586,3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42358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Дотации бюджетам бюджетной системы Российской Федерации 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49 941,2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47 197,0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30 082,8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21 399,8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17 379,4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42358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Субсидии бюджетам бюджетной системы Российской Федерации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977,9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6 074,4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917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123,6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347,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109,3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802,9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145,9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118,0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42358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Субвенции бюджетам бюджетной системы Российской Федерации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096,3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27 794,7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22 577,2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596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,7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81,3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604,0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81,3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Межбюджетные трансферты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283,5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472,5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Иные межбюджетные трансферты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158,1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640,7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400,9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1800,0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449,0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84074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Проекты развития муниципальных образований Саратовской области, основанных на местных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инициативах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256,3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293,9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57758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002588" cy="850900"/>
          </a:xfrm>
          <a:ln>
            <a:solidFill>
              <a:schemeClr val="accent1"/>
            </a:solidFill>
          </a:ln>
        </p:spPr>
        <p:txBody>
          <a:bodyPr/>
          <a:lstStyle/>
          <a:p>
            <a:pPr eaLnBrk="1" hangingPunct="1"/>
            <a:r>
              <a:rPr lang="ru-RU" sz="2400" dirty="0" smtClean="0"/>
              <a:t>Структура расходов бюджета </a:t>
            </a:r>
            <a:br>
              <a:rPr lang="ru-RU" sz="2400" dirty="0" smtClean="0"/>
            </a:br>
            <a:r>
              <a:rPr lang="ru-RU" sz="2400" dirty="0" smtClean="0"/>
              <a:t>на 2021 год(тыс. </a:t>
            </a:r>
            <a:r>
              <a:rPr lang="ru-RU" sz="2400" dirty="0" smtClean="0">
                <a:solidFill>
                  <a:srgbClr val="002060"/>
                </a:solidFill>
              </a:rPr>
              <a:t>рублей</a:t>
            </a:r>
            <a:r>
              <a:rPr lang="ru-RU" sz="2400" dirty="0" smtClean="0"/>
              <a:t>)</a:t>
            </a: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3066119"/>
              </p:ext>
            </p:extLst>
          </p:nvPr>
        </p:nvGraphicFramePr>
        <p:xfrm>
          <a:off x="179512" y="1196752"/>
          <a:ext cx="8784976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/>
          <a:lstStyle/>
          <a:p>
            <a:r>
              <a:rPr lang="ru-RU" sz="2400" dirty="0" smtClean="0"/>
              <a:t>Структура расходов бюджета </a:t>
            </a:r>
            <a:br>
              <a:rPr lang="ru-RU" sz="2400" dirty="0" smtClean="0"/>
            </a:br>
            <a:r>
              <a:rPr lang="ru-RU" sz="2400" dirty="0" smtClean="0"/>
              <a:t>на 2022 год(тыс. рублей)</a:t>
            </a:r>
            <a:endParaRPr lang="ru-RU" sz="2400" dirty="0"/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2472291"/>
              </p:ext>
            </p:extLst>
          </p:nvPr>
        </p:nvGraphicFramePr>
        <p:xfrm>
          <a:off x="395536" y="1268760"/>
          <a:ext cx="8568952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Структура расходов бюджета </a:t>
            </a:r>
            <a:br>
              <a:rPr lang="ru-RU" sz="2400" dirty="0" smtClean="0"/>
            </a:br>
            <a:r>
              <a:rPr lang="ru-RU" sz="2400" dirty="0" smtClean="0"/>
              <a:t>на 2023 год(тыс. рублей)</a:t>
            </a:r>
            <a:endParaRPr lang="ru-RU" sz="24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20211923"/>
              </p:ext>
            </p:extLst>
          </p:nvPr>
        </p:nvGraphicFramePr>
        <p:xfrm>
          <a:off x="755576" y="1340769"/>
          <a:ext cx="7869560" cy="41764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Уважаемые жители МО п. Михайловский !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642910" y="1643049"/>
            <a:ext cx="8215370" cy="2643207"/>
          </a:xfrm>
        </p:spPr>
        <p:txBody>
          <a:bodyPr/>
          <a:lstStyle/>
          <a:p>
            <a:pPr algn="just"/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Бюджет муниципального образования п. Михайловский на 2021 год и на плановый период 2022 и 2023 годов – основной инструмент реализации социально-экономической политики на территории городского округа. «Бюджет для граждан»  знакомит население городского округа с основными положениями главного финансового документа - бюджета городского округа п. Михайловский на 2021 год и на плановый период 2022 и 2023 годов, который создан специально для того, чтобы каждый житель округа был осведомлен, как формируется и расходуется бюджет городского округа, сколько в бюджет поступает средств и на какие цели они направляются.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67544" y="-35400"/>
            <a:ext cx="8229600" cy="1080120"/>
          </a:xfrm>
        </p:spPr>
        <p:txBody>
          <a:bodyPr/>
          <a:lstStyle/>
          <a:p>
            <a:r>
              <a:rPr lang="ru-RU" sz="2000" dirty="0" smtClean="0"/>
              <a:t>Распределение бюджетных ассигнований по разделам и подразделам на 2021 год и плановый период 2022 и 2023 годы тыс. </a:t>
            </a:r>
            <a:r>
              <a:rPr lang="ru-RU" sz="2000" dirty="0" err="1" smtClean="0"/>
              <a:t>руб</a:t>
            </a:r>
            <a:endParaRPr lang="ru-RU" sz="2000" dirty="0" smtClean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053909"/>
              </p:ext>
            </p:extLst>
          </p:nvPr>
        </p:nvGraphicFramePr>
        <p:xfrm>
          <a:off x="467544" y="980730"/>
          <a:ext cx="8030498" cy="5760638"/>
        </p:xfrm>
        <a:graphic>
          <a:graphicData uri="http://schemas.openxmlformats.org/drawingml/2006/table">
            <a:tbl>
              <a:tblPr/>
              <a:tblGrid>
                <a:gridCol w="3990743"/>
                <a:gridCol w="632935"/>
                <a:gridCol w="554777"/>
                <a:gridCol w="1029862"/>
                <a:gridCol w="872011"/>
                <a:gridCol w="950170"/>
              </a:tblGrid>
              <a:tr h="5904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Наименование 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Раздел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Подраздел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2021 год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2022 год</a:t>
                      </a:r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2023 год</a:t>
                      </a:r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541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27 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957,3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 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078,7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 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176,5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960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Функционирование высшего должностного лица субъекта Российской Федерации и муниципального образования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 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765,0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 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765,0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 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765,0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5227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10 355,3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10 356,1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10 356,8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960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Обеспечение деятельности финансовых, налоговых и таможенных органов и органов финансового надзора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06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485,4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 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485,4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 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485,4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57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Резервные фонды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99,0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742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Другие общегосударственные вопросы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 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252,6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9 472,2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9 569,3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960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Мобилизационная и вневойсковая подготовка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02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03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93,7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94,6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98,2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960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Расходы на выплаты персоналу государственных (муниципальных) органов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93,7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94,6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98,2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960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2 586,3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2 222,9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2 222,9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514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Мероприятия по предупреждению и ликвидации последствий чрезвычайных ситуаций и стихийных бедствий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09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2 586,3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2 222,9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2 222,9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244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Национальная экономика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3 835,2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 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278,6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 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036,2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742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Сельское хозяйство и рыболовство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28,2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28,2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28,2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996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Дорожное хозяйство (дорожные фонды)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3 327,0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250,4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</a:t>
                      </a: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008,0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996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Другие вопросы в области национальной экономики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480,0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244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Жилищно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 - коммунальное хозяйство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12 735,7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1 800,0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742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Жилищное хозяйство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572,8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996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Коммунальное хозяйство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8232,0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1 800,00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335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Благоустройство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3 930,9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6870141"/>
              </p:ext>
            </p:extLst>
          </p:nvPr>
        </p:nvGraphicFramePr>
        <p:xfrm>
          <a:off x="457200" y="260350"/>
          <a:ext cx="8229600" cy="5203509"/>
        </p:xfrm>
        <a:graphic>
          <a:graphicData uri="http://schemas.openxmlformats.org/drawingml/2006/table">
            <a:tbl>
              <a:tblPr/>
              <a:tblGrid>
                <a:gridCol w="4259263"/>
                <a:gridCol w="719137"/>
                <a:gridCol w="576263"/>
                <a:gridCol w="720725"/>
                <a:gridCol w="1079500"/>
                <a:gridCol w="874712"/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Образование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34 149,9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27 852,9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29 310,1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Дошкольное образование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 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112,0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9 629,6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9 631,4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Общее образование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23 362,4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18 223,3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19 678,7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Дополнительное образование детей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320,5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Профессиональная подготовка, переподготовка и повышение квалификации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3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Молодежная политика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330,0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Культура, кинематография, сми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5 333,8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4 244,3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4 248,6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Культура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5 333,8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4 244,3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4 248,6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Социальная политика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954,8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970,8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972,0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Доплата к трудовой пенсии муниципальных служащих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595,9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595,9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595,9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Социальное обеспечение населения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27,1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28,3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29,5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Охрана семьи и детства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331,8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346,6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346,6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Физическая культура и спорт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2 623,8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2 449,6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2 446,6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Массовый спорт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2 623,8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2 449,6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2 446,6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"Средства массовой информации"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908,9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1 376,4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1 378,1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Периодическая печать и издательства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908,9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1 376,4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1 378,1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ИТОГО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92 179,4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67 568,8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70 689,2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 - расходы 2022-2023 </a:t>
                      </a:r>
                      <a:r>
                        <a:rPr lang="ru-RU" sz="800" b="0" i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гг</a:t>
                      </a:r>
                      <a:r>
                        <a:rPr lang="ru-RU" sz="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без условно утверждаемых расходов 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3775"/>
          </a:xfrm>
        </p:spPr>
        <p:txBody>
          <a:bodyPr/>
          <a:lstStyle/>
          <a:p>
            <a:r>
              <a:rPr lang="en-US" sz="2000" dirty="0" err="1"/>
              <a:t>Перечень</a:t>
            </a:r>
            <a:r>
              <a:rPr lang="ru-RU" sz="2000" dirty="0"/>
              <a:t> </a:t>
            </a:r>
            <a:r>
              <a:rPr lang="en-US" sz="2000" dirty="0"/>
              <a:t> </a:t>
            </a:r>
            <a:r>
              <a:rPr lang="en-US" sz="2000" dirty="0" err="1"/>
              <a:t>муниципальных</a:t>
            </a:r>
            <a:r>
              <a:rPr lang="en-US" sz="2000" dirty="0"/>
              <a:t> </a:t>
            </a:r>
            <a:r>
              <a:rPr lang="ru-RU" sz="2000" dirty="0"/>
              <a:t> </a:t>
            </a:r>
            <a:r>
              <a:rPr lang="en-US" sz="2000" dirty="0" err="1"/>
              <a:t>программ</a:t>
            </a:r>
            <a:r>
              <a:rPr lang="en-US" sz="2000" dirty="0"/>
              <a:t> </a:t>
            </a:r>
            <a:r>
              <a:rPr lang="ru-RU" sz="2000" dirty="0"/>
              <a:t>МО п.</a:t>
            </a:r>
            <a:r>
              <a:rPr lang="en-US" sz="2000" dirty="0"/>
              <a:t> </a:t>
            </a:r>
            <a:r>
              <a:rPr lang="en-US" sz="2000" dirty="0" err="1"/>
              <a:t>Михайловский</a:t>
            </a:r>
            <a:r>
              <a:rPr lang="en-US" sz="2000" dirty="0"/>
              <a:t>  </a:t>
            </a:r>
            <a:r>
              <a:rPr lang="en-US" sz="2000" dirty="0" err="1"/>
              <a:t>на</a:t>
            </a:r>
            <a:r>
              <a:rPr lang="en-US" sz="2000" dirty="0"/>
              <a:t> 20</a:t>
            </a:r>
            <a:r>
              <a:rPr lang="ru-RU" sz="2000" dirty="0" smtClean="0"/>
              <a:t>21</a:t>
            </a:r>
            <a:r>
              <a:rPr lang="en-US" sz="2000" dirty="0" smtClean="0"/>
              <a:t> </a:t>
            </a:r>
            <a:r>
              <a:rPr lang="en-US" sz="2000" dirty="0" err="1"/>
              <a:t>год</a:t>
            </a:r>
            <a:r>
              <a:rPr lang="en-US" sz="2000" dirty="0"/>
              <a:t> и </a:t>
            </a:r>
            <a:r>
              <a:rPr lang="en-US" sz="2000" dirty="0" err="1"/>
              <a:t>плановый</a:t>
            </a:r>
            <a:r>
              <a:rPr lang="en-US" sz="2000" dirty="0"/>
              <a:t> </a:t>
            </a:r>
            <a:r>
              <a:rPr lang="en-US" sz="2000" dirty="0" err="1"/>
              <a:t>период</a:t>
            </a:r>
            <a:r>
              <a:rPr lang="en-US" sz="2000" dirty="0"/>
              <a:t> 20</a:t>
            </a:r>
            <a:r>
              <a:rPr lang="ru-RU" sz="2000" dirty="0" smtClean="0"/>
              <a:t>22</a:t>
            </a:r>
            <a:r>
              <a:rPr lang="en-US" sz="2000" dirty="0" smtClean="0"/>
              <a:t> </a:t>
            </a:r>
            <a:r>
              <a:rPr lang="en-US" sz="2000" dirty="0"/>
              <a:t>и </a:t>
            </a:r>
            <a:r>
              <a:rPr lang="en-US" sz="2000" dirty="0" smtClean="0"/>
              <a:t>202</a:t>
            </a:r>
            <a:r>
              <a:rPr lang="ru-RU" sz="2000" dirty="0" smtClean="0"/>
              <a:t>3</a:t>
            </a:r>
            <a:r>
              <a:rPr lang="en-US" sz="2000" dirty="0" smtClean="0"/>
              <a:t> </a:t>
            </a:r>
            <a:r>
              <a:rPr lang="en-US" sz="2000" dirty="0" err="1"/>
              <a:t>годов</a:t>
            </a:r>
            <a:endParaRPr lang="ru-RU" sz="2000" dirty="0" smtClean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18036511"/>
              </p:ext>
            </p:extLst>
          </p:nvPr>
        </p:nvGraphicFramePr>
        <p:xfrm>
          <a:off x="539552" y="1196751"/>
          <a:ext cx="8424935" cy="4272626"/>
        </p:xfrm>
        <a:graphic>
          <a:graphicData uri="http://schemas.openxmlformats.org/drawingml/2006/table">
            <a:tbl>
              <a:tblPr/>
              <a:tblGrid>
                <a:gridCol w="3395611"/>
                <a:gridCol w="854398"/>
                <a:gridCol w="2014687"/>
                <a:gridCol w="720080"/>
                <a:gridCol w="720080"/>
                <a:gridCol w="720079"/>
              </a:tblGrid>
              <a:tr h="166262">
                <a:tc gridSpan="6"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6262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8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Целевая статья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2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6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 "Профилактика терроризма и экстремизма в МО п. Михайловский на 2020-2022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0100000000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В  результате реализации мероприятий Программы улучшится социальная  защищенность  общества  и техническая  оснащенность  объектов  социальной сферы,  образования   и   культуры   для предотвращения  возникновения  террористической угрозы,      произойдет       совершенствование профилактики межнациональных конфликтов.</a:t>
                      </a:r>
                      <a:endParaRPr kumimoji="0" lang="ru-RU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5,9</a:t>
                      </a: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217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"Молодежная политика и оздоровление детей МО п. Михайловский Саратовской области на 2021-2023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0200000000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Times New Roman"/>
                        </a:rPr>
                        <a:t>создание необходимых условий для самореализации молодых людей, выбора ими своего жизненного пути, ответственного участия во всех сферах жизнедеятельности региона;</a:t>
                      </a: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Times New Roman"/>
                        </a:rPr>
                        <a:t>воспитание, становление, духовное и физическое развитие молодежи.</a:t>
                      </a: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330,0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7070269"/>
              </p:ext>
            </p:extLst>
          </p:nvPr>
        </p:nvGraphicFramePr>
        <p:xfrm>
          <a:off x="107505" y="-314347"/>
          <a:ext cx="8936876" cy="6463309"/>
        </p:xfrm>
        <a:graphic>
          <a:graphicData uri="http://schemas.openxmlformats.org/drawingml/2006/table">
            <a:tbl>
              <a:tblPr/>
              <a:tblGrid>
                <a:gridCol w="2040550"/>
                <a:gridCol w="871115"/>
                <a:gridCol w="3339273"/>
                <a:gridCol w="1016301"/>
                <a:gridCol w="871115"/>
                <a:gridCol w="798522"/>
              </a:tblGrid>
              <a:tr h="476701">
                <a:tc gridSpan="6"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8294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5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Целевая статья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«Ремонт автомобильных дорог общего пользования, дворовых территорий многоквартирных домов, проездов к дворовым территориям многоквартирных домов на территории муниципального образования поселок Михайловский Саратовской области на 2020-2022 годы»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0400000000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2020год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8603,4м2,   в </a:t>
                      </a:r>
                      <a:r>
                        <a:rPr lang="ru-RU" sz="10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проезжей части    8603,4м2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отремонтированных автомобильных дорог к общей площади     3,3 % 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площадь отремонтированных дворовых территорий многоквартирных домов -     518,21 кв. м;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  доля отремонтированных дворовых территорий многоквартирных домов к общей площади –  3,7 %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                                         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2021 год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8603,4м2,   в </a:t>
                      </a:r>
                      <a:r>
                        <a:rPr lang="ru-RU" sz="10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проезжей части    8603,4м2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отремонтированных автомобильных дорог к общей площади     3,3 % 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площадь отремонтированных дворовых территорий многоквартирных домов -     453,44 кв. м;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  доля отремонтированных дворовых территорий многоквартирных домов к общей площади –  3,3 %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2022 год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8603,4м2,   в </a:t>
                      </a:r>
                      <a:r>
                        <a:rPr lang="ru-RU" sz="10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проезжей части    8603,4м2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отремонтированных автомобильных дорог к общей площади     3,3 % 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площадь отремонтированных дворовых территорий многоквартирных домов -     414,57 кв. м;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  доля отремонтированных дворовых территорий многоквартирных домов к общей площади –  3 %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3 327,0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250,1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45988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0325502"/>
              </p:ext>
            </p:extLst>
          </p:nvPr>
        </p:nvGraphicFramePr>
        <p:xfrm>
          <a:off x="251520" y="-459432"/>
          <a:ext cx="8784976" cy="7259468"/>
        </p:xfrm>
        <a:graphic>
          <a:graphicData uri="http://schemas.openxmlformats.org/drawingml/2006/table">
            <a:tbl>
              <a:tblPr/>
              <a:tblGrid>
                <a:gridCol w="1996154"/>
                <a:gridCol w="871115"/>
                <a:gridCol w="3339273"/>
                <a:gridCol w="1016301"/>
                <a:gridCol w="871115"/>
                <a:gridCol w="691018"/>
              </a:tblGrid>
              <a:tr h="504056">
                <a:tc gridSpan="6"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08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5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Целевая статья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2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"Развитие местного самоуправления в муниципальном образовании п. Михайловский Саратовской области на 2020-2022 годы"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050000000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Важнейшие оценочные показатели Программы: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-степень укомплектованности органов местного самоуправления материально-техническими средствами для решения вопросов местного значения;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-доля муниципальных служащих в администрации, муниципального образования п. Михайловский прошедших переподготовку и (или) повышение квалификации;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-повышение уровня удовлетворенности населения предоставляемыми муниципальными услугами, содействие созданию комфортных условий проживания в муниципальном образовании п. Михайловский.</a:t>
                      </a:r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6 959,9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6 397,6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2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"Развитие дошкольного образования муниципального образования п. Михайловский Саратовской области на 2021-2023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060000000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увеличение среднегодового количества  детей;      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доля детей от 2 до 7 лет, охваченных программами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дошкольного образования, в общей численности детей, проживающих на территории п. Михайловский Саратовской области;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процент потребителей, удовлетворенных качеством и доступностью дошкольного образования.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112,0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9 629,6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9 631,4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2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"Развитие культуры в муниципальном образовании поселок Михайловский Саратовской области на 2020-2022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070000000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1. Расширение и развитие различных форм культурно-досуговой деятельности населения;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2.Осуществление поддержки молодых талантов;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3.Создание условий для творческой деятельности работников культуры;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4.Укрепление и модернизация  материально-технической базы учреждения культуры муниципального образования поселок   Михайловский Саратовской области.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5. Процент потребителей, удовлетворенных качеством и доступностью услуг предоставляемых учреждением культуры.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6. Повышение оплаты труда отдельным категориям работников бюджетной сферы в целях реализации Указов Президента Российской Федерации от 7 мая 2012 года « 597 «О мероприятиях по реализации государственной социальной политики»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5 282,9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4 244,3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05273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8575520"/>
              </p:ext>
            </p:extLst>
          </p:nvPr>
        </p:nvGraphicFramePr>
        <p:xfrm>
          <a:off x="107504" y="-459432"/>
          <a:ext cx="8928992" cy="6551624"/>
        </p:xfrm>
        <a:graphic>
          <a:graphicData uri="http://schemas.openxmlformats.org/drawingml/2006/table">
            <a:tbl>
              <a:tblPr/>
              <a:tblGrid>
                <a:gridCol w="2140170"/>
                <a:gridCol w="871115"/>
                <a:gridCol w="3339273"/>
                <a:gridCol w="1016301"/>
                <a:gridCol w="871115"/>
                <a:gridCol w="691018"/>
              </a:tblGrid>
              <a:tr h="504056">
                <a:tc gridSpan="6"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08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5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Целевая статья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2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 «Строительство, реконструкция, капитальный ремонт жилого фонда, объектов социальной и инженерной инфраструктуры муниципального образования поселок Михайловский Саратовской области на 2019-2021 годы»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080000000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улучшение условий проживания населения, продление срока безаварийной эксплуатации жилого фонда в соответствии с нормативами содержания и эксплуатации;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обеспечение материальной базы для развития школьного образования, создание  новых рабочих мест;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обеспечение жильем населения муниципального образования поселок Михайловский Саратовской области;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продление срока безаварийной эксплуатации объектов муниципальной собственности в соответствии с нормативами содержания и эксплуатации;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устройство центральной канализации  для  жилых домов усадебного типа; 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 обеспечение   безаварийной   эксплуатации   котельных   и бесперебойной подачи тепла в отопительный период;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бесперебойное обеспечение населения  хозяйственно - питьевым водоснабжением;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-устройство сетей водоснабжения, теплоснабжения, кабельных линий связи, линий электроснабжения;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исполнение законодательства РФ  в сфере архитектуры и градостроительства</a:t>
                      </a:r>
                    </a:p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680,0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85515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2941796"/>
              </p:ext>
            </p:extLst>
          </p:nvPr>
        </p:nvGraphicFramePr>
        <p:xfrm>
          <a:off x="179511" y="116632"/>
          <a:ext cx="8856984" cy="6323992"/>
        </p:xfrm>
        <a:graphic>
          <a:graphicData uri="http://schemas.openxmlformats.org/drawingml/2006/table">
            <a:tbl>
              <a:tblPr/>
              <a:tblGrid>
                <a:gridCol w="3693881"/>
                <a:gridCol w="770616"/>
                <a:gridCol w="2088232"/>
                <a:gridCol w="720080"/>
                <a:gridCol w="720080"/>
                <a:gridCol w="864095"/>
              </a:tblGrid>
              <a:tr h="160532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5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5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455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"Благоустройство территории муниципального образования поселок Михайловский Саратовской области на 2019-2021 годы"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1000000000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-устройство сетей водоснабжения, теплоснабжения, кабельных линий связи, линий электроснабжения;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исполнение законодательства РФ  в сфере архитектуры и градостроительства</a:t>
                      </a:r>
                    </a:p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2 411,3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458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«Развитие местного самоуправления в муниципальном образовании п. Михайловский Саратовской области на 2023-2025 годы»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140000000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-степень укомплектованности органов местного самоуправления материально-техническими средствами для решения вопросов местного значения;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-доля муниципальных служащих в администрации, муниципального образования п. Михайловский прошедших переподготовку и (или) повышение квалификации;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-повышение уровня удовлетворенности населения предоставляемыми муниципальными услугами, содействие созданию комфортных условий проживания в муниципальном образовании п. Михайловский;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6 397,6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2692"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"Поддержка и развитие печатного средства массовой информации муниципального образования поселок Михайловский Саратовской области муниципального учреждения "Редакция газеты "Михайловские новости" муниципального образования поселок Михайловский Саратовской области на 2021 - 2023 годы"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1500000000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-увеличение тиража на 2 %;</a:t>
                      </a:r>
                    </a:p>
                    <a:p>
                      <a:pPr algn="l"/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улучшение материально-технической базы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908,0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1 376,4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1 378,1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0766820"/>
              </p:ext>
            </p:extLst>
          </p:nvPr>
        </p:nvGraphicFramePr>
        <p:xfrm>
          <a:off x="179511" y="116632"/>
          <a:ext cx="8856984" cy="6245614"/>
        </p:xfrm>
        <a:graphic>
          <a:graphicData uri="http://schemas.openxmlformats.org/drawingml/2006/table">
            <a:tbl>
              <a:tblPr/>
              <a:tblGrid>
                <a:gridCol w="2520281"/>
                <a:gridCol w="864096"/>
                <a:gridCol w="3168352"/>
                <a:gridCol w="720080"/>
                <a:gridCol w="720080"/>
                <a:gridCol w="864095"/>
              </a:tblGrid>
              <a:tr h="160532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5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5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5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86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"Поддержка и развитие общего образования п. Михайловский Саратовской области муниципального общеобразовательного учреждения "Средняя общеобразовательная школа МО п. Михайловский" на  2021-2023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1600000000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выпускников  ОО, получивших  аттестат  о  среднем  общем образовании,  в  общей  численности  выпускников  ОО;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ОО,  переведенных  на  нормативное  </a:t>
                      </a:r>
                      <a:r>
                        <a:rPr lang="ru-RU" sz="105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подушенвое</a:t>
                      </a:r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финансирование,  в  общем  количестве муниципальных  общеобразовательных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учреждений;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удовлетворенность  населения  качеством  общего образования;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ОО,  переведенных  на  новую  (отраслевую)  систему  оплаты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труда,  ориентированную  на  результат,  в  общем  количестве  муниципальных общеобразовательных учреждений;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 учителей ОО, имеющих стаж педагогической работы до пяти  лет,  в  общей  численности  учителей муниципальных  общеобразовательных учреждений;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число  персональных  компьютеров  в  составе школьных локально-вычислительных сетей на 100 учащихся в школах; </a:t>
                      </a:r>
                    </a:p>
                    <a:p>
                      <a:r>
                        <a:rPr lang="ru-RU" sz="105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детей в возрасте от 5 до 18 лет, получающих дополнительное образование с использованием сертификата дополнительного образования, в общей численности детей, получающих дополнительное образование 100 %;</a:t>
                      </a:r>
                      <a:endParaRPr lang="ru-RU" sz="105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05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детей в возрасте от 5 до </a:t>
                      </a:r>
                      <a:r>
                        <a:rPr lang="ru-RU" sz="105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5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 лет, использующих сертификаты дополнительного образования в статусе сертификатов персонифицированного финансирования не менее 7 %;</a:t>
                      </a:r>
                      <a:endParaRPr lang="ru-RU" sz="105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05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количество работников муниципальных учреждений, занятых на полную ставку, заработная плата которых за полную отработку за месяц нормы рабочего времени и выполнение нормы труда (трудовых обязанностей) в 2021 году ниже минимального размера оплаты труда – 0 человек.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23 682,9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18 223,3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19 678,7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68051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4652689"/>
              </p:ext>
            </p:extLst>
          </p:nvPr>
        </p:nvGraphicFramePr>
        <p:xfrm>
          <a:off x="179511" y="44623"/>
          <a:ext cx="8856984" cy="6799349"/>
        </p:xfrm>
        <a:graphic>
          <a:graphicData uri="http://schemas.openxmlformats.org/drawingml/2006/table">
            <a:tbl>
              <a:tblPr/>
              <a:tblGrid>
                <a:gridCol w="2880321"/>
                <a:gridCol w="648072"/>
                <a:gridCol w="3024336"/>
                <a:gridCol w="720080"/>
                <a:gridCol w="720080"/>
                <a:gridCol w="864095"/>
              </a:tblGrid>
              <a:tr h="162250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5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4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4064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«Снижение рисков и смягчение последствий чрезвычайных ситуаций природного и техногенного характера на территории муниципального образования поселок Михайловский в 2020-2022 годах»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Эффективность реализации Программы оценивается с использованием следующих показателей: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снижение ущерба от ЧС, пожаров (по отношению к показателям предыдущего года), в том числе: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– снижение количества погибших людей;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– снижение количества пострадавшего населения;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увеличение предотвращенного экономического ущерба;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повышение эффективности информационного обеспечения системы мониторинга и прогнозирования ЧС, а также населения в местах массового пребывания (по отношению к показателям предыдущего года), включая: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повышение полноты охвата системами мониторинга;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снижение времени оперативного реагирования;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повышение достоверности прогноза;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уменьшение соотношения уровня затрат на проведение мероприятий по снижению рисков ЧС, пожаров и предотвращенного ущерба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2 675,1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2 222,9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4064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«Снижение рисков и смягчение последствий чрезвычайных ситуаций природного и техногенного характера на территории муниципального образования поселок Михайловский в 2023-2025 годах»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Эффективность реализации Программы оценивается с использованием следующих показателей: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снижение ущерба от ЧС, пожаров (по отношению к показателям предыдущего года), в том числе: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– снижение количества погибших людей;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– снижение количества пострадавшего населения;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увеличение предотвращенного экономического ущерба;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повышение эффективности информационного обеспечения системы мониторинга и прогнозирования ЧС, а также населения в местах массового пребывания (по отношению к показателям предыдущего года), включая: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повышение полноты охвата системами мониторинга;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снижение времени оперативного реагирования;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повышение достоверности прогноза;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уменьшение соотношения уровня затрат на проведение мероприятий по снижению рисков ЧС, пожаров и предотвращенного ущерба;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2 222,9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73301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6435684"/>
              </p:ext>
            </p:extLst>
          </p:nvPr>
        </p:nvGraphicFramePr>
        <p:xfrm>
          <a:off x="107504" y="116632"/>
          <a:ext cx="8928991" cy="6704688"/>
        </p:xfrm>
        <a:graphic>
          <a:graphicData uri="http://schemas.openxmlformats.org/drawingml/2006/table">
            <a:tbl>
              <a:tblPr/>
              <a:tblGrid>
                <a:gridCol w="2903738"/>
                <a:gridCol w="943715"/>
                <a:gridCol w="2758550"/>
                <a:gridCol w="725934"/>
                <a:gridCol w="725934"/>
                <a:gridCol w="871120"/>
              </a:tblGrid>
              <a:tr h="288032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5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5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299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«Управление имуществом муниципального образования п. Михайловский на 2021-2023 годы»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1900000000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Инвентаризация объектов недвижимости. Межевание, постановка на кадастровый учет земельных участков;</a:t>
                      </a:r>
                    </a:p>
                    <a:p>
                      <a:r>
                        <a:rPr lang="ru-RU" sz="1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Оценка муниципального имущества;</a:t>
                      </a:r>
                    </a:p>
                    <a:p>
                      <a:r>
                        <a:rPr lang="ru-RU" sz="1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Содержание имущества казны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508,8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113,70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2 197,1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9777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«Формирование комфортной городской среды на территории муниципального образования п. Михайловский Саратовской области на 2018 – 2024 годы».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Количество благоустроенных дворовых территорий;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доля благоустроенных дворовых территорий от общего количества дворовых территорий;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охват населения благоустроенными дворовыми территориями (доля населения, проживающего в жилом фонде с благоустроенными дворовыми территориями от общей численности населения).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1 519,6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1611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"Развитие физической культуры и спорта в муниципальном образовании п. Михайловский Саратовской области" на 2020-2022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2100000000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Техническая поддержка работы. Повышения социального статуса и профессионального уровня тренеров и руководящих работников в области физической культуры и спорта. Отношение среднемесячной заработной платы тренеров спортивной школы к заработной плате в экономике.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2.Организация и проведение муниципальных физкультурных и спортивных мероприятий, посвященных праздничным и знаменательным датам.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3.Организация и проведение внутренних, межрайонных физкультурных и спортивно-массовых мероприятий, участие в областных и всероссийских спортивно-массовых мероприятиях разных социальных и возрастных групп населения.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4.Создание условий для развития игровых видов спорта среди населения.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5. Приобретение спортивного инвентаря.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6. Развитие информационных и коммуникационных технологий  в системе физической культуры и спорта.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2 623,0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2 449,6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2781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ru-RU" sz="2800" smtClean="0"/>
              <a:t>Что такое бюджет для граждан?</a:t>
            </a:r>
          </a:p>
        </p:txBody>
      </p:sp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08050"/>
            <a:ext cx="8229600" cy="1225550"/>
          </a:xfrm>
        </p:spPr>
        <p:txBody>
          <a:bodyPr/>
          <a:lstStyle/>
          <a:p>
            <a:pPr>
              <a:defRPr/>
            </a:pP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Бюджет для граждан - это упрощенная версия бюджетного документа, которая использует неформальный язык и доступные форматы, чтобы облегчить для граждан понимание бюджета, объяснить им планы и действия органов местного самоуправления во время бюджетного года и показать формы возможного взаимодействия по вопросам расходования общественных финансов.</a:t>
            </a:r>
          </a:p>
          <a:p>
            <a:pPr>
              <a:defRPr/>
            </a:pPr>
            <a:endParaRPr lang="ru-RU" dirty="0"/>
          </a:p>
        </p:txBody>
      </p:sp>
      <p:graphicFrame>
        <p:nvGraphicFramePr>
          <p:cNvPr id="4" name="Схема 3">
            <a:extLst>
              <a:ext uri="{FF2B5EF4-FFF2-40B4-BE49-F238E27FC236}"/>
            </a:extLst>
          </p:cNvPr>
          <p:cNvGraphicFramePr/>
          <p:nvPr/>
        </p:nvGraphicFramePr>
        <p:xfrm>
          <a:off x="251520" y="2132856"/>
          <a:ext cx="4752528" cy="4450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Прямоугольник 6">
            <a:extLst>
              <a:ext uri="{FF2B5EF4-FFF2-40B4-BE49-F238E27FC236}"/>
            </a:extLst>
          </p:cNvPr>
          <p:cNvSpPr/>
          <p:nvPr/>
        </p:nvSpPr>
        <p:spPr>
          <a:xfrm>
            <a:off x="4086225" y="203676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400" b="1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宋体"/>
              </a:rPr>
              <a:t>Граждане должны быть уверены в том, что передаваемые ими в распоряжение государства средства используются прозрачно и эффективно, приносят конкретные результаты как для общества в целом, так и для каждой семьи, для каждого человека</a:t>
            </a:r>
          </a:p>
        </p:txBody>
      </p:sp>
      <p:sp>
        <p:nvSpPr>
          <p:cNvPr id="8" name="Скругленная прямоугольная выноска 7">
            <a:extLst>
              <a:ext uri="{FF2B5EF4-FFF2-40B4-BE49-F238E27FC236}"/>
            </a:extLst>
          </p:cNvPr>
          <p:cNvSpPr/>
          <p:nvPr/>
        </p:nvSpPr>
        <p:spPr>
          <a:xfrm flipH="1">
            <a:off x="3506391" y="5445223"/>
            <a:ext cx="1497657" cy="1008112"/>
          </a:xfrm>
          <a:prstGeom prst="wedgeRoundRectCallout">
            <a:avLst>
              <a:gd name="adj1" fmla="val -17653"/>
              <a:gd name="adj2" fmla="val -70722"/>
              <a:gd name="adj3" fmla="val 16667"/>
            </a:avLst>
          </a:prstGeom>
          <a:solidFill>
            <a:srgbClr val="03D5D5"/>
          </a:solidFill>
          <a:ln>
            <a:solidFill>
              <a:srgbClr val="00D7D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b="1" dirty="0">
                <a:solidFill>
                  <a:schemeClr val="accent2"/>
                </a:solidFill>
              </a:rPr>
              <a:t>Гражданин как получатель социальных гарантий</a:t>
            </a:r>
          </a:p>
        </p:txBody>
      </p:sp>
      <p:sp>
        <p:nvSpPr>
          <p:cNvPr id="9" name="Скругленная прямоугольная выноска 3">
            <a:extLst>
              <a:ext uri="{FF2B5EF4-FFF2-40B4-BE49-F238E27FC236}"/>
            </a:extLst>
          </p:cNvPr>
          <p:cNvSpPr/>
          <p:nvPr/>
        </p:nvSpPr>
        <p:spPr>
          <a:xfrm>
            <a:off x="251520" y="2161232"/>
            <a:ext cx="1571228" cy="1008112"/>
          </a:xfrm>
          <a:prstGeom prst="wedgeRoundRectCallout">
            <a:avLst>
              <a:gd name="adj1" fmla="val -20833"/>
              <a:gd name="adj2" fmla="val 67224"/>
              <a:gd name="adj3" fmla="val 16667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100" b="1" dirty="0"/>
              <a:t>Гражданин как налогоплательщик</a:t>
            </a:r>
          </a:p>
        </p:txBody>
      </p:sp>
      <p:pic>
        <p:nvPicPr>
          <p:cNvPr id="11276" name="3D-модели 9" descr="Printed document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72275" y="3432175"/>
            <a:ext cx="2122488" cy="344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48061941"/>
              </p:ext>
            </p:extLst>
          </p:nvPr>
        </p:nvGraphicFramePr>
        <p:xfrm>
          <a:off x="539552" y="332658"/>
          <a:ext cx="8352927" cy="6143530"/>
        </p:xfrm>
        <a:graphic>
          <a:graphicData uri="http://schemas.openxmlformats.org/drawingml/2006/table">
            <a:tbl>
              <a:tblPr/>
              <a:tblGrid>
                <a:gridCol w="3024336"/>
                <a:gridCol w="720080"/>
                <a:gridCol w="2520280"/>
                <a:gridCol w="792088"/>
                <a:gridCol w="720080"/>
                <a:gridCol w="576063"/>
              </a:tblGrid>
              <a:tr h="155822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2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8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795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«Энергосбережение и повышение энергетической эффективности в муниципальном образовании поселок Михайловский Саратовской области на период 2021-2023 годы»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2200000000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эффективное и рациональное использование топливно-энергетических ресурсов, повышение энергетической эффективности на территории МО пос. Михайловский Саратовской области;</a:t>
                      </a:r>
                    </a:p>
                    <a:p>
                      <a:pPr lvl="0"/>
                      <a:r>
                        <a:rPr lang="ru-RU" sz="1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повышение конкурентоспособности местных товаров и услуг.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1 800,0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5501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«Ремонт автомобильных дорог общего пользования, дворовых территорий многоквартирных домов, проездов к дворовым территориям многоквартирных домов на территории муниципального образования поселок Михайловский Саратовской области на 2023-2025 годы»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250000000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2023 год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4440,3м2,   в </a:t>
                      </a:r>
                      <a:r>
                        <a:rPr lang="ru-RU" sz="8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проезжей части    4440,3м2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отремонтированных автомобильных дорог к общей площади     1,7 % 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площадь отремонтированных дворовых территорий многоквартирных домов -     248,4 кв. м;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  доля отремонтированных дворовых территорий многоквартирных домов к общей площади –  1,8 %                                            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2024 год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3831,9 м2,   в </a:t>
                      </a:r>
                      <a:r>
                        <a:rPr lang="ru-RU" sz="8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проезжей части    3831,9 м2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отремонтированных автомобильных дорог к общей площади     1,45 % 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площадь отремонтированных дворовых территорий многоквартирных домов -     0 кв. м;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  доля отремонтированных дворовых территорий многоквартирных домов к общей площади –  0 %</a:t>
                      </a:r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2025 год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4064,5 м2,   в </a:t>
                      </a:r>
                      <a:r>
                        <a:rPr lang="ru-RU" sz="8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проезжей части    4064,5 м2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отремонтированных автомобильных дорог к общей площади     1,5 % 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площадь отремонтированных дворовых территорий многоквартирных домов -     0 кв. м;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  доля отремонтированных дворовых территорий многоквартирных домов к общей площади –  0 %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3008,0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56328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3376673"/>
              </p:ext>
            </p:extLst>
          </p:nvPr>
        </p:nvGraphicFramePr>
        <p:xfrm>
          <a:off x="539552" y="332658"/>
          <a:ext cx="8352927" cy="5853262"/>
        </p:xfrm>
        <a:graphic>
          <a:graphicData uri="http://schemas.openxmlformats.org/drawingml/2006/table">
            <a:tbl>
              <a:tblPr/>
              <a:tblGrid>
                <a:gridCol w="3024336"/>
                <a:gridCol w="720080"/>
                <a:gridCol w="2520280"/>
                <a:gridCol w="792088"/>
                <a:gridCol w="720080"/>
                <a:gridCol w="576063"/>
              </a:tblGrid>
              <a:tr h="155822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2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8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598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 "Развитие культуры в муниципальном образовании поселок Михайловский Саратовской области на 2023-2025 годы"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2600000000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/>
                          <a:ea typeface="Times New Roman"/>
                        </a:rPr>
                        <a:t>1. Расширение и развитие различных форм культурно-досуговой деятельности населения;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/>
                          <a:ea typeface="Times New Roman"/>
                        </a:rPr>
                        <a:t>2.Создание условий для творческой деятельности работников культуры;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/>
                          <a:ea typeface="Times New Roman"/>
                        </a:rPr>
                        <a:t>3.Укрепление и модернизация  материально-технической базы учреждения культуры муниципального образования поселок   Михайловский Саратовской области.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/>
                          <a:ea typeface="Times New Roman"/>
                        </a:rPr>
                        <a:t>4. Процент потребителей, удовлетворенных качеством и доступностью услуг предоставляемых учреждением культуры.</a:t>
                      </a:r>
                    </a:p>
                    <a:p>
                      <a:r>
                        <a:rPr lang="ru-RU" sz="800" dirty="0" smtClean="0">
                          <a:effectLst/>
                          <a:latin typeface="Times New Roman"/>
                          <a:ea typeface="Times New Roman"/>
                        </a:rPr>
                        <a:t>5. Повышение оплаты труда отдельным категориям работников бюджетной сферы в целях реализации Указов Президента Российской Федерации от 7 мая 2012 года « 597 «О мероприятиях по реализации государственной социальной политики»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4 248,6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"Развитие физической культуры и спорта в муниципальном образовании п. Михайловский Саратовской области на 2023-2025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2700000000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Техническая поддержка работы. Повышения социального статуса и профессионального уровня тренеров и руководящих работников в области физической культуры и спорта. Отношение среднемесячной заработной платы тренеров спортивной школы к заработной плате в экономике.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Организация и проведение муниципальных физкультурных и спортивных мероприятий, посвященных праздничным и знаменательным датам.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Организация и проведение внутренних, межрайонных физкультурных и спортивно-массовых мероприятий, участие в областных и всероссийских спортивно-массовых мероприятиях разных социальных и возрастных групп населения.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.Создание условий для развития игровых видов спорта среди населения.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Приобретение спортивного инвентаря.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Развитие информационных и коммуникационных технологий  в системе физической культуры и спорта.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Доля населения области, систематически занимающегося физической культурой и спортом, в общей численности населения области в возрасте с 3 до 79 лет.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2 446,6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967024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450850" eaLnBrk="1" hangingPunct="1"/>
            <a:r>
              <a:rPr lang="ru-RU" altLang="ru-RU" sz="1800" b="1" kern="1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altLang="ru-RU" sz="1800" b="1" kern="1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altLang="ru-RU" sz="1800" b="1" kern="12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altLang="ru-RU" sz="1800" b="1" kern="12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altLang="ru-RU" sz="1800" b="1" kern="1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altLang="ru-RU" sz="1800" b="1" kern="1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altLang="ru-RU" sz="1800" b="1" kern="1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altLang="ru-RU" sz="1800" b="1" kern="1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altLang="ru-RU" sz="1800" b="1" kern="1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Сведения </a:t>
            </a:r>
            <a:r>
              <a:rPr lang="ru-RU" altLang="ru-RU" sz="1800" b="1" kern="12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об объеме муниципального долга       муниципального образования п. Михайловский Саратовской области на </a:t>
            </a:r>
            <a:r>
              <a:rPr lang="ru-RU" altLang="ru-RU" sz="1800" b="1" kern="1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01.01.2021 </a:t>
            </a:r>
            <a:r>
              <a:rPr lang="ru-RU" altLang="ru-RU" sz="1800" b="1" kern="12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года</a:t>
            </a:r>
            <a:r>
              <a:rPr lang="ru-RU" altLang="ru-RU" sz="1800" kern="1200" dirty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/>
            </a:r>
            <a:br>
              <a:rPr lang="ru-RU" altLang="ru-RU" sz="1800" kern="1200" dirty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</a:br>
            <a:endParaRPr lang="ru-RU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18886"/>
            <a:ext cx="8229600" cy="1688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14524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28625" y="500063"/>
            <a:ext cx="8208963" cy="6022975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ru-RU" sz="2000" b="1" dirty="0" smtClean="0"/>
              <a:t>Основную часть расходов бюджета городского округа п. Михайловский составляют: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sz="2000" dirty="0" smtClean="0"/>
              <a:t>-  </a:t>
            </a:r>
            <a:r>
              <a:rPr lang="ru-RU" sz="1700" dirty="0" smtClean="0"/>
              <a:t>расходы на образование, которые включают в себя расходы на оплату труда учителей, воспитателей в школе, детском саду, педагогов в учреждении дополнительного образования, расходы на содержание зданий, ремонт оборудования, приобретение методической литературы и учебников, транспортные расходы, расходы на организацию отдыха детей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в сфере ЖКХ, которые включают в себя расходы на проведение ремонта жилого фонда, включая взносы в фонд капитального ремонта МКД, содержание объектов инженерной инфраструктуры, возмещение убытков муниципальной бани, расходы на благоустройство территории городского округа п.Михайловский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на культуру и кинематографию, которые включают в себя расходы на оплату труда работников учреждения культуры, расходы на содержание здания, проведение культурно-массовых мероприятий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 на социальную политику включают в себя расходы на выплату гражданам субсидий на оплату жилищно-коммунальных услуг, выплаты компенсации части родительской платы за присмотр и уход за детьми в детских садах, доплаты к пенсиям муниципальным служащим;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на общегосударственные вопросы, которые включают в себя расходы на оплату труда муниципальных служащих, расходы на содержание службы материально-технического обеспечения, содержание имущества как движимого так и не движимого, расходы связанные с оценкой недвижимости, признанию прав и регулирование отношений по муниципальной собственности и др.</a:t>
            </a: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Контактная информация</a:t>
            </a:r>
          </a:p>
        </p:txBody>
      </p:sp>
      <p:sp>
        <p:nvSpPr>
          <p:cNvPr id="25603" name="Rectangle 2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Финансовое управление администрации МО п. Михайловский Саратовской области</a:t>
            </a:r>
          </a:p>
          <a:p>
            <a:r>
              <a:rPr lang="ru-RU" dirty="0" smtClean="0"/>
              <a:t>413540 Саратовская область, </a:t>
            </a:r>
            <a:r>
              <a:rPr lang="ru-RU" dirty="0" err="1" smtClean="0"/>
              <a:t>пос</a:t>
            </a:r>
            <a:r>
              <a:rPr lang="ru-RU" dirty="0" smtClean="0"/>
              <a:t> . Михайловский, ул.60 лет Победы, 6</a:t>
            </a:r>
          </a:p>
          <a:p>
            <a:r>
              <a:rPr lang="ru-RU" dirty="0" smtClean="0"/>
              <a:t>Тел. 2-12-45; 2-19-47;</a:t>
            </a:r>
          </a:p>
          <a:p>
            <a:r>
              <a:rPr lang="ru-RU" dirty="0" smtClean="0"/>
              <a:t>Время работы: понедельник – пятница  с 8-00 до 17-00 обед с 13-00 до 14-00</a:t>
            </a:r>
          </a:p>
        </p:txBody>
      </p:sp>
    </p:spTree>
  </p:cSld>
  <p:clrMapOvr>
    <a:masterClrMapping/>
  </p:clrMapOvr>
  <p:transition advTm="5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514350" y="377825"/>
            <a:ext cx="7508875" cy="525463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понятия</a:t>
            </a:r>
            <a:endParaRPr lang="en-US" sz="3200" dirty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291" name="Группа 10"/>
          <p:cNvGrpSpPr>
            <a:grpSpLocks/>
          </p:cNvGrpSpPr>
          <p:nvPr/>
        </p:nvGrpSpPr>
        <p:grpSpPr bwMode="auto">
          <a:xfrm>
            <a:off x="684213" y="981075"/>
            <a:ext cx="7991475" cy="4178300"/>
            <a:chOff x="827584" y="1916832"/>
            <a:chExt cx="7416824" cy="4179168"/>
          </a:xfrm>
        </p:grpSpPr>
        <p:sp>
          <p:nvSpPr>
            <p:cNvPr id="12298" name="AutoShape 4"/>
            <p:cNvSpPr>
              <a:spLocks noChangeArrowheads="1"/>
            </p:cNvSpPr>
            <p:nvPr/>
          </p:nvSpPr>
          <p:spPr bwMode="gray">
            <a:xfrm>
              <a:off x="827584" y="2368550"/>
              <a:ext cx="2479179" cy="28575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299" name="AutoShape 5"/>
            <p:cNvSpPr>
              <a:spLocks noChangeArrowheads="1"/>
            </p:cNvSpPr>
            <p:nvPr/>
          </p:nvSpPr>
          <p:spPr bwMode="gray">
            <a:xfrm>
              <a:off x="899592" y="2376488"/>
              <a:ext cx="2375421" cy="2803525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0" name="AutoShape 6"/>
            <p:cNvSpPr>
              <a:spLocks noChangeArrowheads="1"/>
            </p:cNvSpPr>
            <p:nvPr/>
          </p:nvSpPr>
          <p:spPr bwMode="gray">
            <a:xfrm>
              <a:off x="899592" y="4440238"/>
              <a:ext cx="2364308" cy="7096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9BCFF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1" name="AutoShape 7"/>
            <p:cNvSpPr>
              <a:spLocks noChangeArrowheads="1"/>
            </p:cNvSpPr>
            <p:nvPr/>
          </p:nvSpPr>
          <p:spPr bwMode="gray">
            <a:xfrm>
              <a:off x="899592" y="2398713"/>
              <a:ext cx="2364308" cy="708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EE0F7"/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2" name="AutoShape 8"/>
            <p:cNvSpPr>
              <a:spLocks noChangeArrowheads="1"/>
            </p:cNvSpPr>
            <p:nvPr/>
          </p:nvSpPr>
          <p:spPr bwMode="gray">
            <a:xfrm>
              <a:off x="1149350" y="5226050"/>
              <a:ext cx="2163763" cy="869950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3" name="AutoShape 9"/>
            <p:cNvSpPr>
              <a:spLocks noChangeArrowheads="1"/>
            </p:cNvSpPr>
            <p:nvPr/>
          </p:nvSpPr>
          <p:spPr bwMode="gray">
            <a:xfrm>
              <a:off x="961220" y="5249863"/>
              <a:ext cx="2302679" cy="7731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4" name="Text Box 16"/>
            <p:cNvSpPr txBox="1">
              <a:spLocks noChangeArrowheads="1"/>
            </p:cNvSpPr>
            <p:nvPr/>
          </p:nvSpPr>
          <p:spPr bwMode="gray">
            <a:xfrm>
              <a:off x="1403648" y="1988840"/>
              <a:ext cx="1297856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ru-RU" altLang="ru-RU" sz="2400">
                  <a:solidFill>
                    <a:srgbClr val="000000"/>
                  </a:solidFill>
                </a:rPr>
                <a:t>Бюджет</a:t>
              </a:r>
              <a:endParaRPr lang="en-US" altLang="ru-RU"/>
            </a:p>
          </p:txBody>
        </p:sp>
        <p:sp>
          <p:nvSpPr>
            <p:cNvPr id="12305" name="Text Box 17"/>
            <p:cNvSpPr txBox="1">
              <a:spLocks noChangeArrowheads="1"/>
            </p:cNvSpPr>
            <p:nvPr/>
          </p:nvSpPr>
          <p:spPr bwMode="gray">
            <a:xfrm>
              <a:off x="827584" y="2564904"/>
              <a:ext cx="2448272" cy="147763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500">
                  <a:latin typeface="Times New Roman" pitchFamily="18" charset="0"/>
                  <a:cs typeface="Times New Roman" pitchFamily="18" charset="0"/>
                </a:rPr>
    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    </a:r>
              <a:endParaRPr lang="en-US" altLang="ru-RU" sz="1500"/>
            </a:p>
          </p:txBody>
        </p:sp>
        <p:sp>
          <p:nvSpPr>
            <p:cNvPr id="12306" name="AutoShape 19"/>
            <p:cNvSpPr>
              <a:spLocks noChangeArrowheads="1"/>
            </p:cNvSpPr>
            <p:nvPr/>
          </p:nvSpPr>
          <p:spPr bwMode="gray">
            <a:xfrm>
              <a:off x="3505200" y="2368550"/>
              <a:ext cx="2163763" cy="28575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7" name="AutoShape 20"/>
            <p:cNvSpPr>
              <a:spLocks noChangeArrowheads="1"/>
            </p:cNvSpPr>
            <p:nvPr/>
          </p:nvSpPr>
          <p:spPr bwMode="gray">
            <a:xfrm>
              <a:off x="3538538" y="2376488"/>
              <a:ext cx="2098675" cy="2803525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8" name="AutoShape 21"/>
            <p:cNvSpPr>
              <a:spLocks noChangeArrowheads="1"/>
            </p:cNvSpPr>
            <p:nvPr/>
          </p:nvSpPr>
          <p:spPr bwMode="gray">
            <a:xfrm>
              <a:off x="3556000" y="4440238"/>
              <a:ext cx="2070100" cy="7096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9" name="AutoShape 22"/>
            <p:cNvSpPr>
              <a:spLocks noChangeArrowheads="1"/>
            </p:cNvSpPr>
            <p:nvPr/>
          </p:nvSpPr>
          <p:spPr bwMode="gray">
            <a:xfrm>
              <a:off x="3556000" y="2398713"/>
              <a:ext cx="2070100" cy="708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0" name="Text Box 29"/>
            <p:cNvSpPr txBox="1">
              <a:spLocks noChangeArrowheads="1"/>
            </p:cNvSpPr>
            <p:nvPr/>
          </p:nvSpPr>
          <p:spPr bwMode="gray">
            <a:xfrm>
              <a:off x="3581400" y="2822575"/>
              <a:ext cx="2057400" cy="19389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500">
                  <a:latin typeface="Times New Roman" pitchFamily="18" charset="0"/>
                  <a:cs typeface="Times New Roman" pitchFamily="18" charset="0"/>
                </a:rPr>
                <a:t>поступающие в бюджет денежные средства (налоги юридических и физических лиц, штрафы, административные платежи и сборы, финансовая помощь)</a:t>
              </a:r>
              <a:endParaRPr lang="en-US" altLang="ru-RU" sz="1500"/>
            </a:p>
          </p:txBody>
        </p:sp>
        <p:sp>
          <p:nvSpPr>
            <p:cNvPr id="12311" name="AutoShape 30"/>
            <p:cNvSpPr>
              <a:spLocks noChangeArrowheads="1"/>
            </p:cNvSpPr>
            <p:nvPr/>
          </p:nvSpPr>
          <p:spPr bwMode="gray">
            <a:xfrm>
              <a:off x="3508375" y="5226050"/>
              <a:ext cx="2163763" cy="869950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2" name="AutoShape 31"/>
            <p:cNvSpPr>
              <a:spLocks noChangeArrowheads="1"/>
            </p:cNvSpPr>
            <p:nvPr/>
          </p:nvSpPr>
          <p:spPr bwMode="gray">
            <a:xfrm>
              <a:off x="3552825" y="5249863"/>
              <a:ext cx="2070100" cy="7731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3" name="AutoShape 33"/>
            <p:cNvSpPr>
              <a:spLocks noChangeArrowheads="1"/>
            </p:cNvSpPr>
            <p:nvPr/>
          </p:nvSpPr>
          <p:spPr bwMode="gray">
            <a:xfrm>
              <a:off x="5867400" y="2368550"/>
              <a:ext cx="2163763" cy="28575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4" name="AutoShape 34"/>
            <p:cNvSpPr>
              <a:spLocks noChangeArrowheads="1"/>
            </p:cNvSpPr>
            <p:nvPr/>
          </p:nvSpPr>
          <p:spPr bwMode="gray">
            <a:xfrm>
              <a:off x="5900738" y="2376488"/>
              <a:ext cx="2343670" cy="2803525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5" name="AutoShape 35"/>
            <p:cNvSpPr>
              <a:spLocks noChangeArrowheads="1"/>
            </p:cNvSpPr>
            <p:nvPr/>
          </p:nvSpPr>
          <p:spPr bwMode="gray">
            <a:xfrm>
              <a:off x="5918200" y="4440238"/>
              <a:ext cx="2254200" cy="7096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F2EDA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6" name="AutoShape 36"/>
            <p:cNvSpPr>
              <a:spLocks noChangeArrowheads="1"/>
            </p:cNvSpPr>
            <p:nvPr/>
          </p:nvSpPr>
          <p:spPr bwMode="gray">
            <a:xfrm>
              <a:off x="5918200" y="2398713"/>
              <a:ext cx="2254200" cy="708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5CC"/>
                </a:gs>
                <a:gs pos="100000">
                  <a:srgbClr val="E9E065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grpSp>
          <p:nvGrpSpPr>
            <p:cNvPr id="12317" name="Group 37"/>
            <p:cNvGrpSpPr>
              <a:grpSpLocks/>
            </p:cNvGrpSpPr>
            <p:nvPr/>
          </p:nvGrpSpPr>
          <p:grpSpPr bwMode="auto">
            <a:xfrm>
              <a:off x="6012160" y="1988840"/>
              <a:ext cx="2016224" cy="642938"/>
              <a:chOff x="1289" y="582"/>
              <a:chExt cx="668" cy="668"/>
            </a:xfrm>
          </p:grpSpPr>
          <p:sp>
            <p:nvSpPr>
              <p:cNvPr id="12332" name="Oval 38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 altLang="ru-RU"/>
              </a:p>
            </p:txBody>
          </p:sp>
          <p:sp>
            <p:nvSpPr>
              <p:cNvPr id="12333" name="Oval 39"/>
              <p:cNvSpPr>
                <a:spLocks noChangeArrowheads="1"/>
              </p:cNvSpPr>
              <p:nvPr/>
            </p:nvSpPr>
            <p:spPr bwMode="gray">
              <a:xfrm>
                <a:off x="1298" y="582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  <p:sp>
            <p:nvSpPr>
              <p:cNvPr id="12334" name="Oval 40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  <p:sp>
            <p:nvSpPr>
              <p:cNvPr id="12335" name="Oval 41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  <p:sp>
            <p:nvSpPr>
              <p:cNvPr id="12336" name="Oval 42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</p:grpSp>
        <p:sp>
          <p:nvSpPr>
            <p:cNvPr id="37" name="Text Box 43">
              <a:extLst>
                <a:ext uri="{FF2B5EF4-FFF2-40B4-BE49-F238E27FC236}"/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6371785" y="1988285"/>
              <a:ext cx="1296545" cy="6462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b="1" dirty="0">
                  <a:solidFill>
                    <a:schemeClr val="accent4"/>
                  </a:solidFill>
                  <a:latin typeface="Times New Roman" pitchFamily="18" charset="0"/>
                  <a:cs typeface="Times New Roman" pitchFamily="18" charset="0"/>
                </a:rPr>
                <a:t>Расходы </a:t>
              </a:r>
            </a:p>
            <a:p>
              <a:pPr algn="ctr">
                <a:defRPr/>
              </a:pPr>
              <a:r>
                <a:rPr lang="ru-RU" b="1" dirty="0">
                  <a:solidFill>
                    <a:schemeClr val="accent4"/>
                  </a:solidFill>
                  <a:latin typeface="Times New Roman" pitchFamily="18" charset="0"/>
                  <a:cs typeface="Times New Roman" pitchFamily="18" charset="0"/>
                </a:rPr>
                <a:t>бюджета</a:t>
              </a:r>
              <a:endParaRPr lang="en-US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319" name="Text Box 44"/>
            <p:cNvSpPr txBox="1">
              <a:spLocks noChangeArrowheads="1"/>
            </p:cNvSpPr>
            <p:nvPr/>
          </p:nvSpPr>
          <p:spPr bwMode="gray">
            <a:xfrm>
              <a:off x="5943600" y="2822575"/>
              <a:ext cx="2228800" cy="217027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500">
                  <a:latin typeface="Times New Roman" pitchFamily="18" charset="0"/>
                  <a:cs typeface="Times New Roman" pitchFamily="18" charset="0"/>
                </a:rPr>
                <a:t>выплачиваемые из бюджета денежные средства (социальные выплаты населению, содержание муниципальных учреждений, капитальные ремонты, благоустройство и другие)                                                          </a:t>
              </a:r>
            </a:p>
          </p:txBody>
        </p:sp>
        <p:sp>
          <p:nvSpPr>
            <p:cNvPr id="12320" name="AutoShape 45"/>
            <p:cNvSpPr>
              <a:spLocks noChangeArrowheads="1"/>
            </p:cNvSpPr>
            <p:nvPr/>
          </p:nvSpPr>
          <p:spPr bwMode="gray">
            <a:xfrm>
              <a:off x="5861050" y="5226050"/>
              <a:ext cx="2163763" cy="869950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99BACC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21" name="AutoShape 46"/>
            <p:cNvSpPr>
              <a:spLocks noChangeArrowheads="1"/>
            </p:cNvSpPr>
            <p:nvPr/>
          </p:nvSpPr>
          <p:spPr bwMode="gray">
            <a:xfrm>
              <a:off x="5905499" y="5249863"/>
              <a:ext cx="2272090" cy="7731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8DAD4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22" name="Oval 38"/>
            <p:cNvSpPr>
              <a:spLocks noChangeArrowheads="1"/>
            </p:cNvSpPr>
            <p:nvPr/>
          </p:nvSpPr>
          <p:spPr bwMode="gray">
            <a:xfrm>
              <a:off x="971600" y="1916832"/>
              <a:ext cx="2160240" cy="642938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 altLang="ru-RU"/>
            </a:p>
          </p:txBody>
        </p:sp>
        <p:sp>
          <p:nvSpPr>
            <p:cNvPr id="12323" name="Oval 39"/>
            <p:cNvSpPr>
              <a:spLocks noChangeArrowheads="1"/>
            </p:cNvSpPr>
            <p:nvPr/>
          </p:nvSpPr>
          <p:spPr bwMode="gray">
            <a:xfrm>
              <a:off x="994237" y="1921644"/>
              <a:ext cx="2089094" cy="622726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4" name="Oval 40"/>
            <p:cNvSpPr>
              <a:spLocks noChangeArrowheads="1"/>
            </p:cNvSpPr>
            <p:nvPr/>
          </p:nvSpPr>
          <p:spPr bwMode="gray">
            <a:xfrm>
              <a:off x="1020108" y="1925494"/>
              <a:ext cx="2040586" cy="6073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5" name="Oval 41"/>
            <p:cNvSpPr>
              <a:spLocks noChangeArrowheads="1"/>
            </p:cNvSpPr>
            <p:nvPr/>
          </p:nvSpPr>
          <p:spPr bwMode="gray">
            <a:xfrm>
              <a:off x="1042746" y="1931269"/>
              <a:ext cx="1940335" cy="566902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6" name="Oval 42"/>
            <p:cNvSpPr>
              <a:spLocks noChangeArrowheads="1"/>
            </p:cNvSpPr>
            <p:nvPr/>
          </p:nvSpPr>
          <p:spPr bwMode="gray">
            <a:xfrm>
              <a:off x="1155932" y="1946669"/>
              <a:ext cx="1723665" cy="46102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7" name="Oval 38"/>
            <p:cNvSpPr>
              <a:spLocks noChangeArrowheads="1"/>
            </p:cNvSpPr>
            <p:nvPr/>
          </p:nvSpPr>
          <p:spPr bwMode="gray">
            <a:xfrm>
              <a:off x="3635896" y="1916832"/>
              <a:ext cx="1872208" cy="642938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 altLang="ru-RU"/>
            </a:p>
          </p:txBody>
        </p:sp>
        <p:sp>
          <p:nvSpPr>
            <p:cNvPr id="12328" name="Oval 39"/>
            <p:cNvSpPr>
              <a:spLocks noChangeArrowheads="1"/>
            </p:cNvSpPr>
            <p:nvPr/>
          </p:nvSpPr>
          <p:spPr bwMode="gray">
            <a:xfrm>
              <a:off x="3655515" y="1921644"/>
              <a:ext cx="1810548" cy="622726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9" name="Oval 40"/>
            <p:cNvSpPr>
              <a:spLocks noChangeArrowheads="1"/>
            </p:cNvSpPr>
            <p:nvPr/>
          </p:nvSpPr>
          <p:spPr bwMode="gray">
            <a:xfrm>
              <a:off x="3677937" y="1925494"/>
              <a:ext cx="1768508" cy="6073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30" name="Oval 41"/>
            <p:cNvSpPr>
              <a:spLocks noChangeArrowheads="1"/>
            </p:cNvSpPr>
            <p:nvPr/>
          </p:nvSpPr>
          <p:spPr bwMode="gray">
            <a:xfrm>
              <a:off x="3697556" y="1931269"/>
              <a:ext cx="1681624" cy="566902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31" name="Oval 42"/>
            <p:cNvSpPr>
              <a:spLocks noChangeArrowheads="1"/>
            </p:cNvSpPr>
            <p:nvPr/>
          </p:nvSpPr>
          <p:spPr bwMode="gray">
            <a:xfrm>
              <a:off x="3795650" y="1946669"/>
              <a:ext cx="1493843" cy="46102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</p:grpSp>
      <p:sp>
        <p:nvSpPr>
          <p:cNvPr id="56" name="Text Box 43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gray">
          <a:xfrm>
            <a:off x="3924300" y="981075"/>
            <a:ext cx="1584325" cy="646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Доходы </a:t>
            </a:r>
          </a:p>
          <a:p>
            <a:pPr algn="ctr">
              <a:defRPr/>
            </a:pPr>
            <a:r>
              <a:rPr lang="ru-RU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бюджета</a:t>
            </a:r>
            <a:endParaRPr lang="en-US" b="1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Text Box 43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gray">
          <a:xfrm>
            <a:off x="1331913" y="1052513"/>
            <a:ext cx="1295400" cy="369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  <a:endParaRPr lang="en-US" b="1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4" name="Прямоугольник 57"/>
          <p:cNvSpPr>
            <a:spLocks noChangeArrowheads="1"/>
          </p:cNvSpPr>
          <p:nvPr/>
        </p:nvSpPr>
        <p:spPr bwMode="auto">
          <a:xfrm>
            <a:off x="323850" y="4868863"/>
            <a:ext cx="842486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500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Если расходная часть бюджета превышает доходную, то бюджет формируется с </a:t>
            </a:r>
            <a:r>
              <a:rPr lang="ru-RU" altLang="ru-RU" sz="15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дефицитом</a:t>
            </a:r>
            <a:endParaRPr lang="ru-RU" altLang="ru-RU" sz="1500" i="1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500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Превышение доходов над расходами  образует положительный остаток бюджета (</a:t>
            </a:r>
            <a:r>
              <a:rPr lang="ru-RU" altLang="ru-RU" sz="15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профицит</a:t>
            </a:r>
            <a:r>
              <a:rPr lang="ru-RU" altLang="ru-RU" sz="1500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) </a:t>
            </a:r>
          </a:p>
        </p:txBody>
      </p:sp>
      <p:sp>
        <p:nvSpPr>
          <p:cNvPr id="29" name="Прямоугольник 28">
            <a:extLst>
              <a:ext uri="{FF2B5EF4-FFF2-40B4-BE49-F238E27FC236}"/>
            </a:extLst>
          </p:cNvPr>
          <p:cNvSpPr/>
          <p:nvPr/>
        </p:nvSpPr>
        <p:spPr>
          <a:xfrm>
            <a:off x="373757" y="5580856"/>
            <a:ext cx="8712968" cy="923330"/>
          </a:xfrm>
          <a:prstGeom prst="rect">
            <a:avLst/>
          </a:prstGeom>
          <a:solidFill>
            <a:srgbClr val="FDFDC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Сбалансированность бюджета по доходам и расходам —</a:t>
            </a:r>
          </a:p>
          <a:p>
            <a:pPr algn="ctr"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основополагающее требование, предъявляемое к органам, составляющим и утверждающим бюджет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6" descr="Почтовая бумага"/>
          <p:cNvSpPr>
            <a:spLocks noGrp="1" noChangeArrowheads="1"/>
          </p:cNvSpPr>
          <p:nvPr>
            <p:ph type="body" idx="1"/>
          </p:nvPr>
        </p:nvSpPr>
        <p:spPr>
          <a:xfrm>
            <a:off x="395288" y="1341438"/>
            <a:ext cx="8229600" cy="5327650"/>
          </a:xfrm>
          <a:prstGeom prst="horizontalScroll">
            <a:avLst>
              <a:gd name="adj" fmla="val 18792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>
            <a:solidFill>
              <a:srgbClr val="993300"/>
            </a:solidFill>
            <a:round/>
          </a:ln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altLang="ru-RU" b="1" dirty="0" smtClean="0"/>
              <a:t>Бюджет</a:t>
            </a:r>
            <a:r>
              <a:rPr lang="ru-RU" altLang="ru-RU" sz="2800" b="1" dirty="0" smtClean="0"/>
              <a:t> городского округа МО  п. Михайловский – это свод доходов и расходов на очередной финансовый год, ежегодно утверждаемый решением Собрания депутатов городского округа МО  п. Михайловский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113" y="188913"/>
            <a:ext cx="251777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>
            <a:extLst>
              <a:ext uri="{FF2B5EF4-FFF2-40B4-BE49-F238E27FC236}"/>
            </a:extLst>
          </p:cNvPr>
          <p:cNvGraphicFramePr/>
          <p:nvPr/>
        </p:nvGraphicFramePr>
        <p:xfrm>
          <a:off x="357158" y="1500174"/>
          <a:ext cx="7358114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>
            <a:extLst>
              <a:ext uri="{FF2B5EF4-FFF2-40B4-BE49-F238E27FC236}"/>
            </a:extLst>
          </p:cNvPr>
          <p:cNvSpPr txBox="1"/>
          <p:nvPr/>
        </p:nvSpPr>
        <p:spPr>
          <a:xfrm>
            <a:off x="2916238" y="1484313"/>
            <a:ext cx="5903912" cy="11223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1300" dirty="0">
                <a:latin typeface="Arial" charset="0"/>
              </a:rPr>
              <a:t>Работа по составлению проекта бюджета начинается за 9 месяцев до начала очередного финансового года с  разработки и последующей защиты прогноза показателей социально-экономического развития.  Одновременно утверждается перечень мероприятий по разработке проекта бюджета, ответственные исполнители и сроки. </a:t>
            </a:r>
          </a:p>
        </p:txBody>
      </p:sp>
      <p:sp>
        <p:nvSpPr>
          <p:cNvPr id="14340" name="TextBox 7"/>
          <p:cNvSpPr txBox="1">
            <a:spLocks noChangeArrowheads="1"/>
          </p:cNvSpPr>
          <p:nvPr/>
        </p:nvSpPr>
        <p:spPr bwMode="auto">
          <a:xfrm>
            <a:off x="2916238" y="2636838"/>
            <a:ext cx="5903912" cy="2308225"/>
          </a:xfrm>
          <a:prstGeom prst="rect">
            <a:avLst/>
          </a:prstGeom>
          <a:solidFill>
            <a:srgbClr val="FFE8D1"/>
          </a:solidFill>
          <a:ln w="38100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300" dirty="0"/>
              <a:t>Сформированный проект бюджета на </a:t>
            </a:r>
            <a:r>
              <a:rPr lang="ru-RU" altLang="ru-RU" sz="1300" dirty="0" smtClean="0"/>
              <a:t>2021 год  </a:t>
            </a:r>
            <a:r>
              <a:rPr lang="ru-RU" altLang="ru-RU" sz="1300" dirty="0"/>
              <a:t>и плановый период </a:t>
            </a:r>
            <a:r>
              <a:rPr lang="ru-RU" altLang="ru-RU" sz="1300" dirty="0" smtClean="0"/>
              <a:t>2022 </a:t>
            </a:r>
            <a:r>
              <a:rPr lang="ru-RU" altLang="ru-RU" sz="1300" dirty="0"/>
              <a:t>и </a:t>
            </a:r>
            <a:r>
              <a:rPr lang="ru-RU" altLang="ru-RU" sz="1300" dirty="0" smtClean="0"/>
              <a:t>2023 </a:t>
            </a:r>
            <a:r>
              <a:rPr lang="ru-RU" altLang="ru-RU" sz="1300" dirty="0"/>
              <a:t>годов глава </a:t>
            </a:r>
            <a:r>
              <a:rPr lang="ru-RU" altLang="ru-RU" sz="1300" dirty="0" smtClean="0"/>
              <a:t>муниципального образования п. </a:t>
            </a:r>
            <a:r>
              <a:rPr lang="ru-RU" altLang="ru-RU" sz="1400" dirty="0"/>
              <a:t>Михайловский </a:t>
            </a:r>
            <a:r>
              <a:rPr lang="ru-RU" altLang="ru-RU" sz="1300" dirty="0"/>
              <a:t>вносит на рассмотрение собрания депутатов городского округа </a:t>
            </a:r>
            <a:r>
              <a:rPr lang="ru-RU" altLang="ru-RU" sz="1300" dirty="0" smtClean="0"/>
              <a:t>МО п. Михайловский </a:t>
            </a:r>
            <a:r>
              <a:rPr lang="ru-RU" altLang="ru-RU" sz="1300" dirty="0"/>
              <a:t>не позднее </a:t>
            </a:r>
            <a:r>
              <a:rPr lang="ru-RU" altLang="ru-RU" sz="1300" dirty="0">
                <a:solidFill>
                  <a:srgbClr val="FF0000"/>
                </a:solidFill>
              </a:rPr>
              <a:t>15</a:t>
            </a:r>
            <a:r>
              <a:rPr lang="ru-RU" altLang="ru-RU" sz="1300" dirty="0"/>
              <a:t> ноября текущего года.</a:t>
            </a:r>
          </a:p>
          <a:p>
            <a:r>
              <a:rPr lang="ru-RU" altLang="ru-RU" sz="1300" dirty="0"/>
              <a:t>Проект бюджета подлежит официальному обнародованию и по нему проводятся публичные слушания. Для этого проект бюджета публикуется в газете «Михайловские новости» или размещается на официальном сайте администрации </a:t>
            </a:r>
            <a:r>
              <a:rPr lang="en-US" altLang="ru-RU" sz="1300" dirty="0">
                <a:solidFill>
                  <a:srgbClr val="FF3300"/>
                </a:solidFill>
              </a:rPr>
              <a:t>www.mihailovski.ru</a:t>
            </a:r>
            <a:r>
              <a:rPr lang="ru-RU" altLang="ru-RU" sz="1300" dirty="0"/>
              <a:t>. В слушаниях могут участвовать граждане, проживающие в </a:t>
            </a:r>
            <a:r>
              <a:rPr lang="ru-RU" altLang="ru-RU" sz="1300" dirty="0" smtClean="0"/>
              <a:t>МО п. </a:t>
            </a:r>
            <a:r>
              <a:rPr lang="ru-RU" altLang="ru-RU" sz="1300" dirty="0"/>
              <a:t>Михайловский, а также представители организаций, осуществляющих деятельность на территории городского округа. </a:t>
            </a:r>
          </a:p>
        </p:txBody>
      </p:sp>
      <p:sp>
        <p:nvSpPr>
          <p:cNvPr id="9" name="TextBox 8">
            <a:extLst>
              <a:ext uri="{FF2B5EF4-FFF2-40B4-BE49-F238E27FC236}"/>
            </a:extLst>
          </p:cNvPr>
          <p:cNvSpPr txBox="1"/>
          <p:nvPr/>
        </p:nvSpPr>
        <p:spPr>
          <a:xfrm>
            <a:off x="2916238" y="5064125"/>
            <a:ext cx="5905500" cy="17938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/>
            </a:solidFill>
          </a:ln>
        </p:spPr>
        <p:txBody>
          <a:bodyPr>
            <a:spAutoFit/>
          </a:bodyPr>
          <a:lstStyle/>
          <a:p>
            <a:pPr>
              <a:defRPr/>
            </a:pPr>
            <a:endParaRPr lang="ru-RU" sz="500" dirty="0">
              <a:latin typeface="Arial" charset="0"/>
            </a:endParaRPr>
          </a:p>
          <a:p>
            <a:pPr>
              <a:defRPr/>
            </a:pPr>
            <a:r>
              <a:rPr lang="ru-RU" sz="1300" dirty="0">
                <a:latin typeface="Arial" charset="0"/>
              </a:rPr>
              <a:t>Проект бюджета городского округа </a:t>
            </a:r>
            <a:r>
              <a:rPr lang="ru-RU" sz="1300" dirty="0" smtClean="0">
                <a:latin typeface="Arial" charset="0"/>
              </a:rPr>
              <a:t>МО п. </a:t>
            </a:r>
            <a:r>
              <a:rPr lang="ru-RU" sz="1300" dirty="0">
                <a:latin typeface="Arial" charset="0"/>
              </a:rPr>
              <a:t>Михайловский, с учетом предложений, высказанных на публичных слушаниях, с учетом заключения, подготовленного контрольно-счетным органом городского округа </a:t>
            </a:r>
            <a:r>
              <a:rPr lang="ru-RU" sz="1300" dirty="0" smtClean="0">
                <a:latin typeface="Arial" charset="0"/>
              </a:rPr>
              <a:t>МО п. </a:t>
            </a:r>
            <a:r>
              <a:rPr lang="ru-RU" sz="1300" dirty="0">
                <a:latin typeface="Arial" charset="0"/>
              </a:rPr>
              <a:t>Михайловский рассматривается и утверждается на заседании Собрания депутатов городского округа </a:t>
            </a:r>
            <a:r>
              <a:rPr lang="ru-RU" sz="1300" dirty="0" smtClean="0">
                <a:latin typeface="Arial" charset="0"/>
              </a:rPr>
              <a:t>МО п. </a:t>
            </a:r>
            <a:r>
              <a:rPr lang="ru-RU" sz="1300" dirty="0">
                <a:latin typeface="Arial" charset="0"/>
              </a:rPr>
              <a:t>Михайловский. Решение о бюджете городского </a:t>
            </a:r>
            <a:r>
              <a:rPr lang="ru-RU" sz="1300" dirty="0" smtClean="0">
                <a:latin typeface="Arial" charset="0"/>
              </a:rPr>
              <a:t>округа МО  п. </a:t>
            </a:r>
            <a:r>
              <a:rPr lang="ru-RU" sz="1300" dirty="0">
                <a:latin typeface="Arial" charset="0"/>
              </a:rPr>
              <a:t>Михайловский вступает в силу с 01 января очередного года. Принятое решение о  бюджете подлежит обнародованию. </a:t>
            </a:r>
          </a:p>
        </p:txBody>
      </p:sp>
      <p:sp>
        <p:nvSpPr>
          <p:cNvPr id="14342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 b="1" smtClean="0">
                <a:solidFill>
                  <a:srgbClr val="CC0066"/>
                </a:solidFill>
              </a:rPr>
              <a:t>Этапы составления и утверждения бюджета</a:t>
            </a:r>
            <a:r>
              <a:rPr lang="ru-RU" altLang="ru-RU" sz="3600" smtClean="0"/>
              <a:t> </a:t>
            </a:r>
          </a:p>
        </p:txBody>
      </p:sp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785813" y="214313"/>
            <a:ext cx="7797800" cy="67945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Гражданин, его участие </a:t>
            </a:r>
            <a:b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в бюджетном процессе</a:t>
            </a:r>
            <a:endParaRPr 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5363" name="TextBox 122"/>
          <p:cNvGrpSpPr>
            <a:grpSpLocks/>
          </p:cNvGrpSpPr>
          <p:nvPr/>
        </p:nvGrpSpPr>
        <p:grpSpPr bwMode="auto">
          <a:xfrm>
            <a:off x="179388" y="4437063"/>
            <a:ext cx="4127500" cy="2157412"/>
            <a:chOff x="119" y="2815"/>
            <a:chExt cx="2600" cy="1359"/>
          </a:xfrm>
        </p:grpSpPr>
        <p:pic>
          <p:nvPicPr>
            <p:cNvPr id="15384" name="TextBox 122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" y="2815"/>
              <a:ext cx="2600" cy="1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85" name="Text Box 6"/>
            <p:cNvSpPr txBox="1">
              <a:spLocks noChangeArrowheads="1"/>
            </p:cNvSpPr>
            <p:nvPr/>
          </p:nvSpPr>
          <p:spPr bwMode="auto">
            <a:xfrm>
              <a:off x="158" y="2840"/>
              <a:ext cx="2495" cy="1264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400">
                  <a:latin typeface="Times New Roman" pitchFamily="18" charset="0"/>
                  <a:cs typeface="Times New Roman" pitchFamily="18" charset="0"/>
                </a:rPr>
                <a:t>Получает социальные гарантии - расходная часть бюджета (образование, здравоохранение, социальные льготы и другие направления социальных гарантий населению)</a:t>
              </a: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26" name="Прямая соединительная линия 125">
            <a:extLst>
              <a:ext uri="{FF2B5EF4-FFF2-40B4-BE49-F238E27FC236}"/>
            </a:extLst>
          </p:cNvPr>
          <p:cNvCxnSpPr/>
          <p:nvPr/>
        </p:nvCxnSpPr>
        <p:spPr>
          <a:xfrm>
            <a:off x="4500563" y="908050"/>
            <a:ext cx="0" cy="55451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9" name="Рисунок 128" descr="ЖКХ.jpg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94174" y="5491832"/>
            <a:ext cx="785817" cy="78581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/>
            <a:bevelB w="82550" h="44450" prst="angle"/>
            <a:contourClr>
              <a:srgbClr val="FFFFFF"/>
            </a:contourClr>
          </a:sp3d>
        </p:spPr>
      </p:pic>
      <p:pic>
        <p:nvPicPr>
          <p:cNvPr id="130" name="Рисунок 129" descr="образование.jpg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5517232"/>
            <a:ext cx="1094796" cy="824136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/>
            <a:bevelB w="82550" h="44450" prst="angle"/>
            <a:contourClr>
              <a:srgbClr val="FFFFFF"/>
            </a:contourClr>
          </a:sp3d>
        </p:spPr>
      </p:pic>
      <p:pic>
        <p:nvPicPr>
          <p:cNvPr id="131" name="Рисунок 130" descr="здрав.jpg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37283" y="5682332"/>
            <a:ext cx="928694" cy="832247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/>
            <a:bevelB w="82550" h="44450" prst="angle"/>
            <a:contourClr>
              <a:srgbClr val="FFFFFF"/>
            </a:contourClr>
          </a:sp3d>
        </p:spPr>
      </p:pic>
      <p:sp>
        <p:nvSpPr>
          <p:cNvPr id="15368" name="Rectangle 22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/>
          </a:p>
        </p:txBody>
      </p:sp>
      <p:sp>
        <p:nvSpPr>
          <p:cNvPr id="15369" name="AutoShape 23"/>
          <p:cNvSpPr>
            <a:spLocks noChangeArrowheads="1"/>
          </p:cNvSpPr>
          <p:nvPr/>
        </p:nvSpPr>
        <p:spPr bwMode="auto">
          <a:xfrm>
            <a:off x="4572000" y="3141663"/>
            <a:ext cx="1028700" cy="457200"/>
          </a:xfrm>
          <a:prstGeom prst="chevron">
            <a:avLst>
              <a:gd name="adj" fmla="val 56250"/>
            </a:avLst>
          </a:prstGeom>
          <a:solidFill>
            <a:srgbClr val="FF66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ru-RU" sz="2200">
                <a:latin typeface="Times New Roman" pitchFamily="18" charset="0"/>
              </a:rPr>
              <a:t>1</a:t>
            </a:r>
            <a:endParaRPr lang="ru-RU" altLang="ru-RU"/>
          </a:p>
        </p:txBody>
      </p:sp>
      <p:sp>
        <p:nvSpPr>
          <p:cNvPr id="15370" name="AutoShape 24"/>
          <p:cNvSpPr>
            <a:spLocks noChangeArrowheads="1"/>
          </p:cNvSpPr>
          <p:nvPr/>
        </p:nvSpPr>
        <p:spPr bwMode="auto">
          <a:xfrm>
            <a:off x="4427538" y="4868863"/>
            <a:ext cx="1028700" cy="457200"/>
          </a:xfrm>
          <a:prstGeom prst="chevron">
            <a:avLst>
              <a:gd name="adj" fmla="val 56250"/>
            </a:avLst>
          </a:prstGeom>
          <a:solidFill>
            <a:srgbClr val="FF66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ru-RU" sz="2200">
                <a:latin typeface="Times New Roman" pitchFamily="18" charset="0"/>
              </a:rPr>
              <a:t>2</a:t>
            </a:r>
            <a:endParaRPr lang="ru-RU" altLang="ru-RU"/>
          </a:p>
        </p:txBody>
      </p:sp>
      <p:sp>
        <p:nvSpPr>
          <p:cNvPr id="15371" name="Oval 27"/>
          <p:cNvSpPr>
            <a:spLocks noChangeArrowheads="1"/>
          </p:cNvSpPr>
          <p:nvPr/>
        </p:nvSpPr>
        <p:spPr bwMode="auto">
          <a:xfrm>
            <a:off x="5651500" y="2492375"/>
            <a:ext cx="3097213" cy="165735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altLang="ru-RU" sz="1400" b="1" i="1" dirty="0">
                <a:latin typeface="Times New Roman" pitchFamily="18" charset="0"/>
              </a:rPr>
              <a:t>Публичные слушания по проекту бюджета  городского округа </a:t>
            </a:r>
            <a:r>
              <a:rPr lang="ru-RU" altLang="ru-RU" sz="1400" b="1" i="1" dirty="0" smtClean="0">
                <a:latin typeface="Times New Roman" pitchFamily="18" charset="0"/>
              </a:rPr>
              <a:t>МО п. Михайловский </a:t>
            </a:r>
            <a:r>
              <a:rPr lang="ru-RU" altLang="ru-RU" sz="1400" b="1" i="1" dirty="0">
                <a:latin typeface="Times New Roman" pitchFamily="18" charset="0"/>
              </a:rPr>
              <a:t>на очередной финансовый год и плановый период</a:t>
            </a:r>
            <a:endParaRPr lang="ru-RU" altLang="ru-RU" sz="1400" dirty="0"/>
          </a:p>
        </p:txBody>
      </p:sp>
      <p:sp>
        <p:nvSpPr>
          <p:cNvPr id="15372" name="Oval 28"/>
          <p:cNvSpPr>
            <a:spLocks noChangeArrowheads="1"/>
          </p:cNvSpPr>
          <p:nvPr/>
        </p:nvSpPr>
        <p:spPr bwMode="auto">
          <a:xfrm>
            <a:off x="5508625" y="4365625"/>
            <a:ext cx="3429000" cy="17272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altLang="ru-RU" sz="1400" b="1" i="1" dirty="0">
                <a:latin typeface="Times New Roman" pitchFamily="18" charset="0"/>
              </a:rPr>
              <a:t>Публичные слушания  по  проекту отчета об исполнения бюджета городского округа </a:t>
            </a:r>
            <a:r>
              <a:rPr lang="ru-RU" altLang="ru-RU" sz="1400" b="1" i="1" dirty="0" smtClean="0">
                <a:latin typeface="Times New Roman" pitchFamily="18" charset="0"/>
              </a:rPr>
              <a:t>МО п. </a:t>
            </a:r>
            <a:r>
              <a:rPr lang="ru-RU" altLang="ru-RU" sz="1400" b="1" i="1" dirty="0">
                <a:latin typeface="Times New Roman" pitchFamily="18" charset="0"/>
              </a:rPr>
              <a:t>Михайловский за отчетный финансовый год</a:t>
            </a:r>
            <a:r>
              <a:rPr lang="ru-RU" altLang="ru-RU" sz="1000" b="1" i="1" dirty="0">
                <a:latin typeface="Times New Roman" pitchFamily="18" charset="0"/>
              </a:rPr>
              <a:t> </a:t>
            </a:r>
          </a:p>
          <a:p>
            <a:pPr algn="ctr"/>
            <a:endParaRPr lang="ru-RU" altLang="ru-RU" dirty="0"/>
          </a:p>
        </p:txBody>
      </p:sp>
      <p:sp>
        <p:nvSpPr>
          <p:cNvPr id="124" name="TextBox 123">
            <a:extLst>
              <a:ext uri="{FF2B5EF4-FFF2-40B4-BE49-F238E27FC236}"/>
            </a:extLst>
          </p:cNvPr>
          <p:cNvSpPr txBox="1"/>
          <p:nvPr/>
        </p:nvSpPr>
        <p:spPr>
          <a:xfrm>
            <a:off x="142875" y="2071688"/>
            <a:ext cx="4500563" cy="614362"/>
          </a:xfrm>
          <a:prstGeom prst="downArrow">
            <a:avLst>
              <a:gd name="adj1" fmla="val 71811"/>
              <a:gd name="adj2" fmla="val 62798"/>
            </a:avLst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НАЛОГОПЛАТЕЛЬЩИК</a:t>
            </a:r>
          </a:p>
        </p:txBody>
      </p:sp>
      <p:sp>
        <p:nvSpPr>
          <p:cNvPr id="132" name="TextBox 131">
            <a:extLst>
              <a:ext uri="{FF2B5EF4-FFF2-40B4-BE49-F238E27FC236}"/>
            </a:extLst>
          </p:cNvPr>
          <p:cNvSpPr txBox="1"/>
          <p:nvPr/>
        </p:nvSpPr>
        <p:spPr>
          <a:xfrm>
            <a:off x="5138415" y="1159669"/>
            <a:ext cx="3744416" cy="1123712"/>
          </a:xfrm>
          <a:prstGeom prst="wedgeRoundRectCallout">
            <a:avLst>
              <a:gd name="adj1" fmla="val -46244"/>
              <a:gd name="adj2" fmla="val 102994"/>
              <a:gd name="adj3" fmla="val 16667"/>
            </a:avLst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Возможности влияния гражданина на состав бюджета</a:t>
            </a:r>
          </a:p>
        </p:txBody>
      </p:sp>
      <p:sp>
        <p:nvSpPr>
          <p:cNvPr id="120" name="TextBox 119">
            <a:extLst>
              <a:ext uri="{FF2B5EF4-FFF2-40B4-BE49-F238E27FC236}"/>
            </a:extLst>
          </p:cNvPr>
          <p:cNvSpPr txBox="1"/>
          <p:nvPr/>
        </p:nvSpPr>
        <p:spPr>
          <a:xfrm>
            <a:off x="785786" y="1000108"/>
            <a:ext cx="3238650" cy="1077218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Помогает формировать доходную часть бюджета (налог на доходы физических лиц, налог на имущество и др.)</a:t>
            </a:r>
          </a:p>
        </p:txBody>
      </p:sp>
      <p:sp>
        <p:nvSpPr>
          <p:cNvPr id="128" name="Овал 127">
            <a:extLst>
              <a:ext uri="{FF2B5EF4-FFF2-40B4-BE49-F238E27FC236}"/>
            </a:extLst>
          </p:cNvPr>
          <p:cNvSpPr/>
          <p:nvPr/>
        </p:nvSpPr>
        <p:spPr>
          <a:xfrm>
            <a:off x="1071538" y="2643182"/>
            <a:ext cx="2376264" cy="864097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>
              <a:rot lat="0" lon="0" rev="2400000"/>
            </a:lightRig>
          </a:scene3d>
          <a:sp3d>
            <a:bevelT w="311150" h="336550"/>
            <a:bevelB w="412750" h="901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</a:p>
        </p:txBody>
      </p:sp>
      <p:sp>
        <p:nvSpPr>
          <p:cNvPr id="127" name="TextBox 126">
            <a:extLst>
              <a:ext uri="{FF2B5EF4-FFF2-40B4-BE49-F238E27FC236}"/>
            </a:extLst>
          </p:cNvPr>
          <p:cNvSpPr txBox="1"/>
          <p:nvPr/>
        </p:nvSpPr>
        <p:spPr>
          <a:xfrm>
            <a:off x="0" y="3573463"/>
            <a:ext cx="4427538" cy="866775"/>
          </a:xfrm>
          <a:prstGeom prst="downArrow">
            <a:avLst>
              <a:gd name="adj1" fmla="val 66225"/>
              <a:gd name="adj2" fmla="val 50000"/>
            </a:avLst>
          </a:prstGeom>
          <a:gradFill flip="none" rotWithShape="1">
            <a:gsLst>
              <a:gs pos="0">
                <a:schemeClr val="accent3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3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3">
                  <a:lumMod val="20000"/>
                  <a:lumOff val="80000"/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КАК ПОЛУЧАТЕЛЬ СОЦИАЛЬНЫХ ГАРАНТИЙ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800" smtClean="0"/>
              <a:t>Документы, на основе которых составляет финансовый орган проект бюджета</a:t>
            </a:r>
          </a:p>
        </p:txBody>
      </p:sp>
      <p:sp>
        <p:nvSpPr>
          <p:cNvPr id="6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1844675"/>
            <a:ext cx="6697662" cy="758825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>
                <a:latin typeface="Arial" charset="0"/>
              </a:rPr>
              <a:t>Бюджетное послание Президента Российской Федерации</a:t>
            </a:r>
          </a:p>
        </p:txBody>
      </p:sp>
      <p:sp>
        <p:nvSpPr>
          <p:cNvPr id="2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2781300"/>
            <a:ext cx="6697662" cy="758825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 dirty="0">
                <a:latin typeface="Arial" charset="0"/>
              </a:rPr>
              <a:t>Прогноз социально-экономического развития городского округа </a:t>
            </a:r>
            <a:r>
              <a:rPr lang="ru-RU" sz="2400" dirty="0" smtClean="0">
                <a:latin typeface="Arial" charset="0"/>
              </a:rPr>
              <a:t>п. </a:t>
            </a:r>
            <a:r>
              <a:rPr lang="ru-RU" sz="2400" dirty="0">
                <a:latin typeface="Arial" charset="0"/>
              </a:rPr>
              <a:t>Михайловский</a:t>
            </a:r>
          </a:p>
        </p:txBody>
      </p:sp>
      <p:sp>
        <p:nvSpPr>
          <p:cNvPr id="3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3716338"/>
            <a:ext cx="6697662" cy="1087437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 dirty="0">
                <a:latin typeface="Arial" charset="0"/>
              </a:rPr>
              <a:t>Основные направления бюджетной и налоговой политики городского округа </a:t>
            </a:r>
            <a:r>
              <a:rPr lang="ru-RU" sz="2400" dirty="0" smtClean="0">
                <a:latin typeface="Arial" charset="0"/>
              </a:rPr>
              <a:t>п. </a:t>
            </a:r>
            <a:r>
              <a:rPr lang="ru-RU" sz="2400" dirty="0">
                <a:latin typeface="Arial" charset="0"/>
              </a:rPr>
              <a:t>Михайловский</a:t>
            </a:r>
          </a:p>
        </p:txBody>
      </p:sp>
      <p:sp>
        <p:nvSpPr>
          <p:cNvPr id="4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5084763"/>
            <a:ext cx="6697662" cy="758825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 dirty="0">
                <a:latin typeface="Arial" charset="0"/>
              </a:rPr>
              <a:t>Муниципальные программы городского округа </a:t>
            </a:r>
            <a:r>
              <a:rPr lang="ru-RU" sz="2400" dirty="0" smtClean="0">
                <a:latin typeface="Arial" charset="0"/>
              </a:rPr>
              <a:t>п. </a:t>
            </a:r>
            <a:r>
              <a:rPr lang="ru-RU" sz="2400" dirty="0">
                <a:latin typeface="Arial" charset="0"/>
              </a:rPr>
              <a:t>Михайловский</a:t>
            </a:r>
          </a:p>
        </p:txBody>
      </p:sp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3"/>
          <p:cNvSpPr>
            <a:spLocks noChangeArrowheads="1"/>
          </p:cNvSpPr>
          <p:nvPr/>
        </p:nvSpPr>
        <p:spPr bwMode="auto">
          <a:xfrm>
            <a:off x="250825" y="2579688"/>
            <a:ext cx="8642350" cy="4324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u="sng" dirty="0"/>
              <a:t>Основные направления бюджетной политики:</a:t>
            </a:r>
          </a:p>
          <a:p>
            <a:endParaRPr lang="ru-RU" sz="1200" b="1" u="sng" dirty="0"/>
          </a:p>
          <a:p>
            <a:pPr>
              <a:spcAft>
                <a:spcPts val="600"/>
              </a:spcAft>
            </a:pPr>
            <a:r>
              <a:rPr lang="ru-RU" sz="1400" dirty="0"/>
              <a:t>   определение основных параметров городского бюджета исходя из ожидаемого прогноза поступлений доходов и допустимого уровня муниципального долга;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 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планирование бюджетных ассигнований на реализацию муниципальных программ с учетом результатов их реализации за предыдущий год, а также в тесной увязке с целевыми индикаторами и показателями, характеризующими достижение поставленных целей указанных программ;  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  усиление текущего контроля и ответственности за выполнение муниципальных заданий;</a:t>
            </a:r>
          </a:p>
          <a:p>
            <a:pPr>
              <a:spcAft>
                <a:spcPts val="600"/>
              </a:spcAft>
            </a:pPr>
            <a:endParaRPr lang="ru-RU" sz="1400" dirty="0"/>
          </a:p>
          <a:p>
            <a:pPr>
              <a:spcAft>
                <a:spcPts val="600"/>
              </a:spcAft>
            </a:pPr>
            <a:r>
              <a:rPr lang="ru-RU" sz="1400" dirty="0"/>
              <a:t>   недопущение увеличения действующих и принятия новых расходных обязательств, не обеспеченных финансовыми </a:t>
            </a:r>
            <a:r>
              <a:rPr lang="ru-RU" sz="1400" dirty="0" smtClean="0"/>
              <a:t>источниками.</a:t>
            </a:r>
            <a:endParaRPr lang="ru-RU" sz="1400" dirty="0"/>
          </a:p>
          <a:p>
            <a:pPr>
              <a:spcAft>
                <a:spcPts val="600"/>
              </a:spcAft>
            </a:pPr>
            <a:r>
              <a:rPr lang="ru-RU" sz="1400" dirty="0"/>
              <a:t>  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  </a:t>
            </a:r>
          </a:p>
          <a:p>
            <a:endParaRPr lang="ru-RU" sz="1200" u="sng" dirty="0">
              <a:solidFill>
                <a:srgbClr val="0070C0"/>
              </a:solidFill>
            </a:endParaRPr>
          </a:p>
          <a:p>
            <a:endParaRPr lang="ru-RU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427038" y="82550"/>
            <a:ext cx="844867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Основные направления бюджетной политики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МО п . Михайловский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на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2021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год и плановый период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2022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и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2023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годов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0416" y="1142984"/>
            <a:ext cx="8723584" cy="1082047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415" name="TextBox 6"/>
          <p:cNvSpPr txBox="1">
            <a:spLocks noChangeArrowheads="1"/>
          </p:cNvSpPr>
          <p:nvPr/>
        </p:nvSpPr>
        <p:spPr bwMode="auto">
          <a:xfrm>
            <a:off x="673100" y="1098550"/>
            <a:ext cx="7993063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dirty="0"/>
              <a:t>Итоги реализации бюджетной политики в </a:t>
            </a:r>
            <a:r>
              <a:rPr lang="ru-RU" sz="1200" dirty="0" smtClean="0"/>
              <a:t>2021 </a:t>
            </a:r>
            <a:r>
              <a:rPr lang="ru-RU" sz="1200" dirty="0"/>
              <a:t>году: обеспечение </a:t>
            </a:r>
            <a:r>
              <a:rPr lang="ru-RU" sz="1200" dirty="0" smtClean="0"/>
              <a:t>сбалансированности и </a:t>
            </a:r>
            <a:r>
              <a:rPr lang="ru-RU" sz="1200" dirty="0"/>
              <a:t>устойчивости бюджетной системы округа на основе стабильной налоговой политики с целью максимального выполнения принятых обязательств; выявление внутренних резервов в расходах городского бюджета с целью их перераспределения в пользу приоритетных направлений, в том числе задач, обозначенных в Указах Президента Российской Федерации; своевременная реализация антикризисных мероприятий; повышение открытости бюджета.</a:t>
            </a:r>
          </a:p>
          <a:p>
            <a:endParaRPr lang="ru-RU" sz="1200" dirty="0"/>
          </a:p>
          <a:p>
            <a:endParaRPr lang="ru-RU" dirty="0"/>
          </a:p>
        </p:txBody>
      </p:sp>
      <p:pic>
        <p:nvPicPr>
          <p:cNvPr id="17416" name="Рисунок 1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8" y="901700"/>
            <a:ext cx="658812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Рисунок 1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86775" y="901700"/>
            <a:ext cx="663575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8" name="Прямоугольник 2"/>
          <p:cNvSpPr>
            <a:spLocks noChangeArrowheads="1"/>
          </p:cNvSpPr>
          <p:nvPr/>
        </p:nvSpPr>
        <p:spPr bwMode="auto">
          <a:xfrm>
            <a:off x="8532813" y="1795463"/>
            <a:ext cx="6064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b="1" i="1">
              <a:solidFill>
                <a:srgbClr val="0070C0"/>
              </a:solidFill>
              <a:latin typeface="Times New Roman" pitchFamily="18" charset="0"/>
            </a:endParaRPr>
          </a:p>
          <a:p>
            <a:pPr algn="ctr"/>
            <a:endParaRPr lang="ru-RU" b="1" i="1">
              <a:solidFill>
                <a:srgbClr val="0070C0"/>
              </a:solidFill>
              <a:latin typeface="Times New Roman" pitchFamily="18" charset="0"/>
            </a:endParaRPr>
          </a:p>
          <a:p>
            <a:pPr algn="ctr"/>
            <a:r>
              <a:rPr lang="ru-RU" b="1" i="1">
                <a:solidFill>
                  <a:srgbClr val="0070C0"/>
                </a:solidFill>
                <a:latin typeface="Times New Roman" pitchFamily="18" charset="0"/>
              </a:rPr>
              <a:t>. </a:t>
            </a:r>
            <a:endParaRPr lang="ru-RU" b="1" i="1">
              <a:solidFill>
                <a:srgbClr val="0070C0"/>
              </a:solidFill>
            </a:endParaRPr>
          </a:p>
        </p:txBody>
      </p:sp>
      <p:pic>
        <p:nvPicPr>
          <p:cNvPr id="17419" name="Рисунок 3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781300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0" name="Рисунок 4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644900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1" name="Рисунок 4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084763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2" name="Рисунок 4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437063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2dfd25978d3e8d171ea13a69859288a132c56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5175</Words>
  <Characters>0</Characters>
  <Application>Microsoft Office PowerPoint</Application>
  <DocSecurity>0</DocSecurity>
  <PresentationFormat>Экран (4:3)</PresentationFormat>
  <Lines>0</Lines>
  <Paragraphs>1239</Paragraphs>
  <Slides>34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7" baseType="lpstr">
      <vt:lpstr>默认设计模板</vt:lpstr>
      <vt:lpstr>1_默认设计模板</vt:lpstr>
      <vt:lpstr>Лист</vt:lpstr>
      <vt:lpstr>БЮДЖЕТ ДЛЯ ГРАЖДАН</vt:lpstr>
      <vt:lpstr>Уважаемые жители МО п. Михайловский !</vt:lpstr>
      <vt:lpstr>Что такое бюджет для граждан?</vt:lpstr>
      <vt:lpstr>Основные понятия</vt:lpstr>
      <vt:lpstr>Презентация PowerPoint</vt:lpstr>
      <vt:lpstr>Этапы составления и утверждения бюджета </vt:lpstr>
      <vt:lpstr>Гражданин, его участие  в бюджетном процессе</vt:lpstr>
      <vt:lpstr>Документы, на основе которых составляет финансовый орган проект бюджета</vt:lpstr>
      <vt:lpstr>Презентация PowerPoint</vt:lpstr>
      <vt:lpstr>Показатели прогноза социально-экономического развития МО п. Михайловский на 2021 – 2023 годы</vt:lpstr>
      <vt:lpstr>Презентация PowerPoint</vt:lpstr>
      <vt:lpstr>Презентация PowerPoint</vt:lpstr>
      <vt:lpstr>Динамика доходной части бюджета городского округа МО п. Михайловский  в 2019-2023 г. (млн. рублей)</vt:lpstr>
      <vt:lpstr> Безвозмездные поступления  в бюджет МО п. Михайловский 2019-2022 гг.</vt:lpstr>
      <vt:lpstr>Презентация PowerPoint</vt:lpstr>
      <vt:lpstr>Презентация PowerPoint</vt:lpstr>
      <vt:lpstr>Структура расходов бюджета  на 2021 год(тыс. рублей)</vt:lpstr>
      <vt:lpstr>Структура расходов бюджета  на 2022 год(тыс. рублей)</vt:lpstr>
      <vt:lpstr>Структура расходов бюджета  на 2023 год(тыс. рублей)</vt:lpstr>
      <vt:lpstr>Распределение бюджетных ассигнований по разделам и подразделам на 2021 год и плановый период 2022 и 2023 годы тыс. руб</vt:lpstr>
      <vt:lpstr>Презентация PowerPoint</vt:lpstr>
      <vt:lpstr>Перечень  муниципальных  программ МО п. Михайловский  на 2021 год и плановый период 2022 и 2023 годов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Сведения об объеме муниципального долга       муниципального образования п. Михайловский Саратовской области на 01.01.2021 года </vt:lpstr>
      <vt:lpstr>Презентация PowerPoint</vt:lpstr>
      <vt:lpstr>Контактная информация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2016-12-10T09:58:04Z</dcterms:created>
  <dcterms:modified xsi:type="dcterms:W3CDTF">2020-12-14T11:33:30Z</dcterms:modified>
</cp:coreProperties>
</file>