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charts/chart5.xml" ContentType="application/vnd.openxmlformats-officedocument.drawingml.chart+xml"/>
  <Override PartName="/ppt/theme/themeOverride4.xml" ContentType="application/vnd.openxmlformats-officedocument.themeOverride+xml"/>
  <Override PartName="/ppt/charts/chart6.xml" ContentType="application/vnd.openxmlformats-officedocument.drawingml.chart+xml"/>
  <Override PartName="/ppt/theme/themeOverride5.xml" ContentType="application/vnd.openxmlformats-officedocument.themeOverride+xml"/>
  <Override PartName="/ppt/drawings/drawing1.xml" ContentType="application/vnd.openxmlformats-officedocument.drawingml.chartshapes+xml"/>
  <Override PartName="/ppt/charts/chart7.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8.xml" ContentType="application/vnd.openxmlformats-officedocument.drawingml.chart+xml"/>
  <Override PartName="/ppt/theme/themeOverride6.xml" ContentType="application/vnd.openxmlformats-officedocument.themeOverride+xml"/>
  <Override PartName="/ppt/charts/chart9.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49" r:id="rId2"/>
  </p:sldMasterIdLst>
  <p:notesMasterIdLst>
    <p:notesMasterId r:id="rId59"/>
  </p:notesMasterIdLst>
  <p:sldIdLst>
    <p:sldId id="294" r:id="rId3"/>
    <p:sldId id="350" r:id="rId4"/>
    <p:sldId id="366" r:id="rId5"/>
    <p:sldId id="367" r:id="rId6"/>
    <p:sldId id="368" r:id="rId7"/>
    <p:sldId id="369" r:id="rId8"/>
    <p:sldId id="370" r:id="rId9"/>
    <p:sldId id="371" r:id="rId10"/>
    <p:sldId id="372" r:id="rId11"/>
    <p:sldId id="399" r:id="rId12"/>
    <p:sldId id="400" r:id="rId13"/>
    <p:sldId id="401" r:id="rId14"/>
    <p:sldId id="402" r:id="rId15"/>
    <p:sldId id="374" r:id="rId16"/>
    <p:sldId id="375" r:id="rId17"/>
    <p:sldId id="376" r:id="rId18"/>
    <p:sldId id="377" r:id="rId19"/>
    <p:sldId id="378" r:id="rId20"/>
    <p:sldId id="379" r:id="rId21"/>
    <p:sldId id="380" r:id="rId22"/>
    <p:sldId id="403" r:id="rId23"/>
    <p:sldId id="381" r:id="rId24"/>
    <p:sldId id="382" r:id="rId25"/>
    <p:sldId id="397" r:id="rId26"/>
    <p:sldId id="395" r:id="rId27"/>
    <p:sldId id="398" r:id="rId28"/>
    <p:sldId id="383" r:id="rId29"/>
    <p:sldId id="407" r:id="rId30"/>
    <p:sldId id="408" r:id="rId31"/>
    <p:sldId id="385" r:id="rId32"/>
    <p:sldId id="391" r:id="rId33"/>
    <p:sldId id="392" r:id="rId34"/>
    <p:sldId id="411" r:id="rId35"/>
    <p:sldId id="393" r:id="rId36"/>
    <p:sldId id="386" r:id="rId37"/>
    <p:sldId id="387" r:id="rId38"/>
    <p:sldId id="409" r:id="rId39"/>
    <p:sldId id="410" r:id="rId40"/>
    <p:sldId id="413" r:id="rId41"/>
    <p:sldId id="414" r:id="rId42"/>
    <p:sldId id="415" r:id="rId43"/>
    <p:sldId id="416" r:id="rId44"/>
    <p:sldId id="417" r:id="rId45"/>
    <p:sldId id="418" r:id="rId46"/>
    <p:sldId id="420" r:id="rId47"/>
    <p:sldId id="421" r:id="rId48"/>
    <p:sldId id="424" r:id="rId49"/>
    <p:sldId id="425" r:id="rId50"/>
    <p:sldId id="423" r:id="rId51"/>
    <p:sldId id="422" r:id="rId52"/>
    <p:sldId id="389" r:id="rId53"/>
    <p:sldId id="390" r:id="rId54"/>
    <p:sldId id="361" r:id="rId55"/>
    <p:sldId id="412" r:id="rId56"/>
    <p:sldId id="334" r:id="rId57"/>
    <p:sldId id="338" r:id="rId58"/>
  </p:sldIdLst>
  <p:sldSz cx="9144000" cy="6858000" type="screen4x3"/>
  <p:notesSz cx="6797675" cy="9928225"/>
  <p:custDataLst>
    <p:tags r:id="rId60"/>
  </p:custData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521415D9-36F7-43E2-AB2F-B90AF26B5E84}">
      <p14:sectionLst xmlns:p14="http://schemas.microsoft.com/office/powerpoint/2010/main">
        <p14:section name="Раздел по умолчанию" id="{2E3879A2-1CCF-4166-BC58-372E09D00141}">
          <p14:sldIdLst>
            <p14:sldId id="294"/>
            <p14:sldId id="350"/>
            <p14:sldId id="366"/>
            <p14:sldId id="367"/>
            <p14:sldId id="368"/>
            <p14:sldId id="369"/>
            <p14:sldId id="370"/>
            <p14:sldId id="371"/>
            <p14:sldId id="372"/>
            <p14:sldId id="399"/>
            <p14:sldId id="400"/>
            <p14:sldId id="401"/>
            <p14:sldId id="402"/>
            <p14:sldId id="374"/>
            <p14:sldId id="375"/>
            <p14:sldId id="376"/>
            <p14:sldId id="377"/>
            <p14:sldId id="378"/>
            <p14:sldId id="379"/>
            <p14:sldId id="380"/>
            <p14:sldId id="403"/>
            <p14:sldId id="381"/>
            <p14:sldId id="382"/>
            <p14:sldId id="397"/>
            <p14:sldId id="395"/>
            <p14:sldId id="398"/>
            <p14:sldId id="383"/>
            <p14:sldId id="407"/>
            <p14:sldId id="408"/>
            <p14:sldId id="385"/>
            <p14:sldId id="391"/>
            <p14:sldId id="392"/>
            <p14:sldId id="411"/>
            <p14:sldId id="393"/>
            <p14:sldId id="386"/>
            <p14:sldId id="387"/>
            <p14:sldId id="409"/>
            <p14:sldId id="410"/>
            <p14:sldId id="413"/>
            <p14:sldId id="414"/>
            <p14:sldId id="415"/>
            <p14:sldId id="416"/>
            <p14:sldId id="417"/>
            <p14:sldId id="418"/>
            <p14:sldId id="420"/>
            <p14:sldId id="421"/>
            <p14:sldId id="424"/>
            <p14:sldId id="425"/>
            <p14:sldId id="423"/>
            <p14:sldId id="422"/>
            <p14:sldId id="389"/>
            <p14:sldId id="390"/>
            <p14:sldId id="361"/>
            <p14:sldId id="412"/>
            <p14:sldId id="334"/>
            <p14:sldId id="33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2D87F3"/>
    <a:srgbClr val="BE38E8"/>
    <a:srgbClr val="CC99FF"/>
    <a:srgbClr val="6E2AF6"/>
    <a:srgbClr val="FF9900"/>
    <a:srgbClr val="FF66FF"/>
    <a:srgbClr val="3333FF"/>
    <a:srgbClr val="0994A7"/>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771" autoAdjust="0"/>
  </p:normalViewPr>
  <p:slideViewPr>
    <p:cSldViewPr snapToGrid="0">
      <p:cViewPr varScale="1">
        <p:scale>
          <a:sx n="94" d="100"/>
          <a:sy n="94" d="100"/>
        </p:scale>
        <p:origin x="-204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4.xlsx"/><Relationship Id="rId1" Type="http://schemas.openxmlformats.org/officeDocument/2006/relationships/themeOverride" Target="../theme/themeOverride5.xm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1" Type="http://schemas.openxmlformats.org/officeDocument/2006/relationships/oleObject" Target="../embeddings/oleObject3.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0"/>
          <c:showSerName val="0"/>
          <c:showPercent val="0"/>
          <c:showBubbleSize val="0"/>
          <c:showLeaderLines val="1"/>
        </c:dLbls>
      </c:pie3DChart>
      <c:spPr>
        <a:noFill/>
        <a:ln w="25400">
          <a:noFill/>
        </a:ln>
        <a:effectLst/>
      </c:spPr>
    </c:plotArea>
    <c:legend>
      <c:legendPos val="r"/>
      <c:layout>
        <c:manualLayout>
          <c:xMode val="edge"/>
          <c:yMode val="edge"/>
          <c:x val="0.68078151339218396"/>
          <c:y val="0.24907230139664008"/>
          <c:w val="0.30595148595630528"/>
          <c:h val="0.6167722542887462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rgbClr val="66CCFF"/>
    </a:solidFill>
    <a:ln w="9525" cap="flat" cmpd="sng" algn="ctr">
      <a:solidFill>
        <a:schemeClr val="tx1">
          <a:lumMod val="15000"/>
          <a:lumOff val="85000"/>
        </a:schemeClr>
      </a:solidFill>
      <a:round/>
    </a:ln>
    <a:effectLst/>
  </c:spPr>
  <c:txPr>
    <a:bodyPr/>
    <a:lstStyle/>
    <a:p>
      <a:pPr>
        <a:defRPr/>
      </a:pPr>
      <a:endParaRPr lang="ru-RU"/>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0"/>
        <c:dLbls>
          <c:showLegendKey val="0"/>
          <c:showVal val="0"/>
          <c:showCatName val="0"/>
          <c:showSerName val="0"/>
          <c:showPercent val="0"/>
          <c:showBubbleSize val="0"/>
          <c:showLeaderLines val="1"/>
        </c:dLbls>
      </c:pie3DChart>
      <c:spPr>
        <a:noFill/>
        <a:ln w="25400">
          <a:noFill/>
        </a:ln>
        <a:effectLst/>
      </c:spPr>
    </c:plotArea>
    <c:legend>
      <c:legendPos val="r"/>
      <c:layout>
        <c:manualLayout>
          <c:xMode val="edge"/>
          <c:yMode val="edge"/>
          <c:x val="0.67923495717254134"/>
          <c:y val="0.13810385197867747"/>
          <c:w val="0.30749807195149442"/>
          <c:h val="0.7277406293435762"/>
        </c:manualLayout>
      </c:layout>
      <c:overlay val="0"/>
      <c:spPr>
        <a:solidFill>
          <a:srgbClr val="FFFF00"/>
        </a:solidFill>
        <a:ln>
          <a:solidFill>
            <a:srgbClr val="FFFF00"/>
          </a:solid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ru-RU"/>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9525" cap="flat" cmpd="sng" algn="ctr">
      <a:solidFill>
        <a:srgbClr val="CC99FF"/>
      </a:solidFill>
      <a:round/>
    </a:ln>
    <a:effectLst/>
  </c:spPr>
  <c:txPr>
    <a:bodyPr/>
    <a:lstStyle/>
    <a:p>
      <a:pPr>
        <a:defRPr/>
      </a:pPr>
      <a:endParaRPr lang="ru-RU"/>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0894093093309163E-3"/>
          <c:y val="0.1575761176034437"/>
          <c:w val="0.59015605962419926"/>
          <c:h val="0.8109946638994272"/>
        </c:manualLayout>
      </c:layout>
      <c:pie3DChart>
        <c:varyColors val="1"/>
        <c:ser>
          <c:idx val="0"/>
          <c:order val="0"/>
          <c:spPr>
            <a:ln>
              <a:solidFill>
                <a:srgbClr val="BE38E8"/>
              </a:solidFill>
            </a:ln>
          </c:spPr>
          <c:explosion val="10"/>
          <c:dPt>
            <c:idx val="0"/>
            <c:bubble3D val="0"/>
            <c:spPr>
              <a:solidFill>
                <a:srgbClr val="FFFF00"/>
              </a:solidFill>
              <a:ln w="25400">
                <a:solidFill>
                  <a:srgbClr val="FFFFFF"/>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5-15BB-47AA-A3F7-B0083565A165}"/>
              </c:ext>
            </c:extLst>
          </c:dPt>
          <c:dPt>
            <c:idx val="1"/>
            <c:bubble3D val="0"/>
            <c:explosion val="9"/>
            <c:spPr>
              <a:solidFill>
                <a:srgbClr val="3333FF"/>
              </a:solidFill>
              <a:ln w="25400">
                <a:solidFill>
                  <a:srgbClr val="BE38E8"/>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1-15BB-47AA-A3F7-B0083565A165}"/>
              </c:ext>
            </c:extLst>
          </c:dPt>
          <c:dPt>
            <c:idx val="2"/>
            <c:bubble3D val="0"/>
            <c:spPr>
              <a:solidFill>
                <a:srgbClr val="FF0000"/>
              </a:solidFill>
              <a:ln w="25400">
                <a:solidFill>
                  <a:srgbClr val="BE38E8"/>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3-15BB-47AA-A3F7-B0083565A165}"/>
              </c:ext>
            </c:extLst>
          </c:dPt>
          <c:dPt>
            <c:idx val="3"/>
            <c:bubble3D val="0"/>
            <c:spPr>
              <a:solidFill>
                <a:srgbClr val="00B050"/>
              </a:solidFill>
              <a:ln>
                <a:solidFill>
                  <a:srgbClr val="BE38E8"/>
                </a:solidFill>
              </a:ln>
            </c:spPr>
            <c:extLst xmlns:c16r2="http://schemas.microsoft.com/office/drawing/2015/06/chart">
              <c:ext xmlns:c16="http://schemas.microsoft.com/office/drawing/2014/chart" uri="{C3380CC4-5D6E-409C-BE32-E72D297353CC}">
                <c16:uniqueId val="{00000006-15BB-47AA-A3F7-B0083565A165}"/>
              </c:ext>
            </c:extLst>
          </c:dPt>
          <c:dPt>
            <c:idx val="4"/>
            <c:bubble3D val="0"/>
            <c:spPr>
              <a:solidFill>
                <a:srgbClr val="CC99FF"/>
              </a:solidFill>
              <a:ln w="25400">
                <a:solidFill>
                  <a:srgbClr val="BE38E8"/>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2-15BB-47AA-A3F7-B0083565A165}"/>
              </c:ext>
            </c:extLst>
          </c:dPt>
          <c:dPt>
            <c:idx val="5"/>
            <c:bubble3D val="0"/>
            <c:spPr>
              <a:solidFill>
                <a:srgbClr val="C00000"/>
              </a:solidFill>
              <a:ln w="25400">
                <a:solidFill>
                  <a:srgbClr val="BE38E8"/>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4-15BB-47AA-A3F7-B0083565A165}"/>
              </c:ext>
            </c:extLst>
          </c:dPt>
          <c:dLbls>
            <c:dLbl>
              <c:idx val="0"/>
              <c:layout>
                <c:manualLayout>
                  <c:x val="-1.801819181811537E-2"/>
                  <c:y val="-0.17398030614098814"/>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15BB-47AA-A3F7-B0083565A165}"/>
                </c:ext>
              </c:extLst>
            </c:dLbl>
            <c:dLbl>
              <c:idx val="1"/>
              <c:layout>
                <c:manualLayout>
                  <c:x val="-6.2141801811197439E-2"/>
                  <c:y val="8.7329747760279741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15BB-47AA-A3F7-B0083565A165}"/>
                </c:ext>
              </c:extLst>
            </c:dLbl>
            <c:dLbl>
              <c:idx val="2"/>
              <c:layout>
                <c:manualLayout>
                  <c:x val="8.5614899508837578E-4"/>
                  <c:y val="-0.20017858696877847"/>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15BB-47AA-A3F7-B0083565A165}"/>
                </c:ext>
              </c:extLst>
            </c:dLbl>
            <c:dLbl>
              <c:idx val="3"/>
              <c:layout>
                <c:manualLayout>
                  <c:x val="3.9503311258278148E-2"/>
                  <c:y val="-0.1584919137165318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15BB-47AA-A3F7-B0083565A165}"/>
                </c:ext>
              </c:extLst>
            </c:dLbl>
            <c:dLbl>
              <c:idx val="4"/>
              <c:layout>
                <c:manualLayout>
                  <c:x val="-1.375745250386746E-2"/>
                  <c:y val="-0.17741348203119017"/>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15BB-47AA-A3F7-B0083565A165}"/>
                </c:ext>
              </c:extLst>
            </c:dLbl>
            <c:dLbl>
              <c:idx val="5"/>
              <c:layout>
                <c:manualLayout>
                  <c:x val="0.10305270202151884"/>
                  <c:y val="-0.13350164469486203"/>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15BB-47AA-A3F7-B0083565A165}"/>
                </c:ext>
              </c:extLst>
            </c:dLbl>
            <c:numFmt formatCode="0.00%" sourceLinked="0"/>
            <c:spPr>
              <a:solidFill>
                <a:srgbClr val="FFFFFF">
                  <a:lumMod val="85000"/>
                </a:srgbClr>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rgbClr val="7030A0"/>
                    </a:solidFill>
                    <a:latin typeface="+mn-lt"/>
                    <a:ea typeface="+mn-ea"/>
                    <a:cs typeface="+mn-cs"/>
                  </a:defRPr>
                </a:pPr>
                <a:endParaRPr lang="ru-RU"/>
              </a:p>
            </c:txP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'[Диаграмма в Microsoft PowerPoint]Доходы-диаграмма'!$A$3:$A$8</c:f>
              <c:strCache>
                <c:ptCount val="6"/>
                <c:pt idx="0">
                  <c:v>НАЛОГОВЫЕ И НЕНАЛОГОВЫЕ ДОХОДЫ</c:v>
                </c:pt>
                <c:pt idx="1">
                  <c:v>Дотации бюджетам городских округов </c:v>
                </c:pt>
                <c:pt idx="2">
                  <c:v>Субсидии бюджетам городских округов </c:v>
                </c:pt>
                <c:pt idx="3">
                  <c:v>Субвенции бюджетам городских округов </c:v>
                </c:pt>
                <c:pt idx="4">
                  <c:v>Межбюджетные трансферты, передаваемые бюджетам городских округов области </c:v>
                </c:pt>
                <c:pt idx="5">
                  <c:v>Прочие безвозмездные поступления в бюджеты городских округов</c:v>
                </c:pt>
              </c:strCache>
            </c:strRef>
          </c:cat>
          <c:val>
            <c:numRef>
              <c:f>'[Диаграмма в Microsoft PowerPoint]Доходы-диаграмма'!$B$3:$B$8</c:f>
              <c:numCache>
                <c:formatCode>_-* #,##0.0_-;\-* #,##0.0_-;_-* "-"??_-;_-@_-</c:formatCode>
                <c:ptCount val="6"/>
                <c:pt idx="0">
                  <c:v>51625.599999999999</c:v>
                </c:pt>
                <c:pt idx="1">
                  <c:v>36228.300000000003</c:v>
                </c:pt>
                <c:pt idx="2">
                  <c:v>5314.4</c:v>
                </c:pt>
                <c:pt idx="3">
                  <c:v>27743.4</c:v>
                </c:pt>
                <c:pt idx="4">
                  <c:v>1722.6</c:v>
                </c:pt>
                <c:pt idx="5">
                  <c:v>1300</c:v>
                </c:pt>
              </c:numCache>
            </c:numRef>
          </c:val>
          <c:extLst xmlns:c16r2="http://schemas.microsoft.com/office/drawing/2015/06/chart">
            <c:ext xmlns:c16="http://schemas.microsoft.com/office/drawing/2014/chart" uri="{C3380CC4-5D6E-409C-BE32-E72D297353CC}">
              <c16:uniqueId val="{00000000-15BB-47AA-A3F7-B0083565A165}"/>
            </c:ext>
          </c:extLst>
        </c:ser>
        <c:dLbls>
          <c:showLegendKey val="0"/>
          <c:showVal val="0"/>
          <c:showCatName val="0"/>
          <c:showSerName val="0"/>
          <c:showPercent val="0"/>
          <c:showBubbleSize val="0"/>
          <c:showLeaderLines val="1"/>
        </c:dLbls>
      </c:pie3DChart>
      <c:spPr>
        <a:solidFill>
          <a:srgbClr val="66CCFF"/>
        </a:solidFill>
        <a:ln>
          <a:solidFill>
            <a:srgbClr val="BE38E8"/>
          </a:solidFill>
        </a:ln>
        <a:effectLst/>
      </c:spPr>
    </c:plotArea>
    <c:legend>
      <c:legendPos val="r"/>
      <c:layout>
        <c:manualLayout>
          <c:xMode val="edge"/>
          <c:yMode val="edge"/>
          <c:x val="0.68078151339218396"/>
          <c:y val="0.24907230139664008"/>
          <c:w val="0.30595148595630528"/>
          <c:h val="0.61677225428874627"/>
        </c:manualLayout>
      </c:layout>
      <c:overlay val="0"/>
      <c:spPr>
        <a:solidFill>
          <a:srgbClr val="00B0F0"/>
        </a:solidFill>
        <a:ln>
          <a:solidFill>
            <a:srgbClr val="66CCFF"/>
          </a:solidFill>
        </a:ln>
        <a:effectLst/>
      </c:spPr>
      <c:txPr>
        <a:bodyPr rot="0" spcFirstLastPara="1" vertOverflow="ellipsis" vert="horz" wrap="square" anchor="ctr" anchorCtr="1"/>
        <a:lstStyle/>
        <a:p>
          <a:pPr>
            <a:defRPr sz="900" b="0" i="0" u="none" strike="noStrike" kern="1200" baseline="0">
              <a:solidFill>
                <a:srgbClr val="002060"/>
              </a:solidFill>
              <a:latin typeface="+mn-lt"/>
              <a:ea typeface="+mn-ea"/>
              <a:cs typeface="+mn-cs"/>
            </a:defRPr>
          </a:pPr>
          <a:endParaRPr lang="ru-RU"/>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rgbClr val="66CCFF"/>
    </a:solidFill>
    <a:ln w="9525" cap="flat" cmpd="sng" algn="ctr">
      <a:solidFill>
        <a:srgbClr val="FFFFFF"/>
      </a:solidFill>
      <a:round/>
    </a:ln>
    <a:effectLst/>
  </c:spPr>
  <c:txPr>
    <a:bodyPr/>
    <a:lstStyle/>
    <a:p>
      <a:pPr>
        <a:defRPr/>
      </a:pPr>
      <a:endParaRPr lang="ru-RU"/>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0484349178574924E-3"/>
          <c:y val="0.22980965597818631"/>
          <c:w val="0.58346942743268204"/>
          <c:h val="0.68404956028142516"/>
        </c:manualLayout>
      </c:layout>
      <c:pie3DChart>
        <c:varyColors val="0"/>
        <c:dLbls>
          <c:showLegendKey val="0"/>
          <c:showVal val="0"/>
          <c:showCatName val="0"/>
          <c:showSerName val="0"/>
          <c:showPercent val="0"/>
          <c:showBubbleSize val="0"/>
          <c:showLeaderLines val="1"/>
        </c:dLbls>
      </c:pie3DChart>
      <c:spPr>
        <a:noFill/>
        <a:ln w="25400">
          <a:noFill/>
        </a:ln>
        <a:effectLst/>
      </c:spPr>
    </c:plotArea>
    <c:legend>
      <c:legendPos val="r"/>
      <c:layout>
        <c:manualLayout>
          <c:xMode val="edge"/>
          <c:yMode val="edge"/>
          <c:x val="0.74297061825605137"/>
          <c:y val="0.10276442825537901"/>
          <c:w val="0.25193909789054147"/>
          <c:h val="0.74304363513356153"/>
        </c:manualLayout>
      </c:layout>
      <c:overlay val="0"/>
      <c:spPr>
        <a:solidFill>
          <a:srgbClr val="09A776"/>
        </a:solid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rgbClr val="66CCFF"/>
    </a:solidFill>
    <a:ln w="9525" cap="flat" cmpd="sng" algn="ctr">
      <a:solidFill>
        <a:schemeClr val="tx1">
          <a:lumMod val="15000"/>
          <a:lumOff val="85000"/>
        </a:schemeClr>
      </a:solidFill>
      <a:round/>
    </a:ln>
    <a:effectLst/>
  </c:spPr>
  <c:txPr>
    <a:bodyPr/>
    <a:lstStyle/>
    <a:p>
      <a:pPr>
        <a:defRPr/>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918471128608924E-2"/>
          <c:y val="8.6739443321919144E-2"/>
          <c:w val="0.55136450131233594"/>
          <c:h val="0.78905990409999838"/>
        </c:manualLayout>
      </c:layout>
      <c:pie3DChart>
        <c:varyColors val="1"/>
        <c:ser>
          <c:idx val="0"/>
          <c:order val="0"/>
          <c:spPr>
            <a:solidFill>
              <a:srgbClr val="FF9900"/>
            </a:solidFill>
          </c:spPr>
          <c:explosion val="10"/>
          <c:dPt>
            <c:idx val="0"/>
            <c:bubble3D val="0"/>
            <c:spPr>
              <a:solidFill>
                <a:srgbClr val="3333FF"/>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5-15BB-47AA-A3F7-B0083565A165}"/>
              </c:ext>
            </c:extLst>
          </c:dPt>
          <c:dPt>
            <c:idx val="1"/>
            <c:bubble3D val="0"/>
            <c:spPr>
              <a:solidFill>
                <a:srgbClr val="FF9900"/>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1-15BB-47AA-A3F7-B0083565A165}"/>
              </c:ext>
            </c:extLst>
          </c:dPt>
          <c:dPt>
            <c:idx val="2"/>
            <c:bubble3D val="0"/>
            <c:spPr>
              <a:solidFill>
                <a:srgbClr val="C00000"/>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3-15BB-47AA-A3F7-B0083565A165}"/>
              </c:ext>
            </c:extLst>
          </c:dPt>
          <c:dPt>
            <c:idx val="3"/>
            <c:bubble3D val="0"/>
            <c:spPr>
              <a:solidFill>
                <a:srgbClr val="002060"/>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6-15BB-47AA-A3F7-B0083565A165}"/>
              </c:ext>
            </c:extLst>
          </c:dPt>
          <c:dPt>
            <c:idx val="4"/>
            <c:bubble3D val="0"/>
            <c:spPr>
              <a:solidFill>
                <a:srgbClr val="FFFF00"/>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2-15BB-47AA-A3F7-B0083565A165}"/>
              </c:ext>
            </c:extLst>
          </c:dPt>
          <c:dPt>
            <c:idx val="5"/>
            <c:bubble3D val="0"/>
            <c:spPr>
              <a:solidFill>
                <a:srgbClr val="92D050"/>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4-15BB-47AA-A3F7-B0083565A165}"/>
              </c:ext>
            </c:extLst>
          </c:dPt>
          <c:dPt>
            <c:idx val="6"/>
            <c:bubble3D val="0"/>
            <c:spPr>
              <a:solidFill>
                <a:srgbClr val="00B0F0"/>
              </a:solidFill>
            </c:spPr>
          </c:dPt>
          <c:dPt>
            <c:idx val="7"/>
            <c:bubble3D val="0"/>
            <c:spPr>
              <a:solidFill>
                <a:srgbClr val="CC99FF"/>
              </a:solidFill>
            </c:spPr>
          </c:dPt>
          <c:dPt>
            <c:idx val="8"/>
            <c:bubble3D val="0"/>
            <c:spPr>
              <a:solidFill>
                <a:srgbClr val="FF66FF"/>
              </a:solidFill>
            </c:spPr>
          </c:dPt>
          <c:dPt>
            <c:idx val="9"/>
            <c:bubble3D val="0"/>
            <c:spPr>
              <a:solidFill>
                <a:srgbClr val="FF0000"/>
              </a:solidFill>
              <a:ln>
                <a:solidFill>
                  <a:srgbClr val="BBE0E3"/>
                </a:solidFill>
              </a:ln>
            </c:spPr>
          </c:dPt>
          <c:dLbls>
            <c:dLbl>
              <c:idx val="0"/>
              <c:layout>
                <c:manualLayout>
                  <c:x val="-0.19207513123359579"/>
                  <c:y val="-0.15201547031689339"/>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15BB-47AA-A3F7-B0083565A165}"/>
                </c:ext>
              </c:extLst>
            </c:dLbl>
            <c:dLbl>
              <c:idx val="1"/>
              <c:layout>
                <c:manualLayout>
                  <c:x val="8.6223753280839904E-3"/>
                  <c:y val="1.0548653157612095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15BB-47AA-A3F7-B0083565A165}"/>
                </c:ext>
              </c:extLst>
            </c:dLbl>
            <c:dLbl>
              <c:idx val="2"/>
              <c:layout>
                <c:manualLayout>
                  <c:x val="-0.12125324754238381"/>
                  <c:y val="0.2481474188069100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15BB-47AA-A3F7-B0083565A165}"/>
                </c:ext>
              </c:extLst>
            </c:dLbl>
            <c:dLbl>
              <c:idx val="3"/>
              <c:layout>
                <c:manualLayout>
                  <c:x val="-7.718941382327209E-3"/>
                  <c:y val="2.4406871416437992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15BB-47AA-A3F7-B0083565A165}"/>
                </c:ext>
              </c:extLst>
            </c:dLbl>
            <c:dLbl>
              <c:idx val="4"/>
              <c:layout>
                <c:manualLayout>
                  <c:x val="0.10985367454068241"/>
                  <c:y val="-4.5197408773973914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15BB-47AA-A3F7-B0083565A165}"/>
                </c:ext>
              </c:extLst>
            </c:dLbl>
            <c:dLbl>
              <c:idx val="5"/>
              <c:layout>
                <c:manualLayout>
                  <c:x val="0.18622025371828521"/>
                  <c:y val="7.469407691259948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15BB-47AA-A3F7-B0083565A165}"/>
                </c:ext>
              </c:extLst>
            </c:dLbl>
            <c:dLbl>
              <c:idx val="7"/>
              <c:layout>
                <c:manualLayout>
                  <c:x val="-1.2573007677797831E-2"/>
                  <c:y val="0.11045079965732967"/>
                </c:manualLayout>
              </c:layout>
              <c:showLegendKey val="0"/>
              <c:showVal val="1"/>
              <c:showCatName val="0"/>
              <c:showSerName val="0"/>
              <c:showPercent val="1"/>
              <c:showBubbleSize val="0"/>
            </c:dLbl>
            <c:dLbl>
              <c:idx val="8"/>
              <c:layout>
                <c:manualLayout>
                  <c:x val="-5.57409230096238E-2"/>
                  <c:y val="-8.2300142539987967E-3"/>
                </c:manualLayout>
              </c:layout>
              <c:showLegendKey val="0"/>
              <c:showVal val="1"/>
              <c:showCatName val="0"/>
              <c:showSerName val="0"/>
              <c:showPercent val="1"/>
              <c:showBubbleSize val="0"/>
            </c:dLbl>
            <c:dLbl>
              <c:idx val="9"/>
              <c:layout>
                <c:manualLayout>
                  <c:x val="7.8037559888668617E-2"/>
                  <c:y val="-0.1178340171584724"/>
                </c:manualLayout>
              </c:layout>
              <c:showLegendKey val="0"/>
              <c:showVal val="1"/>
              <c:showCatName val="0"/>
              <c:showSerName val="0"/>
              <c:showPercent val="1"/>
              <c:showBubbleSize val="0"/>
            </c:dLbl>
            <c:numFmt formatCode="0.00%" sourceLinked="0"/>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ru-RU"/>
              </a:p>
            </c:txP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'[Диаграмма в Microsoft PowerPoint]Доходы-диаграмма'!$A$3:$A$12</c:f>
              <c:strCache>
                <c:ptCount val="10"/>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Культура, кинематография</c:v>
                </c:pt>
                <c:pt idx="6">
                  <c:v>Социальная политика</c:v>
                </c:pt>
                <c:pt idx="7">
                  <c:v>Физическая культура и спорт</c:v>
                </c:pt>
                <c:pt idx="8">
                  <c:v>Средства массовой информации</c:v>
                </c:pt>
                <c:pt idx="9">
                  <c:v>Образование</c:v>
                </c:pt>
              </c:strCache>
            </c:strRef>
          </c:cat>
          <c:val>
            <c:numRef>
              <c:f>'[Диаграмма в Microsoft PowerPoint]Доходы-диаграмма'!$B$3:$B$12</c:f>
              <c:numCache>
                <c:formatCode>_-* #,##0.0_-;\-* #,##0.0_-;_-* "-"??_-;_-@_-</c:formatCode>
                <c:ptCount val="10"/>
                <c:pt idx="0">
                  <c:v>33023.800000000003</c:v>
                </c:pt>
                <c:pt idx="1">
                  <c:v>93.7</c:v>
                </c:pt>
                <c:pt idx="2">
                  <c:v>5063.1000000000004</c:v>
                </c:pt>
                <c:pt idx="3">
                  <c:v>5842</c:v>
                </c:pt>
                <c:pt idx="4">
                  <c:v>18235.8</c:v>
                </c:pt>
                <c:pt idx="5">
                  <c:v>6966.7</c:v>
                </c:pt>
                <c:pt idx="6">
                  <c:v>970.7</c:v>
                </c:pt>
                <c:pt idx="7">
                  <c:v>2828.8</c:v>
                </c:pt>
                <c:pt idx="8">
                  <c:v>2022.1</c:v>
                </c:pt>
                <c:pt idx="9">
                  <c:v>47878.9</c:v>
                </c:pt>
              </c:numCache>
            </c:numRef>
          </c:val>
          <c:extLst xmlns:c16r2="http://schemas.microsoft.com/office/drawing/2015/06/chart">
            <c:ext xmlns:c16="http://schemas.microsoft.com/office/drawing/2014/chart" uri="{C3380CC4-5D6E-409C-BE32-E72D297353CC}">
              <c16:uniqueId val="{00000000-15BB-47AA-A3F7-B0083565A165}"/>
            </c:ext>
          </c:extLst>
        </c:ser>
        <c:dLbls>
          <c:showLegendKey val="0"/>
          <c:showVal val="0"/>
          <c:showCatName val="0"/>
          <c:showSerName val="0"/>
          <c:showPercent val="0"/>
          <c:showBubbleSize val="0"/>
          <c:showLeaderLines val="1"/>
        </c:dLbls>
      </c:pie3DChart>
      <c:spPr>
        <a:noFill/>
        <a:ln>
          <a:solidFill>
            <a:srgbClr val="BBE0E3"/>
          </a:solidFill>
        </a:ln>
        <a:effectLst/>
      </c:spPr>
    </c:plotArea>
    <c:legend>
      <c:legendPos val="r"/>
      <c:layout>
        <c:manualLayout>
          <c:xMode val="edge"/>
          <c:yMode val="edge"/>
          <c:x val="0.69297058180227467"/>
          <c:y val="0.23785039634445226"/>
          <c:w val="0.30595148595630528"/>
          <c:h val="0.61677225428874627"/>
        </c:manualLayout>
      </c:layout>
      <c:overlay val="0"/>
      <c:spPr>
        <a:solidFill>
          <a:srgbClr val="00B0F0"/>
        </a:solidFill>
        <a:ln>
          <a:solidFill>
            <a:srgbClr val="BBE0E3"/>
          </a:solidFill>
        </a:ln>
        <a:effectLst/>
      </c:spPr>
      <c:txPr>
        <a:bodyPr rot="0" spcFirstLastPara="1" vertOverflow="ellipsis" vert="horz" wrap="square" anchor="ctr" anchorCtr="1"/>
        <a:lstStyle/>
        <a:p>
          <a:pPr>
            <a:defRPr sz="900" b="0" i="0" u="none" strike="noStrike" kern="1200" baseline="0">
              <a:solidFill>
                <a:srgbClr val="002060"/>
              </a:solidFill>
              <a:latin typeface="+mn-lt"/>
              <a:ea typeface="+mn-ea"/>
              <a:cs typeface="+mn-cs"/>
            </a:defRPr>
          </a:pPr>
          <a:endParaRPr lang="ru-RU"/>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rgbClr val="66CCFF"/>
    </a:solidFill>
    <a:ln w="9525" cap="flat" cmpd="sng" algn="ctr">
      <a:solidFill>
        <a:schemeClr val="tx1">
          <a:lumMod val="15000"/>
          <a:lumOff val="85000"/>
        </a:schemeClr>
      </a:solidFill>
      <a:round/>
    </a:ln>
    <a:effectLst/>
  </c:spPr>
  <c:txPr>
    <a:bodyPr/>
    <a:lstStyle/>
    <a:p>
      <a:pPr>
        <a:defRPr/>
      </a:pPr>
      <a:endParaRPr lang="ru-RU"/>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4.3494208253890498E-4"/>
          <c:y val="7.4898569600848328E-2"/>
          <c:w val="0.6927698140386831"/>
          <c:h val="0.87020798994916959"/>
        </c:manualLayout>
      </c:layout>
      <c:pie3DChart>
        <c:varyColors val="1"/>
        <c:ser>
          <c:idx val="0"/>
          <c:order val="0"/>
          <c:explosion val="25"/>
          <c:cat>
            <c:strRef>
              <c:f>'Разделы ФКР'!$B$6:$B$26</c:f>
              <c:strCache>
                <c:ptCount val="10"/>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Образование</c:v>
                </c:pt>
                <c:pt idx="6">
                  <c:v>Культура, кинематография</c:v>
                </c:pt>
                <c:pt idx="7">
                  <c:v>Социальная политика</c:v>
                </c:pt>
                <c:pt idx="8">
                  <c:v>Физическая культура и спорт</c:v>
                </c:pt>
                <c:pt idx="9">
                  <c:v>Средства массовой информации</c:v>
                </c:pt>
              </c:strCache>
            </c:strRef>
          </c:cat>
          <c:val>
            <c:numRef>
              <c:f>'Разделы ФКР'!$C$6:$C$26</c:f>
            </c:numRef>
          </c:val>
        </c:ser>
        <c:dLbls>
          <c:showLegendKey val="0"/>
          <c:showVal val="0"/>
          <c:showCatName val="0"/>
          <c:showSerName val="0"/>
          <c:showPercent val="0"/>
          <c:showBubbleSize val="0"/>
          <c:showLeaderLines val="1"/>
        </c:dLbls>
      </c:pie3DChart>
      <c:spPr>
        <a:noFill/>
      </c:spPr>
    </c:plotArea>
    <c:legend>
      <c:legendPos val="r"/>
      <c:layout>
        <c:manualLayout>
          <c:xMode val="edge"/>
          <c:yMode val="edge"/>
          <c:x val="0.76798922401594794"/>
          <c:y val="7.7343893894001176E-2"/>
          <c:w val="0.23064419388765489"/>
          <c:h val="0.86206507065538129"/>
        </c:manualLayout>
      </c:layout>
      <c:overlay val="0"/>
    </c:legend>
    <c:plotVisOnly val="1"/>
    <c:dispBlanksAs val="gap"/>
    <c:showDLblsOverMax val="0"/>
  </c:chart>
  <c:spPr>
    <a:solidFill>
      <a:srgbClr val="66CCFF"/>
    </a:solidFill>
  </c:spPr>
  <c:externalData r:id="rId2">
    <c:autoUpdate val="0"/>
  </c:externalData>
  <c:userShapes r:id="rId3"/>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5.0188890592391185E-2"/>
          <c:y val="0.12811560877059053"/>
          <c:w val="0.76326029480324031"/>
          <c:h val="0.74910683838611736"/>
        </c:manualLayout>
      </c:layout>
      <c:pie3DChart>
        <c:varyColors val="0"/>
        <c:ser>
          <c:idx val="1"/>
          <c:order val="0"/>
          <c:spPr>
            <a:solidFill>
              <a:srgbClr val="92D050"/>
            </a:solidFill>
          </c:spPr>
          <c:explosion val="27"/>
          <c:dPt>
            <c:idx val="0"/>
            <c:bubble3D val="0"/>
            <c:spPr>
              <a:solidFill>
                <a:srgbClr val="FF66FF"/>
              </a:solidFill>
            </c:spPr>
          </c:dPt>
          <c:dPt>
            <c:idx val="2"/>
            <c:bubble3D val="0"/>
            <c:spPr>
              <a:solidFill>
                <a:srgbClr val="0994A7"/>
              </a:solidFill>
            </c:spPr>
          </c:dPt>
          <c:dPt>
            <c:idx val="3"/>
            <c:bubble3D val="0"/>
            <c:spPr>
              <a:solidFill>
                <a:srgbClr val="6E2AF6"/>
              </a:solidFill>
            </c:spPr>
          </c:dPt>
          <c:dPt>
            <c:idx val="4"/>
            <c:bubble3D val="0"/>
            <c:spPr>
              <a:solidFill>
                <a:srgbClr val="BE38E8"/>
              </a:solidFill>
            </c:spPr>
          </c:dPt>
          <c:dPt>
            <c:idx val="5"/>
            <c:bubble3D val="0"/>
            <c:explosion val="26"/>
            <c:spPr>
              <a:solidFill>
                <a:srgbClr val="FFFF00"/>
              </a:solidFill>
            </c:spPr>
          </c:dPt>
          <c:dPt>
            <c:idx val="6"/>
            <c:bubble3D val="0"/>
            <c:spPr>
              <a:solidFill>
                <a:srgbClr val="0066FF"/>
              </a:solidFill>
            </c:spPr>
          </c:dPt>
          <c:dPt>
            <c:idx val="7"/>
            <c:bubble3D val="0"/>
            <c:spPr>
              <a:solidFill>
                <a:srgbClr val="FF0000"/>
              </a:solidFill>
            </c:spPr>
          </c:dPt>
          <c:dPt>
            <c:idx val="8"/>
            <c:bubble3D val="0"/>
            <c:spPr>
              <a:solidFill>
                <a:srgbClr val="FF9900"/>
              </a:solidFill>
            </c:spPr>
          </c:dPt>
          <c:dPt>
            <c:idx val="9"/>
            <c:bubble3D val="0"/>
            <c:spPr>
              <a:solidFill>
                <a:srgbClr val="00B050"/>
              </a:solidFill>
            </c:spPr>
          </c:dPt>
          <c:dLbls>
            <c:dLbl>
              <c:idx val="0"/>
              <c:layout>
                <c:manualLayout>
                  <c:x val="-1.7776806902920238E-2"/>
                  <c:y val="-1.3324587017514751E-2"/>
                </c:manualLayout>
              </c:layout>
              <c:showLegendKey val="0"/>
              <c:showVal val="1"/>
              <c:showCatName val="1"/>
              <c:showSerName val="0"/>
              <c:showPercent val="1"/>
              <c:showBubbleSize val="0"/>
            </c:dLbl>
            <c:dLbl>
              <c:idx val="1"/>
              <c:layout>
                <c:manualLayout>
                  <c:x val="1.2423412796500543E-2"/>
                  <c:y val="-0.12550437695036229"/>
                </c:manualLayout>
              </c:layout>
              <c:showLegendKey val="0"/>
              <c:showVal val="1"/>
              <c:showCatName val="1"/>
              <c:showSerName val="0"/>
              <c:showPercent val="1"/>
              <c:showBubbleSize val="0"/>
            </c:dLbl>
            <c:dLbl>
              <c:idx val="2"/>
              <c:layout>
                <c:manualLayout>
                  <c:x val="-1.4942287775771817E-3"/>
                  <c:y val="-5.96394386047331E-2"/>
                </c:manualLayout>
              </c:layout>
              <c:showLegendKey val="0"/>
              <c:showVal val="1"/>
              <c:showCatName val="1"/>
              <c:showSerName val="0"/>
              <c:showPercent val="1"/>
              <c:showBubbleSize val="0"/>
            </c:dLbl>
            <c:dLbl>
              <c:idx val="3"/>
              <c:layout>
                <c:manualLayout>
                  <c:x val="3.3148358702828326E-2"/>
                  <c:y val="0.12821504124099034"/>
                </c:manualLayout>
              </c:layout>
              <c:showLegendKey val="0"/>
              <c:showVal val="1"/>
              <c:showCatName val="1"/>
              <c:showSerName val="0"/>
              <c:showPercent val="1"/>
              <c:showBubbleSize val="0"/>
            </c:dLbl>
            <c:dLbl>
              <c:idx val="4"/>
              <c:layout>
                <c:manualLayout>
                  <c:x val="-0.1481754417407567"/>
                  <c:y val="0.18661672301858537"/>
                </c:manualLayout>
              </c:layout>
              <c:showLegendKey val="0"/>
              <c:showVal val="1"/>
              <c:showCatName val="1"/>
              <c:showSerName val="0"/>
              <c:showPercent val="1"/>
              <c:showBubbleSize val="0"/>
            </c:dLbl>
            <c:dLbl>
              <c:idx val="5"/>
              <c:layout>
                <c:manualLayout>
                  <c:x val="7.22685331489379E-2"/>
                  <c:y val="0.34327109001416362"/>
                </c:manualLayout>
              </c:layout>
              <c:showLegendKey val="0"/>
              <c:showVal val="1"/>
              <c:showCatName val="1"/>
              <c:showSerName val="0"/>
              <c:showPercent val="1"/>
              <c:showBubbleSize val="0"/>
            </c:dLbl>
            <c:dLbl>
              <c:idx val="9"/>
              <c:layout>
                <c:manualLayout>
                  <c:x val="0.28684150537121877"/>
                  <c:y val="-2.5890959451467518E-2"/>
                </c:manualLayout>
              </c:layout>
              <c:showLegendKey val="0"/>
              <c:showVal val="1"/>
              <c:showCatName val="1"/>
              <c:showSerName val="0"/>
              <c:showPercent val="1"/>
              <c:showBubbleSize val="0"/>
            </c:dLbl>
            <c:dLbl>
              <c:idx val="10"/>
              <c:layout>
                <c:manualLayout>
                  <c:x val="0.42586569490919596"/>
                  <c:y val="-2.8168567739587362E-2"/>
                </c:manualLayout>
              </c:layout>
              <c:showLegendKey val="0"/>
              <c:showVal val="1"/>
              <c:showCatName val="1"/>
              <c:showSerName val="0"/>
              <c:showPercent val="1"/>
              <c:showBubbleSize val="0"/>
            </c:dLbl>
            <c:numFmt formatCode="0.00%" sourceLinked="0"/>
            <c:spPr>
              <a:ln>
                <a:noFill/>
              </a:ln>
            </c:spPr>
            <c:txPr>
              <a:bodyPr/>
              <a:lstStyle/>
              <a:p>
                <a:pPr>
                  <a:defRPr b="1"/>
                </a:pPr>
                <a:endParaRPr lang="ru-RU"/>
              </a:p>
            </c:txPr>
            <c:showLegendKey val="0"/>
            <c:showVal val="1"/>
            <c:showCatName val="1"/>
            <c:showSerName val="0"/>
            <c:showPercent val="1"/>
            <c:showBubbleSize val="0"/>
            <c:showLeaderLines val="1"/>
          </c:dLbls>
          <c:cat>
            <c:strRef>
              <c:f>'Расходы ФКР (2021)'!$A$3:$A$12</c:f>
              <c:strCache>
                <c:ptCount val="10"/>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 - коммунальное хозяйство</c:v>
                </c:pt>
                <c:pt idx="5">
                  <c:v>Образование</c:v>
                </c:pt>
                <c:pt idx="6">
                  <c:v>Культура, кинематография, сми</c:v>
                </c:pt>
                <c:pt idx="7">
                  <c:v>Социальная политика</c:v>
                </c:pt>
                <c:pt idx="8">
                  <c:v>Физическая культура и спорт</c:v>
                </c:pt>
                <c:pt idx="9">
                  <c:v>Средства массовой информации</c:v>
                </c:pt>
              </c:strCache>
            </c:strRef>
          </c:cat>
          <c:val>
            <c:numRef>
              <c:f>'Расходы ФКР (2021)'!$C$3:$C$12</c:f>
              <c:numCache>
                <c:formatCode>#,##0.00</c:formatCode>
                <c:ptCount val="10"/>
                <c:pt idx="0">
                  <c:v>33023.800000000003</c:v>
                </c:pt>
                <c:pt idx="1">
                  <c:v>93.7</c:v>
                </c:pt>
                <c:pt idx="2">
                  <c:v>5063.1000000000004</c:v>
                </c:pt>
                <c:pt idx="3">
                  <c:v>5842</c:v>
                </c:pt>
                <c:pt idx="4">
                  <c:v>18235.8</c:v>
                </c:pt>
                <c:pt idx="5">
                  <c:v>47878.9</c:v>
                </c:pt>
                <c:pt idx="6">
                  <c:v>6966.7</c:v>
                </c:pt>
                <c:pt idx="7">
                  <c:v>970.7</c:v>
                </c:pt>
                <c:pt idx="8">
                  <c:v>2828.8</c:v>
                </c:pt>
                <c:pt idx="9">
                  <c:v>2022.1</c:v>
                </c:pt>
              </c:numCache>
            </c:numRef>
          </c:val>
        </c:ser>
        <c:dLbls>
          <c:showLegendKey val="0"/>
          <c:showVal val="0"/>
          <c:showCatName val="0"/>
          <c:showSerName val="0"/>
          <c:showPercent val="0"/>
          <c:showBubbleSize val="0"/>
          <c:showLeaderLines val="1"/>
        </c:dLbls>
      </c:pie3DChart>
    </c:plotArea>
    <c:plotVisOnly val="1"/>
    <c:dispBlanksAs val="gap"/>
    <c:showDLblsOverMax val="0"/>
  </c:chart>
  <c:spPr>
    <a:solidFill>
      <a:srgbClr val="66CCFF"/>
    </a:solidFill>
    <a:ln>
      <a:solidFill>
        <a:srgbClr val="66CCFF"/>
      </a:solidFill>
    </a:ln>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30"/>
      <c:rotY val="140"/>
      <c:rAngAx val="0"/>
      <c:perspective val="30"/>
    </c:view3D>
    <c:floor>
      <c:thickness val="0"/>
    </c:floor>
    <c:sideWall>
      <c:thickness val="0"/>
    </c:sideWall>
    <c:backWall>
      <c:thickness val="0"/>
    </c:backWall>
    <c:plotArea>
      <c:layout>
        <c:manualLayout>
          <c:layoutTarget val="inner"/>
          <c:xMode val="edge"/>
          <c:yMode val="edge"/>
          <c:x val="0.19164356899532867"/>
          <c:y val="4.7768854177217149E-4"/>
          <c:w val="0.56749987848741135"/>
          <c:h val="0.87569982344088981"/>
        </c:manualLayout>
      </c:layout>
      <c:pie3DChart>
        <c:varyColors val="0"/>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0.19106025809273841"/>
          <c:y val="6.9247830507673025E-2"/>
          <c:w val="0.5805555555555556"/>
          <c:h val="0.89814814814814814"/>
        </c:manualLayout>
      </c:layout>
      <c:pie3DChart>
        <c:varyColors val="1"/>
        <c:ser>
          <c:idx val="0"/>
          <c:order val="0"/>
          <c:spPr>
            <a:solidFill>
              <a:srgbClr val="92D050"/>
            </a:solidFill>
            <a:ln>
              <a:solidFill>
                <a:srgbClr val="FFFF00"/>
              </a:solidFill>
            </a:ln>
          </c:spPr>
          <c:explosion val="25"/>
          <c:dPt>
            <c:idx val="2"/>
            <c:bubble3D val="0"/>
            <c:spPr>
              <a:solidFill>
                <a:srgbClr val="66CCFF"/>
              </a:solidFill>
              <a:ln>
                <a:solidFill>
                  <a:srgbClr val="FFFF00"/>
                </a:solidFill>
              </a:ln>
            </c:spPr>
          </c:dPt>
          <c:dPt>
            <c:idx val="3"/>
            <c:bubble3D val="0"/>
            <c:spPr>
              <a:solidFill>
                <a:schemeClr val="bg2">
                  <a:lumMod val="20000"/>
                  <a:lumOff val="80000"/>
                </a:schemeClr>
              </a:solidFill>
              <a:ln>
                <a:solidFill>
                  <a:srgbClr val="FFFF00"/>
                </a:solidFill>
              </a:ln>
            </c:spPr>
          </c:dPt>
          <c:dPt>
            <c:idx val="4"/>
            <c:bubble3D val="0"/>
            <c:spPr>
              <a:solidFill>
                <a:srgbClr val="CC99FF"/>
              </a:solidFill>
              <a:ln>
                <a:solidFill>
                  <a:srgbClr val="FFFF00"/>
                </a:solidFill>
              </a:ln>
            </c:spPr>
          </c:dPt>
          <c:dPt>
            <c:idx val="5"/>
            <c:bubble3D val="0"/>
            <c:explosion val="20"/>
            <c:spPr>
              <a:solidFill>
                <a:schemeClr val="accent1"/>
              </a:solidFill>
              <a:ln>
                <a:solidFill>
                  <a:srgbClr val="FFFF00"/>
                </a:solidFill>
              </a:ln>
            </c:spPr>
          </c:dPt>
          <c:dPt>
            <c:idx val="7"/>
            <c:bubble3D val="0"/>
            <c:spPr>
              <a:solidFill>
                <a:srgbClr val="BE38E8"/>
              </a:solidFill>
              <a:ln>
                <a:solidFill>
                  <a:srgbClr val="FFFF00"/>
                </a:solidFill>
              </a:ln>
            </c:spPr>
          </c:dPt>
          <c:dPt>
            <c:idx val="8"/>
            <c:bubble3D val="0"/>
            <c:spPr>
              <a:solidFill>
                <a:srgbClr val="002060"/>
              </a:solidFill>
              <a:ln>
                <a:solidFill>
                  <a:srgbClr val="FFFF00"/>
                </a:solidFill>
              </a:ln>
            </c:spPr>
          </c:dPt>
          <c:dPt>
            <c:idx val="9"/>
            <c:bubble3D val="0"/>
            <c:spPr>
              <a:solidFill>
                <a:srgbClr val="2D87F3"/>
              </a:solidFill>
              <a:ln>
                <a:solidFill>
                  <a:srgbClr val="FFFF00"/>
                </a:solidFill>
              </a:ln>
            </c:spPr>
          </c:dPt>
          <c:dPt>
            <c:idx val="10"/>
            <c:bubble3D val="0"/>
            <c:spPr>
              <a:solidFill>
                <a:srgbClr val="FF9900"/>
              </a:solidFill>
              <a:ln>
                <a:solidFill>
                  <a:srgbClr val="FFFF00"/>
                </a:solidFill>
              </a:ln>
            </c:spPr>
          </c:dPt>
          <c:dPt>
            <c:idx val="11"/>
            <c:bubble3D val="0"/>
            <c:spPr>
              <a:solidFill>
                <a:srgbClr val="FF0000"/>
              </a:solidFill>
              <a:ln>
                <a:solidFill>
                  <a:srgbClr val="FFFF00"/>
                </a:solidFill>
              </a:ln>
            </c:spPr>
          </c:dPt>
          <c:dPt>
            <c:idx val="12"/>
            <c:bubble3D val="0"/>
            <c:spPr>
              <a:solidFill>
                <a:srgbClr val="FFFF00"/>
              </a:solidFill>
              <a:ln>
                <a:solidFill>
                  <a:srgbClr val="FFFF00"/>
                </a:solidFill>
              </a:ln>
            </c:spPr>
          </c:dPt>
          <c:dPt>
            <c:idx val="13"/>
            <c:bubble3D val="0"/>
            <c:spPr>
              <a:solidFill>
                <a:srgbClr val="6E2AF6"/>
              </a:solidFill>
              <a:ln>
                <a:solidFill>
                  <a:srgbClr val="FFFF00"/>
                </a:solidFill>
              </a:ln>
            </c:spPr>
          </c:dPt>
          <c:dPt>
            <c:idx val="14"/>
            <c:bubble3D val="0"/>
            <c:spPr>
              <a:solidFill>
                <a:schemeClr val="tx2">
                  <a:lumMod val="95000"/>
                  <a:lumOff val="5000"/>
                </a:schemeClr>
              </a:solidFill>
              <a:ln>
                <a:solidFill>
                  <a:srgbClr val="FFFF00"/>
                </a:solidFill>
              </a:ln>
            </c:spPr>
          </c:dPt>
          <c:dLbls>
            <c:dLbl>
              <c:idx val="0"/>
              <c:layout>
                <c:manualLayout>
                  <c:x val="-1.7796806649168852E-2"/>
                  <c:y val="-7.9529653387921104E-2"/>
                </c:manualLayout>
              </c:layout>
              <c:dLblPos val="bestFit"/>
              <c:showLegendKey val="0"/>
              <c:showVal val="1"/>
              <c:showCatName val="1"/>
              <c:showSerName val="0"/>
              <c:showPercent val="0"/>
              <c:showBubbleSize val="0"/>
            </c:dLbl>
            <c:dLbl>
              <c:idx val="1"/>
              <c:layout>
                <c:manualLayout>
                  <c:x val="0.16322648731408573"/>
                  <c:y val="-8.7467444947759918E-2"/>
                </c:manualLayout>
              </c:layout>
              <c:dLblPos val="bestFit"/>
              <c:showLegendKey val="0"/>
              <c:showVal val="1"/>
              <c:showCatName val="1"/>
              <c:showSerName val="0"/>
              <c:showPercent val="0"/>
              <c:showBubbleSize val="0"/>
            </c:dLbl>
            <c:dLbl>
              <c:idx val="2"/>
              <c:layout>
                <c:manualLayout>
                  <c:x val="0.25780360104327205"/>
                  <c:y val="-4.8237889182771075E-2"/>
                </c:manualLayout>
              </c:layout>
              <c:dLblPos val="bestFit"/>
              <c:showLegendKey val="0"/>
              <c:showVal val="1"/>
              <c:showCatName val="1"/>
              <c:showSerName val="0"/>
              <c:showPercent val="0"/>
              <c:showBubbleSize val="0"/>
            </c:dLbl>
            <c:dLbl>
              <c:idx val="3"/>
              <c:layout>
                <c:manualLayout>
                  <c:x val="0.12366256503162223"/>
                  <c:y val="4.3743721224036185E-2"/>
                </c:manualLayout>
              </c:layout>
              <c:dLblPos val="bestFit"/>
              <c:showLegendKey val="0"/>
              <c:showVal val="1"/>
              <c:showCatName val="1"/>
              <c:showSerName val="0"/>
              <c:showPercent val="0"/>
              <c:showBubbleSize val="0"/>
            </c:dLbl>
            <c:dLbl>
              <c:idx val="4"/>
              <c:layout>
                <c:manualLayout>
                  <c:x val="-1.5047405412396826E-5"/>
                  <c:y val="6.1561494002438884E-2"/>
                </c:manualLayout>
              </c:layout>
              <c:dLblPos val="bestFit"/>
              <c:showLegendKey val="0"/>
              <c:showVal val="1"/>
              <c:showCatName val="1"/>
              <c:showSerName val="0"/>
              <c:showPercent val="0"/>
              <c:showBubbleSize val="0"/>
            </c:dLbl>
            <c:dLbl>
              <c:idx val="5"/>
              <c:layout>
                <c:manualLayout>
                  <c:x val="0.1066508736729108"/>
                  <c:y val="-1.3934474406915353E-2"/>
                </c:manualLayout>
              </c:layout>
              <c:dLblPos val="bestFit"/>
              <c:showLegendKey val="0"/>
              <c:showVal val="1"/>
              <c:showCatName val="1"/>
              <c:showSerName val="0"/>
              <c:showPercent val="0"/>
              <c:showBubbleSize val="0"/>
            </c:dLbl>
            <c:dLbl>
              <c:idx val="6"/>
              <c:layout>
                <c:manualLayout>
                  <c:x val="-1.7352362204724411E-2"/>
                  <c:y val="6.8877876751892502E-3"/>
                </c:manualLayout>
              </c:layout>
              <c:dLblPos val="bestFit"/>
              <c:showLegendKey val="0"/>
              <c:showVal val="1"/>
              <c:showCatName val="1"/>
              <c:showSerName val="0"/>
              <c:showPercent val="0"/>
              <c:showBubbleSize val="0"/>
            </c:dLbl>
            <c:dLbl>
              <c:idx val="7"/>
              <c:layout>
                <c:manualLayout>
                  <c:x val="1.8197725284339456E-2"/>
                  <c:y val="0.1186204427149309"/>
                </c:manualLayout>
              </c:layout>
              <c:dLblPos val="bestFit"/>
              <c:showLegendKey val="0"/>
              <c:showVal val="1"/>
              <c:showCatName val="1"/>
              <c:showSerName val="0"/>
              <c:showPercent val="0"/>
              <c:showBubbleSize val="0"/>
            </c:dLbl>
            <c:dLbl>
              <c:idx val="8"/>
              <c:layout>
                <c:manualLayout>
                  <c:x val="-2.6848972003499512E-2"/>
                  <c:y val="0.11230379986285498"/>
                </c:manualLayout>
              </c:layout>
              <c:dLblPos val="bestFit"/>
              <c:showLegendKey val="0"/>
              <c:showVal val="1"/>
              <c:showCatName val="1"/>
              <c:showSerName val="0"/>
              <c:showPercent val="0"/>
              <c:showBubbleSize val="0"/>
            </c:dLbl>
            <c:dLbl>
              <c:idx val="9"/>
              <c:layout>
                <c:manualLayout>
                  <c:x val="-0.11759765966754156"/>
                  <c:y val="4.280573036478548E-2"/>
                </c:manualLayout>
              </c:layout>
              <c:dLblPos val="bestFit"/>
              <c:showLegendKey val="0"/>
              <c:showVal val="1"/>
              <c:showCatName val="1"/>
              <c:showSerName val="0"/>
              <c:showPercent val="0"/>
              <c:showBubbleSize val="0"/>
            </c:dLbl>
            <c:dLbl>
              <c:idx val="10"/>
              <c:layout>
                <c:manualLayout>
                  <c:x val="-1.9178202296447421E-2"/>
                  <c:y val="7.3325834270716164E-2"/>
                </c:manualLayout>
              </c:layout>
              <c:dLblPos val="bestFit"/>
              <c:showLegendKey val="0"/>
              <c:showVal val="1"/>
              <c:showCatName val="1"/>
              <c:showSerName val="0"/>
              <c:showPercent val="0"/>
              <c:showBubbleSize val="0"/>
            </c:dLbl>
            <c:dLbl>
              <c:idx val="11"/>
              <c:layout>
                <c:manualLayout>
                  <c:x val="-5.4532152230971132E-2"/>
                  <c:y val="0.17544847434611222"/>
                </c:manualLayout>
              </c:layout>
              <c:dLblPos val="bestFit"/>
              <c:showLegendKey val="0"/>
              <c:showVal val="1"/>
              <c:showCatName val="1"/>
              <c:showSerName val="0"/>
              <c:showPercent val="0"/>
              <c:showBubbleSize val="0"/>
            </c:dLbl>
            <c:dLbl>
              <c:idx val="12"/>
              <c:layout>
                <c:manualLayout>
                  <c:x val="-0.15427449693788275"/>
                  <c:y val="0.10109601164719274"/>
                </c:manualLayout>
              </c:layout>
              <c:dLblPos val="bestFit"/>
              <c:showLegendKey val="0"/>
              <c:showVal val="1"/>
              <c:showCatName val="1"/>
              <c:showSerName val="0"/>
              <c:showPercent val="0"/>
              <c:showBubbleSize val="0"/>
            </c:dLbl>
            <c:dLbl>
              <c:idx val="13"/>
              <c:layout>
                <c:manualLayout>
                  <c:x val="-0.22324693788276465"/>
                  <c:y val="3.4413265909328902E-2"/>
                </c:manualLayout>
              </c:layout>
              <c:dLblPos val="bestFit"/>
              <c:showLegendKey val="0"/>
              <c:showVal val="1"/>
              <c:showCatName val="1"/>
              <c:showSerName val="0"/>
              <c:showPercent val="0"/>
              <c:showBubbleSize val="0"/>
            </c:dLbl>
            <c:txPr>
              <a:bodyPr/>
              <a:lstStyle/>
              <a:p>
                <a:pPr>
                  <a:defRPr>
                    <a:solidFill>
                      <a:srgbClr val="002060"/>
                    </a:solidFill>
                  </a:defRPr>
                </a:pPr>
                <a:endParaRPr lang="ru-RU"/>
              </a:p>
            </c:txPr>
            <c:dLblPos val="bestFit"/>
            <c:showLegendKey val="0"/>
            <c:showVal val="1"/>
            <c:showCatName val="1"/>
            <c:showSerName val="0"/>
            <c:showPercent val="0"/>
            <c:showBubbleSize val="0"/>
            <c:showLeaderLines val="1"/>
          </c:dLbls>
          <c:cat>
            <c:strRef>
              <c:f>'[Диаграмма в Microsoft PowerPoint]программы (2)'!$B$3:$B$17</c:f>
              <c:strCache>
                <c:ptCount val="15"/>
                <c:pt idx="0">
                  <c:v>Муниципальная программа   "Благоустройство территории муниципального образования поселок Михайловский Саратовской области на 2019-2021 годы"</c:v>
                </c:pt>
                <c:pt idx="1">
                  <c:v>Муниципальная программа «Молодежная политика и оздоровление детей МО п. Михайловский Саратовской области на 2021-2023 годы»</c:v>
                </c:pt>
                <c:pt idx="2">
                  <c:v>Муниципальная программа «Ремонт автомобильных дорог общего пользования, дворовых территорий многоквартирных домов, проездов к дворовым территориям многоквартирных домов на территории муниципального образования поселок Михайловский Саратовской области на 2</c:v>
                </c:pt>
                <c:pt idx="3">
                  <c:v>Муниципальная программа «Развитие местного самоуправления в муниципальном образовании п. Михайловский Саратовской области на 2020-2022 годы»</c:v>
                </c:pt>
                <c:pt idx="4">
                  <c:v>Муниципальная программа «Развитие дошкольного образования муниципального образования п. Михайловский Саратовской области на 2021-2023 годы»</c:v>
                </c:pt>
                <c:pt idx="5">
                  <c:v>Муниципальная программа  "Развитие культуры в муниципальном образовании поселок Михайловский Саратовской области на 2020-2022 годы"</c:v>
                </c:pt>
                <c:pt idx="6">
                  <c:v>Муниципальная программа   «Строительство, реконструкция, капитальный ремонт жилого фонда, объектов социальной и инженерной инфраструктуры муниципального образования поселок Михайловский Саратовской области на 2019-2021 годы»</c:v>
                </c:pt>
                <c:pt idx="7">
                  <c:v>Муниципальная программа   "Благоустройство территории муниципального образования поселок Михайловский Саратовской области на 2019-2021 годы"</c:v>
                </c:pt>
                <c:pt idx="8">
                  <c:v>Муниципальная программа «Обеспечение населения муниципального образования поселок Михайловский Саратовской области питьевой водой на 2019-2021 годы». «Чистая вода»</c:v>
                </c:pt>
                <c:pt idx="9">
                  <c:v>Муниципальная программа "Поддержка и развитие общего образования п. Михайловский Саратовской области муниципального общеобразовательного учреждения "Средняя общеобразовательная школа МО п. Михайловский" на  2021-2023 годы"</c:v>
                </c:pt>
                <c:pt idx="10">
                  <c:v>Муниципальная программа «Поддержка и развитие общего образования п. Михайловский Саратовской области муниципального общеобразовательного учреждения «Средняя общеобразовательная школа МО п. Михайловский» на 2021-2023 годы»</c:v>
                </c:pt>
                <c:pt idx="11">
                  <c:v>Муниципальная программа «Снижение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2020-2022 годах»</c:v>
                </c:pt>
                <c:pt idx="12">
                  <c:v>Муниципальная программа «Управление имуществом муниципального образования п. Михайловский на 2021-2023 годы»</c:v>
                </c:pt>
                <c:pt idx="13">
                  <c:v>Муниципальная программа «Формирование комфортной городской среды на территории муниципального образования п. Михайловский Саратовской области на 2018 – 2024 годы»</c:v>
                </c:pt>
                <c:pt idx="14">
                  <c:v>Муниципальная программа «Развитие физической культуры и спорта в муниципальном образовании п. Михайловский Саратовской области» на 2020-2022 годы»</c:v>
                </c:pt>
              </c:strCache>
            </c:strRef>
          </c:cat>
          <c:val>
            <c:numRef>
              <c:f>'[Диаграмма в Microsoft PowerPoint]программы (2)'!$C$3:$C$17</c:f>
              <c:numCache>
                <c:formatCode>#,##0.0;[Red]\-#,##0.0;0.0</c:formatCode>
                <c:ptCount val="15"/>
                <c:pt idx="0">
                  <c:v>5.9</c:v>
                </c:pt>
                <c:pt idx="1">
                  <c:v>342</c:v>
                </c:pt>
                <c:pt idx="2">
                  <c:v>5731</c:v>
                </c:pt>
                <c:pt idx="3">
                  <c:v>7977.4</c:v>
                </c:pt>
                <c:pt idx="4">
                  <c:v>19534.8</c:v>
                </c:pt>
                <c:pt idx="5">
                  <c:v>6930.1</c:v>
                </c:pt>
                <c:pt idx="6">
                  <c:v>499.9</c:v>
                </c:pt>
                <c:pt idx="7">
                  <c:v>5828.5</c:v>
                </c:pt>
                <c:pt idx="8">
                  <c:v>1994.2</c:v>
                </c:pt>
                <c:pt idx="9">
                  <c:v>2022.1</c:v>
                </c:pt>
                <c:pt idx="10">
                  <c:v>29016</c:v>
                </c:pt>
                <c:pt idx="11">
                  <c:v>5210.8999999999996</c:v>
                </c:pt>
                <c:pt idx="12">
                  <c:v>7913.9</c:v>
                </c:pt>
                <c:pt idx="13">
                  <c:v>1246.7</c:v>
                </c:pt>
                <c:pt idx="14">
                  <c:v>2828.8</c:v>
                </c:pt>
              </c:numCache>
            </c:numRef>
          </c:val>
        </c:ser>
        <c:ser>
          <c:idx val="1"/>
          <c:order val="1"/>
          <c:explosion val="25"/>
          <c:dLbls>
            <c:showLegendKey val="0"/>
            <c:showVal val="1"/>
            <c:showCatName val="0"/>
            <c:showSerName val="0"/>
            <c:showPercent val="0"/>
            <c:showBubbleSize val="0"/>
            <c:showLeaderLines val="1"/>
          </c:dLbls>
          <c:cat>
            <c:strRef>
              <c:f>'[Диаграмма в Microsoft PowerPoint]программы (2)'!$B$3:$B$17</c:f>
              <c:strCache>
                <c:ptCount val="15"/>
                <c:pt idx="0">
                  <c:v>Муниципальная программа   "Благоустройство территории муниципального образования поселок Михайловский Саратовской области на 2019-2021 годы"</c:v>
                </c:pt>
                <c:pt idx="1">
                  <c:v>Муниципальная программа «Молодежная политика и оздоровление детей МО п. Михайловский Саратовской области на 2021-2023 годы»</c:v>
                </c:pt>
                <c:pt idx="2">
                  <c:v>Муниципальная программа «Ремонт автомобильных дорог общего пользования, дворовых территорий многоквартирных домов, проездов к дворовым территориям многоквартирных домов на территории муниципального образования поселок Михайловский Саратовской области на 2</c:v>
                </c:pt>
                <c:pt idx="3">
                  <c:v>Муниципальная программа «Развитие местного самоуправления в муниципальном образовании п. Михайловский Саратовской области на 2020-2022 годы»</c:v>
                </c:pt>
                <c:pt idx="4">
                  <c:v>Муниципальная программа «Развитие дошкольного образования муниципального образования п. Михайловский Саратовской области на 2021-2023 годы»</c:v>
                </c:pt>
                <c:pt idx="5">
                  <c:v>Муниципальная программа  "Развитие культуры в муниципальном образовании поселок Михайловский Саратовской области на 2020-2022 годы"</c:v>
                </c:pt>
                <c:pt idx="6">
                  <c:v>Муниципальная программа   «Строительство, реконструкция, капитальный ремонт жилого фонда, объектов социальной и инженерной инфраструктуры муниципального образования поселок Михайловский Саратовской области на 2019-2021 годы»</c:v>
                </c:pt>
                <c:pt idx="7">
                  <c:v>Муниципальная программа   "Благоустройство территории муниципального образования поселок Михайловский Саратовской области на 2019-2021 годы"</c:v>
                </c:pt>
                <c:pt idx="8">
                  <c:v>Муниципальная программа «Обеспечение населения муниципального образования поселок Михайловский Саратовской области питьевой водой на 2019-2021 годы». «Чистая вода»</c:v>
                </c:pt>
                <c:pt idx="9">
                  <c:v>Муниципальная программа "Поддержка и развитие общего образования п. Михайловский Саратовской области муниципального общеобразовательного учреждения "Средняя общеобразовательная школа МО п. Михайловский" на  2021-2023 годы"</c:v>
                </c:pt>
                <c:pt idx="10">
                  <c:v>Муниципальная программа «Поддержка и развитие общего образования п. Михайловский Саратовской области муниципального общеобразовательного учреждения «Средняя общеобразовательная школа МО п. Михайловский» на 2021-2023 годы»</c:v>
                </c:pt>
                <c:pt idx="11">
                  <c:v>Муниципальная программа «Снижение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2020-2022 годах»</c:v>
                </c:pt>
                <c:pt idx="12">
                  <c:v>Муниципальная программа «Управление имуществом муниципального образования п. Михайловский на 2021-2023 годы»</c:v>
                </c:pt>
                <c:pt idx="13">
                  <c:v>Муниципальная программа «Формирование комфортной городской среды на территории муниципального образования п. Михайловский Саратовской области на 2018 – 2024 годы»</c:v>
                </c:pt>
                <c:pt idx="14">
                  <c:v>Муниципальная программа «Развитие физической культуры и спорта в муниципальном образовании п. Михайловский Саратовской области» на 2020-2022 годы»</c:v>
                </c:pt>
              </c:strCache>
            </c:strRef>
          </c:cat>
          <c:val>
            <c:numRef>
              <c:f>'[Диаграмма в Microsoft PowerPoint]программы (2)'!$D$3:$D$17</c:f>
              <c:numCache>
                <c:formatCode>0.00%</c:formatCode>
                <c:ptCount val="15"/>
                <c:pt idx="0">
                  <c:v>6.0773241644709345E-5</c:v>
                </c:pt>
                <c:pt idx="1">
                  <c:v>3.5227879055068803E-3</c:v>
                </c:pt>
                <c:pt idx="2">
                  <c:v>5.9032448790818516E-2</c:v>
                </c:pt>
                <c:pt idx="3">
                  <c:v>8.2171603033305812E-2</c:v>
                </c:pt>
                <c:pt idx="4">
                  <c:v>0.20121917303068948</c:v>
                </c:pt>
                <c:pt idx="5">
                  <c:v>7.138383761389834E-2</c:v>
                </c:pt>
                <c:pt idx="6">
                  <c:v>5.1492446607102026E-3</c:v>
                </c:pt>
                <c:pt idx="7">
                  <c:v>6.0036752360370912E-2</c:v>
                </c:pt>
                <c:pt idx="8" formatCode="0.000%">
                  <c:v>2.0541355675911758E-2</c:v>
                </c:pt>
                <c:pt idx="9">
                  <c:v>2.0828741005045212E-2</c:v>
                </c:pt>
                <c:pt idx="10">
                  <c:v>0.29888074229879424</c:v>
                </c:pt>
                <c:pt idx="11">
                  <c:v>5.3675133031595913E-2</c:v>
                </c:pt>
                <c:pt idx="12">
                  <c:v>8.1517518144417836E-2</c:v>
                </c:pt>
                <c:pt idx="13">
                  <c:v>1.2841694976010024E-2</c:v>
                </c:pt>
                <c:pt idx="14">
                  <c:v>2.9138194231280303E-2</c:v>
                </c:pt>
              </c:numCache>
            </c:numRef>
          </c:val>
        </c:ser>
        <c:dLbls>
          <c:showLegendKey val="0"/>
          <c:showVal val="1"/>
          <c:showCatName val="0"/>
          <c:showSerName val="0"/>
          <c:showPercent val="0"/>
          <c:showBubbleSize val="0"/>
          <c:showLeaderLines val="1"/>
        </c:dLbls>
      </c:pie3DChart>
    </c:plotArea>
    <c:plotVisOnly val="1"/>
    <c:dispBlanksAs val="gap"/>
    <c:showDLblsOverMax val="0"/>
  </c:chart>
  <c:spPr>
    <a:ln>
      <a:solidFill>
        <a:srgbClr val="FFFF00"/>
      </a:solidFill>
    </a:ln>
  </c:spPr>
  <c:txPr>
    <a:bodyPr/>
    <a:lstStyle/>
    <a:p>
      <a:pPr>
        <a:defRPr sz="800">
          <a:solidFill>
            <a:srgbClr val="FFFF00"/>
          </a:solidFill>
        </a:defRPr>
      </a:pPr>
      <a:endParaRPr lang="ru-RU"/>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0.00716</cdr:x>
      <cdr:y>0.03299</cdr:y>
    </cdr:from>
    <cdr:to>
      <cdr:x>0.74049</cdr:x>
      <cdr:y>0.09646</cdr:y>
    </cdr:to>
    <cdr:sp macro="" textlink="">
      <cdr:nvSpPr>
        <cdr:cNvPr id="4" name="TextBox 1"/>
        <cdr:cNvSpPr txBox="1"/>
      </cdr:nvSpPr>
      <cdr:spPr>
        <a:xfrm xmlns:a="http://schemas.openxmlformats.org/drawingml/2006/main">
          <a:off x="66511" y="200058"/>
          <a:ext cx="6815055" cy="38492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endParaRPr lang="ru-RU" sz="1000" b="1" dirty="0">
            <a:latin typeface="Times New Roman" pitchFamily="18" charset="0"/>
            <a:cs typeface="Times New Roman" pitchFamily="18"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extLst>
          </p:cNvPr>
          <p:cNvSpPr>
            <a:spLocks noGrp="1" noChangeArrowheads="1"/>
          </p:cNvSpPr>
          <p:nvPr>
            <p:ph type="hdr" sz="quarter"/>
          </p:nvPr>
        </p:nvSpPr>
        <p:spPr bwMode="auto">
          <a:xfrm>
            <a:off x="0" y="0"/>
            <a:ext cx="2945659" cy="496411"/>
          </a:xfrm>
          <a:prstGeom prst="rect">
            <a:avLst/>
          </a:prstGeom>
          <a:noFill/>
          <a:ln>
            <a:noFill/>
          </a:ln>
          <a:extLst/>
        </p:spPr>
        <p:txBody>
          <a:bodyPr vert="horz" wrap="square" lIns="91440" tIns="45720" rIns="91440" bIns="45720" numCol="1" anchor="t" anchorCtr="0" compatLnSpc="1">
            <a:prstTxWarp prst="textNoShape">
              <a:avLst/>
            </a:prstTxWarp>
          </a:bodyPr>
          <a:lstStyle>
            <a:lvl1pPr eaLnBrk="1" hangingPunct="1">
              <a:defRPr sz="1200">
                <a:latin typeface="Arial" panose="020B0604020202020204" pitchFamily="34" charset="0"/>
                <a:ea typeface="宋体" charset="-122"/>
                <a:cs typeface="+mn-cs"/>
              </a:defRPr>
            </a:lvl1pPr>
          </a:lstStyle>
          <a:p>
            <a:pPr>
              <a:defRPr/>
            </a:pPr>
            <a:endParaRPr lang="en-US"/>
          </a:p>
        </p:txBody>
      </p:sp>
      <p:sp>
        <p:nvSpPr>
          <p:cNvPr id="4099" name="Rectangle 3">
            <a:extLst>
              <a:ext uri="{FF2B5EF4-FFF2-40B4-BE49-F238E27FC236}"/>
            </a:extLst>
          </p:cNvPr>
          <p:cNvSpPr>
            <a:spLocks noGrp="1" noChangeArrowheads="1"/>
          </p:cNvSpPr>
          <p:nvPr>
            <p:ph type="dt" idx="1"/>
          </p:nvPr>
        </p:nvSpPr>
        <p:spPr bwMode="auto">
          <a:xfrm>
            <a:off x="3850443" y="0"/>
            <a:ext cx="2945659" cy="496411"/>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ea typeface="宋体" charset="-122"/>
                <a:cs typeface="+mn-cs"/>
              </a:defRPr>
            </a:lvl1pPr>
          </a:lstStyle>
          <a:p>
            <a:pPr>
              <a:defRPr/>
            </a:pPr>
            <a:endParaRPr lang="en-US"/>
          </a:p>
        </p:txBody>
      </p:sp>
      <p:sp>
        <p:nvSpPr>
          <p:cNvPr id="26628" name="Rectangle 4"/>
          <p:cNvSpPr>
            <a:spLocks noGrp="1" noRot="1" noChangeAspect="1" noChangeArrowheads="1"/>
          </p:cNvSpPr>
          <p:nvPr>
            <p:ph type="sldImg" idx="2"/>
          </p:nvPr>
        </p:nvSpPr>
        <p:spPr bwMode="auto">
          <a:xfrm>
            <a:off x="917575" y="744538"/>
            <a:ext cx="4962525" cy="3722687"/>
          </a:xfrm>
          <a:prstGeom prst="rect">
            <a:avLst/>
          </a:prstGeom>
          <a:noFill/>
          <a:ln w="9525">
            <a:noFill/>
            <a:miter lim="800000"/>
            <a:headEnd/>
            <a:tailEnd/>
          </a:ln>
        </p:spPr>
      </p:sp>
      <p:sp>
        <p:nvSpPr>
          <p:cNvPr id="4101" name="Rectangle 5">
            <a:extLst>
              <a:ext uri="{FF2B5EF4-FFF2-40B4-BE49-F238E27FC236}"/>
            </a:extLst>
          </p:cNvPr>
          <p:cNvSpPr>
            <a:spLocks noGrp="1" noChangeArrowheads="1"/>
          </p:cNvSpPr>
          <p:nvPr>
            <p:ph type="body" sz="quarter" idx="3"/>
          </p:nvPr>
        </p:nvSpPr>
        <p:spPr bwMode="auto">
          <a:xfrm>
            <a:off x="679768" y="4715907"/>
            <a:ext cx="5438140" cy="4467701"/>
          </a:xfrm>
          <a:prstGeom prst="rect">
            <a:avLst/>
          </a:prstGeom>
          <a:noFill/>
          <a:ln>
            <a:noFill/>
          </a:ln>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102" name="Rectangle 6">
            <a:extLst>
              <a:ext uri="{FF2B5EF4-FFF2-40B4-BE49-F238E27FC236}"/>
            </a:extLst>
          </p:cNvPr>
          <p:cNvSpPr>
            <a:spLocks noGrp="1" noChangeArrowheads="1"/>
          </p:cNvSpPr>
          <p:nvPr>
            <p:ph type="ftr" sz="quarter" idx="4"/>
          </p:nvPr>
        </p:nvSpPr>
        <p:spPr bwMode="auto">
          <a:xfrm>
            <a:off x="0" y="9430091"/>
            <a:ext cx="2945659" cy="496411"/>
          </a:xfrm>
          <a:prstGeom prst="rect">
            <a:avLst/>
          </a:prstGeom>
          <a:noFill/>
          <a:ln>
            <a:noFill/>
          </a:ln>
          <a:extLst/>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ea typeface="宋体" charset="-122"/>
                <a:cs typeface="+mn-cs"/>
              </a:defRPr>
            </a:lvl1pPr>
          </a:lstStyle>
          <a:p>
            <a:pPr>
              <a:defRPr/>
            </a:pPr>
            <a:endParaRPr lang="en-US"/>
          </a:p>
        </p:txBody>
      </p:sp>
      <p:sp>
        <p:nvSpPr>
          <p:cNvPr id="4103" name="Rectangle 7">
            <a:extLst>
              <a:ext uri="{FF2B5EF4-FFF2-40B4-BE49-F238E27FC236}"/>
            </a:extLst>
          </p:cNvPr>
          <p:cNvSpPr>
            <a:spLocks noGrp="1" noChangeArrowheads="1"/>
          </p:cNvSpPr>
          <p:nvPr>
            <p:ph type="sldNum" sz="quarter" idx="5"/>
          </p:nvPr>
        </p:nvSpPr>
        <p:spPr bwMode="auto">
          <a:xfrm>
            <a:off x="3850443" y="9430091"/>
            <a:ext cx="2945659" cy="496411"/>
          </a:xfrm>
          <a:prstGeom prst="rect">
            <a:avLst/>
          </a:prstGeom>
          <a:noFill/>
          <a:ln>
            <a:noFill/>
          </a:ln>
          <a:extLst/>
        </p:spPr>
        <p:txBody>
          <a:bodyPr vert="horz" wrap="square" lIns="91440" tIns="45720" rIns="91440" bIns="45720" numCol="1" anchor="b" anchorCtr="0" compatLnSpc="1">
            <a:prstTxWarp prst="textNoShape">
              <a:avLst/>
            </a:prstTxWarp>
          </a:bodyPr>
          <a:lstStyle>
            <a:lvl1pPr algn="r" eaLnBrk="1" hangingPunct="1">
              <a:defRPr sz="1200">
                <a:latin typeface="Arial" charset="0"/>
                <a:cs typeface="+mn-cs"/>
              </a:defRPr>
            </a:lvl1pPr>
          </a:lstStyle>
          <a:p>
            <a:pPr>
              <a:defRPr/>
            </a:pPr>
            <a:fld id="{2704BD56-1EFF-471C-8F4C-8C824A5C4C3C}" type="slidenum">
              <a:rPr lang="en-US" altLang="ru-RU"/>
              <a:pPr>
                <a:defRPr/>
              </a:pPr>
              <a:t>‹#›</a:t>
            </a:fld>
            <a:endParaRPr lang="en-US" altLang="ru-RU"/>
          </a:p>
        </p:txBody>
      </p:sp>
    </p:spTree>
    <p:extLst>
      <p:ext uri="{BB962C8B-B14F-4D97-AF65-F5344CB8AC3E}">
        <p14:creationId xmlns:p14="http://schemas.microsoft.com/office/powerpoint/2010/main" val="26515395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2704BD56-1EFF-471C-8F4C-8C824A5C4C3C}" type="slidenum">
              <a:rPr lang="en-US" altLang="ru-RU" smtClean="0"/>
              <a:pPr>
                <a:defRPr/>
              </a:pPr>
              <a:t>45</a:t>
            </a:fld>
            <a:endParaRPr lang="en-US" altLang="ru-RU"/>
          </a:p>
        </p:txBody>
      </p:sp>
    </p:spTree>
    <p:extLst>
      <p:ext uri="{BB962C8B-B14F-4D97-AF65-F5344CB8AC3E}">
        <p14:creationId xmlns:p14="http://schemas.microsoft.com/office/powerpoint/2010/main" val="1912978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2704BD56-1EFF-471C-8F4C-8C824A5C4C3C}" type="slidenum">
              <a:rPr lang="en-US" altLang="ru-RU" smtClean="0"/>
              <a:pPr>
                <a:defRPr/>
              </a:pPr>
              <a:t>46</a:t>
            </a:fld>
            <a:endParaRPr lang="en-US" altLang="ru-RU"/>
          </a:p>
        </p:txBody>
      </p:sp>
    </p:spTree>
    <p:extLst>
      <p:ext uri="{BB962C8B-B14F-4D97-AF65-F5344CB8AC3E}">
        <p14:creationId xmlns:p14="http://schemas.microsoft.com/office/powerpoint/2010/main" val="1912978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2704BD56-1EFF-471C-8F4C-8C824A5C4C3C}" type="slidenum">
              <a:rPr lang="en-US" altLang="ru-RU" smtClean="0"/>
              <a:pPr>
                <a:defRPr/>
              </a:pPr>
              <a:t>47</a:t>
            </a:fld>
            <a:endParaRPr lang="en-US" altLang="ru-RU"/>
          </a:p>
        </p:txBody>
      </p:sp>
    </p:spTree>
    <p:extLst>
      <p:ext uri="{BB962C8B-B14F-4D97-AF65-F5344CB8AC3E}">
        <p14:creationId xmlns:p14="http://schemas.microsoft.com/office/powerpoint/2010/main" val="1912978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2704BD56-1EFF-471C-8F4C-8C824A5C4C3C}" type="slidenum">
              <a:rPr lang="en-US" altLang="ru-RU" smtClean="0"/>
              <a:pPr>
                <a:defRPr/>
              </a:pPr>
              <a:t>48</a:t>
            </a:fld>
            <a:endParaRPr lang="en-US" altLang="ru-RU"/>
          </a:p>
        </p:txBody>
      </p:sp>
    </p:spTree>
    <p:extLst>
      <p:ext uri="{BB962C8B-B14F-4D97-AF65-F5344CB8AC3E}">
        <p14:creationId xmlns:p14="http://schemas.microsoft.com/office/powerpoint/2010/main" val="1912978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2704BD56-1EFF-471C-8F4C-8C824A5C4C3C}" type="slidenum">
              <a:rPr lang="en-US" altLang="ru-RU" smtClean="0"/>
              <a:pPr>
                <a:defRPr/>
              </a:pPr>
              <a:t>49</a:t>
            </a:fld>
            <a:endParaRPr lang="en-US" altLang="ru-RU"/>
          </a:p>
        </p:txBody>
      </p:sp>
    </p:spTree>
    <p:extLst>
      <p:ext uri="{BB962C8B-B14F-4D97-AF65-F5344CB8AC3E}">
        <p14:creationId xmlns:p14="http://schemas.microsoft.com/office/powerpoint/2010/main" val="1912978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2704BD56-1EFF-471C-8F4C-8C824A5C4C3C}" type="slidenum">
              <a:rPr lang="en-US" altLang="ru-RU" smtClean="0"/>
              <a:pPr>
                <a:defRPr/>
              </a:pPr>
              <a:t>50</a:t>
            </a:fld>
            <a:endParaRPr lang="en-US" altLang="ru-RU"/>
          </a:p>
        </p:txBody>
      </p:sp>
    </p:spTree>
    <p:extLst>
      <p:ext uri="{BB962C8B-B14F-4D97-AF65-F5344CB8AC3E}">
        <p14:creationId xmlns:p14="http://schemas.microsoft.com/office/powerpoint/2010/main" val="1912978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411163E4-FC2B-4E72-8777-A5ACDAA26C3B}" type="slidenum">
              <a:rPr lang="en-US" altLang="ru-RU"/>
              <a:pPr>
                <a:defRPr/>
              </a:pPr>
              <a:t>‹#›</a:t>
            </a:fld>
            <a:endParaRPr lang="en-US"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59532FFB-7069-4A99-99AF-B0B3073D856E}" type="slidenum">
              <a:rPr lang="en-US" altLang="ru-RU"/>
              <a:pPr>
                <a:defRPr/>
              </a:pPr>
              <a:t>‹#›</a:t>
            </a:fld>
            <a:endParaRPr lang="en-US"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F96BCDAF-E14D-4C57-B9F6-AFED53D9B20D}" type="slidenum">
              <a:rPr lang="en-US" altLang="ru-RU"/>
              <a:pPr>
                <a:defRPr/>
              </a:pPr>
              <a:t>‹#›</a:t>
            </a:fld>
            <a:endParaRPr lang="en-US" alt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lvl1pPr>
              <a:defRPr>
                <a:solidFill>
                  <a:schemeClr val="accent3"/>
                </a:solidFill>
              </a:defRPr>
            </a:lvl1pPr>
          </a:lstStyle>
          <a:p>
            <a:r>
              <a:rPr lang="ru-RU" dirty="0"/>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accent3"/>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dirty="0"/>
              <a:t>Образец подзаголовка</a:t>
            </a:r>
          </a:p>
        </p:txBody>
      </p:sp>
      <p:sp>
        <p:nvSpPr>
          <p:cNvPr id="4"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988768B4-422D-4FA2-8ECA-B301A2297433}" type="datetimeFigureOut">
              <a:rPr lang="zh-CN" altLang="en-US"/>
              <a:pPr>
                <a:defRPr/>
              </a:pPr>
              <a:t>2022/5/12</a:t>
            </a:fld>
            <a:endParaRPr lang="zh-CN" altLang="en-US"/>
          </a:p>
        </p:txBody>
      </p:sp>
      <p:sp>
        <p:nvSpPr>
          <p:cNvPr id="5"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2E8EEF0F-47EC-4542-87B5-6576CCFBB678}"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FCA634EC-4F32-4DA1-A2CC-7CCAB017E4A9}" type="datetimeFigureOut">
              <a:rPr lang="zh-CN" altLang="en-US"/>
              <a:pPr>
                <a:defRPr/>
              </a:pPr>
              <a:t>2022/5/12</a:t>
            </a:fld>
            <a:endParaRPr lang="zh-CN" altLang="en-US"/>
          </a:p>
        </p:txBody>
      </p:sp>
      <p:sp>
        <p:nvSpPr>
          <p:cNvPr id="5"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E7F55AEC-FAC8-4637-A7E6-A4EBDF77CDFD}"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DCB017F7-4099-437E-B603-952AC3B0E8BF}" type="datetimeFigureOut">
              <a:rPr lang="zh-CN" altLang="en-US"/>
              <a:pPr>
                <a:defRPr/>
              </a:pPr>
              <a:t>2022/5/12</a:t>
            </a:fld>
            <a:endParaRPr lang="zh-CN" altLang="en-US"/>
          </a:p>
        </p:txBody>
      </p:sp>
      <p:sp>
        <p:nvSpPr>
          <p:cNvPr id="5"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EC55B1CC-F1B5-4205-95BA-5C1020E5BC0B}"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67E3AC88-9E7D-442A-BC38-AACC84D85385}" type="datetimeFigureOut">
              <a:rPr lang="zh-CN" altLang="en-US"/>
              <a:pPr>
                <a:defRPr/>
              </a:pPr>
              <a:t>2022/5/12</a:t>
            </a:fld>
            <a:endParaRPr lang="zh-CN" altLang="en-US"/>
          </a:p>
        </p:txBody>
      </p:sp>
      <p:sp>
        <p:nvSpPr>
          <p:cNvPr id="6"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AA1F4722-20F5-4291-81BC-7DA2A5D37BEC}"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47E62C62-C5EA-4C7F-BB85-AF0292B490DB}" type="datetimeFigureOut">
              <a:rPr lang="zh-CN" altLang="en-US"/>
              <a:pPr>
                <a:defRPr/>
              </a:pPr>
              <a:t>2022/5/12</a:t>
            </a:fld>
            <a:endParaRPr lang="zh-CN" altLang="en-US"/>
          </a:p>
        </p:txBody>
      </p:sp>
      <p:sp>
        <p:nvSpPr>
          <p:cNvPr id="8"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72931BFE-8C55-494A-B157-909E50AD2D4F}"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479E19A0-8EDA-40D1-B709-CBD3F51C1F56}" type="datetimeFigureOut">
              <a:rPr lang="zh-CN" altLang="en-US"/>
              <a:pPr>
                <a:defRPr/>
              </a:pPr>
              <a:t>2022/5/12</a:t>
            </a:fld>
            <a:endParaRPr lang="zh-CN" altLang="en-US"/>
          </a:p>
        </p:txBody>
      </p:sp>
      <p:sp>
        <p:nvSpPr>
          <p:cNvPr id="4"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B32D5250-B65D-49BD-B3BC-947172E99ACD}"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FDC96B62-3F8D-4E65-9BC5-8994767BF7C5}" type="datetimeFigureOut">
              <a:rPr lang="zh-CN" altLang="en-US"/>
              <a:pPr>
                <a:defRPr/>
              </a:pPr>
              <a:t>2022/5/12</a:t>
            </a:fld>
            <a:endParaRPr lang="zh-CN" altLang="en-US"/>
          </a:p>
        </p:txBody>
      </p:sp>
      <p:sp>
        <p:nvSpPr>
          <p:cNvPr id="3"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19300756-DB74-4F30-83F7-96EB3BF0C9EB}"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85619A99-9026-449C-97AD-6F06F0B4276C}" type="datetimeFigureOut">
              <a:rPr lang="zh-CN" altLang="en-US"/>
              <a:pPr>
                <a:defRPr/>
              </a:pPr>
              <a:t>2022/5/12</a:t>
            </a:fld>
            <a:endParaRPr lang="zh-CN" altLang="en-US"/>
          </a:p>
        </p:txBody>
      </p:sp>
      <p:sp>
        <p:nvSpPr>
          <p:cNvPr id="6"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84B3C094-A48F-4004-914E-87C4AF4C697E}"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85C89BF8-3996-477E-8337-4DCE5F3181F7}" type="slidenum">
              <a:rPr lang="en-US" altLang="ru-RU"/>
              <a:pPr>
                <a:defRPr/>
              </a:pPr>
              <a:t>‹#›</a:t>
            </a:fld>
            <a:endParaRPr lang="en-US" alt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D675C993-97BD-4653-A0D2-69F6C4FE6BBE}" type="datetimeFigureOut">
              <a:rPr lang="zh-CN" altLang="en-US"/>
              <a:pPr>
                <a:defRPr/>
              </a:pPr>
              <a:t>2022/5/12</a:t>
            </a:fld>
            <a:endParaRPr lang="zh-CN" altLang="en-US"/>
          </a:p>
        </p:txBody>
      </p:sp>
      <p:sp>
        <p:nvSpPr>
          <p:cNvPr id="6"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13D283AC-24B6-4A48-BBC4-7643B14DC962}"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4E4508AE-F11F-4825-8B60-9A5C52A7DFAB}" type="datetimeFigureOut">
              <a:rPr lang="zh-CN" altLang="en-US"/>
              <a:pPr>
                <a:defRPr/>
              </a:pPr>
              <a:t>2022/5/12</a:t>
            </a:fld>
            <a:endParaRPr lang="zh-CN" altLang="en-US"/>
          </a:p>
        </p:txBody>
      </p:sp>
      <p:sp>
        <p:nvSpPr>
          <p:cNvPr id="5"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F17C867A-E377-4B0F-B1BB-89FAB002BBD4}"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3C3A5C50-D4A2-4FDD-8D84-885F0921CD4B}" type="datetimeFigureOut">
              <a:rPr lang="zh-CN" altLang="en-US"/>
              <a:pPr>
                <a:defRPr/>
              </a:pPr>
              <a:t>2022/5/12</a:t>
            </a:fld>
            <a:endParaRPr lang="zh-CN" altLang="en-US"/>
          </a:p>
        </p:txBody>
      </p:sp>
      <p:sp>
        <p:nvSpPr>
          <p:cNvPr id="5"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BD831C58-8040-4BA7-979C-5E801CEBA3E6}"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FA15AF0E-15BE-48E0-A5AE-C42704E2879A}" type="slidenum">
              <a:rPr lang="en-US" altLang="ru-RU"/>
              <a:pPr>
                <a:defRPr/>
              </a:pPr>
              <a:t>‹#›</a:t>
            </a:fld>
            <a:endParaRPr lang="en-US"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771A7870-9813-4B3B-9BA5-A90540492634}" type="slidenum">
              <a:rPr lang="en-US" altLang="ru-RU"/>
              <a:pPr>
                <a:defRPr/>
              </a:pPr>
              <a:t>‹#›</a:t>
            </a:fld>
            <a:endParaRPr lang="en-US"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FE340D5B-F61D-4935-BCD8-B296CDB22F80}" type="slidenum">
              <a:rPr lang="en-US" altLang="ru-RU"/>
              <a:pPr>
                <a:defRPr/>
              </a:pPr>
              <a:t>‹#›</a:t>
            </a:fld>
            <a:endParaRPr lang="en-US"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2B98D0DC-7FA2-4A3F-BC23-126B918C9293}" type="slidenum">
              <a:rPr lang="en-US" altLang="ru-RU"/>
              <a:pPr>
                <a:defRPr/>
              </a:pPr>
              <a:t>‹#›</a:t>
            </a:fld>
            <a:endParaRPr lang="en-US"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CEE58A99-F97D-4D21-848B-A64D71B02CA6}" type="slidenum">
              <a:rPr lang="en-US" altLang="ru-RU"/>
              <a:pPr>
                <a:defRPr/>
              </a:pPr>
              <a:t>‹#›</a:t>
            </a:fld>
            <a:endParaRPr lang="en-US"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DCF29A10-F726-4F75-818A-E97FA7A9D6C5}" type="slidenum">
              <a:rPr lang="en-US" altLang="ru-RU"/>
              <a:pPr>
                <a:defRPr/>
              </a:pPr>
              <a:t>‹#›</a:t>
            </a:fld>
            <a:endParaRPr lang="en-US"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22A9F406-9111-40C0-814C-BC5FF5145542}" type="slidenum">
              <a:rPr lang="en-US" altLang="ru-RU"/>
              <a:pPr>
                <a:defRPr/>
              </a:pPr>
              <a:t>‹#›</a:t>
            </a:fld>
            <a:endParaRPr lang="en-US"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D3D81A"/>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ru-RU" smtClean="0"/>
              <a:t>单击此处编辑母版标题样式</a:t>
            </a:r>
          </a:p>
        </p:txBody>
      </p:sp>
      <p:sp>
        <p:nvSpPr>
          <p:cNvPr id="717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ru-RU" smtClean="0"/>
              <a:t>单击此处编辑母版文本样式</a:t>
            </a:r>
          </a:p>
          <a:p>
            <a:pPr lvl="1"/>
            <a:r>
              <a:rPr lang="zh-CN" altLang="ru-RU" smtClean="0"/>
              <a:t>第二级</a:t>
            </a:r>
          </a:p>
          <a:p>
            <a:pPr lvl="2"/>
            <a:r>
              <a:rPr lang="zh-CN" altLang="ru-RU" smtClean="0"/>
              <a:t>第三级</a:t>
            </a:r>
          </a:p>
          <a:p>
            <a:pPr lvl="3"/>
            <a:r>
              <a:rPr lang="zh-CN" altLang="ru-RU" smtClean="0"/>
              <a:t>第四级</a:t>
            </a:r>
          </a:p>
          <a:p>
            <a:pPr lvl="4"/>
            <a:r>
              <a:rPr lang="zh-CN" altLang="ru-RU" smtClean="0"/>
              <a:t>第五级</a:t>
            </a:r>
          </a:p>
        </p:txBody>
      </p:sp>
      <p:sp>
        <p:nvSpPr>
          <p:cNvPr id="1028" name="Rectangle 4">
            <a:extLst>
              <a:ext uri="{FF2B5EF4-FFF2-40B4-BE49-F238E27FC236}"/>
            </a:extLst>
          </p:cNvPr>
          <p:cNvSpPr>
            <a:spLocks noGrp="1" noChangeArrowheads="1"/>
          </p:cNvSpPr>
          <p:nvPr>
            <p:ph type="dt" sz="half" idx="2"/>
          </p:nvPr>
        </p:nvSpPr>
        <p:spPr bwMode="auto">
          <a:xfrm>
            <a:off x="457200" y="6245225"/>
            <a:ext cx="2133600" cy="476250"/>
          </a:xfrm>
          <a:prstGeom prst="rect">
            <a:avLst/>
          </a:prstGeom>
          <a:noFill/>
          <a:ln>
            <a:noFill/>
          </a:ln>
          <a:extLst/>
        </p:spPr>
        <p:txBody>
          <a:bodyPr vert="horz" wrap="square" lIns="91440" tIns="45720" rIns="91440" bIns="45720" numCol="1" anchor="t" anchorCtr="0" compatLnSpc="1">
            <a:prstTxWarp prst="textNoShape">
              <a:avLst/>
            </a:prstTxWarp>
          </a:bodyPr>
          <a:lstStyle>
            <a:lvl1pPr eaLnBrk="1" hangingPunct="1">
              <a:defRPr sz="1400">
                <a:latin typeface="Arial" panose="020B0604020202020204" pitchFamily="34" charset="0"/>
                <a:ea typeface="宋体" charset="-122"/>
                <a:cs typeface="+mn-cs"/>
              </a:defRPr>
            </a:lvl1pPr>
          </a:lstStyle>
          <a:p>
            <a:pPr>
              <a:defRPr/>
            </a:pPr>
            <a:endParaRPr lang="en-US"/>
          </a:p>
        </p:txBody>
      </p:sp>
      <p:sp>
        <p:nvSpPr>
          <p:cNvPr id="1029" name="Rectangle 5">
            <a:extLst>
              <a:ext uri="{FF2B5EF4-FFF2-40B4-BE49-F238E27FC236}"/>
            </a:extLst>
          </p:cNvPr>
          <p:cNvSpPr>
            <a:spLocks noGrp="1" noChangeArrowheads="1"/>
          </p:cNvSpPr>
          <p:nvPr>
            <p:ph type="ftr" sz="quarter" idx="3"/>
          </p:nvPr>
        </p:nvSpPr>
        <p:spPr bwMode="auto">
          <a:xfrm>
            <a:off x="3124200" y="6245225"/>
            <a:ext cx="2895600" cy="476250"/>
          </a:xfrm>
          <a:prstGeom prst="rect">
            <a:avLst/>
          </a:prstGeom>
          <a:noFill/>
          <a:ln>
            <a:noFill/>
          </a:ln>
          <a:extLst/>
        </p:spPr>
        <p:txBody>
          <a:bodyPr vert="horz" wrap="square" lIns="91440" tIns="45720" rIns="91440" bIns="45720" numCol="1" anchor="t" anchorCtr="0" compatLnSpc="1">
            <a:prstTxWarp prst="textNoShape">
              <a:avLst/>
            </a:prstTxWarp>
          </a:bodyPr>
          <a:lstStyle>
            <a:lvl1pPr algn="ctr" eaLnBrk="1" hangingPunct="1">
              <a:defRPr sz="1400">
                <a:latin typeface="Arial" panose="020B0604020202020204" pitchFamily="34" charset="0"/>
                <a:ea typeface="宋体" charset="-122"/>
                <a:cs typeface="+mn-cs"/>
              </a:defRPr>
            </a:lvl1pPr>
          </a:lstStyle>
          <a:p>
            <a:pPr>
              <a:defRPr/>
            </a:pPr>
            <a:endParaRPr lang="en-US"/>
          </a:p>
        </p:txBody>
      </p:sp>
      <p:sp>
        <p:nvSpPr>
          <p:cNvPr id="1030" name="Rectangle 6">
            <a:extLst>
              <a:ext uri="{FF2B5EF4-FFF2-40B4-BE49-F238E27FC236}"/>
            </a:extLst>
          </p:cNvPr>
          <p:cNvSpPr>
            <a:spLocks noGrp="1" noChangeArrowheads="1"/>
          </p:cNvSpPr>
          <p:nvPr>
            <p:ph type="sldNum" sz="quarter" idx="4"/>
          </p:nvPr>
        </p:nvSpPr>
        <p:spPr bwMode="auto">
          <a:xfrm>
            <a:off x="6553200" y="6245225"/>
            <a:ext cx="2133600" cy="476250"/>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1" hangingPunct="1">
              <a:defRPr sz="1400">
                <a:latin typeface="Arial" charset="0"/>
                <a:cs typeface="+mn-cs"/>
              </a:defRPr>
            </a:lvl1pPr>
          </a:lstStyle>
          <a:p>
            <a:pPr>
              <a:defRPr/>
            </a:pPr>
            <a:fld id="{EC836DEF-6233-435E-B7AE-462E7E5E32E1}" type="slidenum">
              <a:rPr lang="en-US" altLang="ru-RU"/>
              <a:pPr>
                <a:defRPr/>
              </a:pPr>
              <a:t>‹#›</a:t>
            </a:fld>
            <a:endParaRPr lang="en-US" altLang="ru-RU"/>
          </a:p>
        </p:txBody>
      </p:sp>
      <p:pic>
        <p:nvPicPr>
          <p:cNvPr id="7175" name="Picture 7"/>
          <p:cNvPicPr>
            <a:picLocks noChangeAspect="1" noChangeArrowheads="1"/>
          </p:cNvPicPr>
          <p:nvPr/>
        </p:nvPicPr>
        <p:blipFill>
          <a:blip r:embed="rId13"/>
          <a:srcRect/>
          <a:stretch>
            <a:fillRect/>
          </a:stretch>
        </p:blipFill>
        <p:spPr bwMode="auto">
          <a:xfrm>
            <a:off x="0" y="0"/>
            <a:ext cx="9140825"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charset="-122"/>
        </a:defRPr>
      </a:lvl2pPr>
      <a:lvl3pPr algn="ctr" rtl="0" eaLnBrk="0" fontAlgn="base" hangingPunct="0">
        <a:spcBef>
          <a:spcPct val="0"/>
        </a:spcBef>
        <a:spcAft>
          <a:spcPct val="0"/>
        </a:spcAft>
        <a:defRPr sz="4400">
          <a:solidFill>
            <a:schemeClr val="tx2"/>
          </a:solidFill>
          <a:latin typeface="Arial" pitchFamily="34" charset="0"/>
          <a:ea typeface="宋体" charset="-122"/>
        </a:defRPr>
      </a:lvl3pPr>
      <a:lvl4pPr algn="ctr" rtl="0" eaLnBrk="0" fontAlgn="base" hangingPunct="0">
        <a:spcBef>
          <a:spcPct val="0"/>
        </a:spcBef>
        <a:spcAft>
          <a:spcPct val="0"/>
        </a:spcAft>
        <a:defRPr sz="4400">
          <a:solidFill>
            <a:schemeClr val="tx2"/>
          </a:solidFill>
          <a:latin typeface="Arial" pitchFamily="34" charset="0"/>
          <a:ea typeface="宋体" charset="-122"/>
        </a:defRPr>
      </a:lvl4pPr>
      <a:lvl5pPr algn="ctr" rtl="0" eaLnBrk="0" fontAlgn="base" hangingPunct="0">
        <a:spcBef>
          <a:spcPct val="0"/>
        </a:spcBef>
        <a:spcAft>
          <a:spcPct val="0"/>
        </a:spcAft>
        <a:defRPr sz="4400">
          <a:solidFill>
            <a:schemeClr val="tx2"/>
          </a:solidFill>
          <a:latin typeface="Arial" pitchFamily="34" charset="0"/>
          <a:ea typeface="宋体" charset="-122"/>
        </a:defRPr>
      </a:lvl5pPr>
      <a:lvl6pPr marL="457200" algn="ctr" rtl="0" eaLnBrk="0" fontAlgn="base" hangingPunct="0">
        <a:spcBef>
          <a:spcPct val="0"/>
        </a:spcBef>
        <a:spcAft>
          <a:spcPct val="0"/>
        </a:spcAft>
        <a:defRPr sz="4400">
          <a:solidFill>
            <a:schemeClr val="tx2"/>
          </a:solidFill>
          <a:latin typeface="Arial" pitchFamily="34" charset="0"/>
          <a:ea typeface="宋体" charset="-122"/>
        </a:defRPr>
      </a:lvl6pPr>
      <a:lvl7pPr marL="914400" algn="ctr" rtl="0" eaLnBrk="0" fontAlgn="base" hangingPunct="0">
        <a:spcBef>
          <a:spcPct val="0"/>
        </a:spcBef>
        <a:spcAft>
          <a:spcPct val="0"/>
        </a:spcAft>
        <a:defRPr sz="4400">
          <a:solidFill>
            <a:schemeClr val="tx2"/>
          </a:solidFill>
          <a:latin typeface="Arial" pitchFamily="34" charset="0"/>
          <a:ea typeface="宋体" charset="-122"/>
        </a:defRPr>
      </a:lvl7pPr>
      <a:lvl8pPr marL="1371600" algn="ctr" rtl="0" eaLnBrk="0" fontAlgn="base" hangingPunct="0">
        <a:spcBef>
          <a:spcPct val="0"/>
        </a:spcBef>
        <a:spcAft>
          <a:spcPct val="0"/>
        </a:spcAft>
        <a:defRPr sz="4400">
          <a:solidFill>
            <a:schemeClr val="tx2"/>
          </a:solidFill>
          <a:latin typeface="Arial" pitchFamily="34" charset="0"/>
          <a:ea typeface="宋体" charset="-122"/>
        </a:defRPr>
      </a:lvl8pPr>
      <a:lvl9pPr marL="1828800" algn="ctr" rtl="0" eaLnBrk="0" fontAlgn="base" hangingPunct="0">
        <a:spcBef>
          <a:spcPct val="0"/>
        </a:spcBef>
        <a:spcAft>
          <a:spcPct val="0"/>
        </a:spcAft>
        <a:defRPr sz="4400">
          <a:solidFill>
            <a:schemeClr val="tx2"/>
          </a:solidFill>
          <a:latin typeface="Arial" pitchFamily="34" charset="0"/>
          <a:ea typeface="宋体"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D3D81A"/>
        </a:solidFill>
        <a:effectLst/>
      </p:bgPr>
    </p:bg>
    <p:spTree>
      <p:nvGrpSpPr>
        <p:cNvPr id="1" name=""/>
        <p:cNvGrpSpPr/>
        <p:nvPr/>
      </p:nvGrpSpPr>
      <p:grpSpPr>
        <a:xfrm>
          <a:off x="0" y="0"/>
          <a:ext cx="0" cy="0"/>
          <a:chOff x="0" y="0"/>
          <a:chExt cx="0" cy="0"/>
        </a:xfrm>
      </p:grpSpPr>
      <p:pic>
        <p:nvPicPr>
          <p:cNvPr id="8194" name="Picture 7"/>
          <p:cNvPicPr>
            <a:picLocks noChangeAspect="1" noChangeArrowheads="1"/>
          </p:cNvPicPr>
          <p:nvPr/>
        </p:nvPicPr>
        <p:blipFill>
          <a:blip r:embed="rId13"/>
          <a:srcRect/>
          <a:stretch>
            <a:fillRect/>
          </a:stretch>
        </p:blipFill>
        <p:spPr bwMode="auto">
          <a:xfrm>
            <a:off x="0" y="0"/>
            <a:ext cx="9140825" cy="6858000"/>
          </a:xfrm>
          <a:prstGeom prst="rect">
            <a:avLst/>
          </a:prstGeom>
          <a:noFill/>
          <a:ln w="9525">
            <a:noFill/>
            <a:miter lim="800000"/>
            <a:headEnd/>
            <a:tailEnd/>
          </a:ln>
        </p:spPr>
      </p:pic>
      <p:pic>
        <p:nvPicPr>
          <p:cNvPr id="8195" name="Picture 2" descr="C:\Users\yangkang\Desktop\TO-卡瓦\首界面.jpg"/>
          <p:cNvPicPr>
            <a:picLocks noChangeAspect="1" noChangeArrowheads="1"/>
          </p:cNvPicPr>
          <p:nvPr/>
        </p:nvPicPr>
        <p:blipFill>
          <a:blip r:embed="rId14"/>
          <a:srcRect/>
          <a:stretch>
            <a:fillRect/>
          </a:stretch>
        </p:blipFill>
        <p:spPr bwMode="auto">
          <a:xfrm>
            <a:off x="0" y="0"/>
            <a:ext cx="9163050" cy="6858000"/>
          </a:xfrm>
          <a:prstGeom prst="rect">
            <a:avLst/>
          </a:prstGeom>
          <a:noFill/>
          <a:ln w="9525">
            <a:noFill/>
            <a:miter lim="800000"/>
            <a:headEnd/>
            <a:tailEnd/>
          </a:ln>
        </p:spPr>
      </p:pic>
      <p:sp>
        <p:nvSpPr>
          <p:cNvPr id="819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ru-RU" altLang="ru-RU" smtClean="0"/>
          </a:p>
        </p:txBody>
      </p:sp>
      <p:sp>
        <p:nvSpPr>
          <p:cNvPr id="819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ru-RU" altLang="ru-RU" smtClean="0"/>
          </a:p>
        </p:txBody>
      </p:sp>
      <p:sp>
        <p:nvSpPr>
          <p:cNvPr id="2054" name="日期占位符 3">
            <a:extLst>
              <a:ext uri="{FF2B5EF4-FFF2-40B4-BE49-F238E27FC236}"/>
            </a:extLst>
          </p:cNvPr>
          <p:cNvSpPr>
            <a:spLocks noGrp="1" noChangeArrowheads="1"/>
          </p:cNvSpPr>
          <p:nvPr>
            <p:ph type="dt" sz="half" idx="2"/>
          </p:nvPr>
        </p:nvSpPr>
        <p:spPr bwMode="auto">
          <a:xfrm>
            <a:off x="457200" y="6356350"/>
            <a:ext cx="2133600" cy="365125"/>
          </a:xfrm>
          <a:prstGeom prst="rect">
            <a:avLst/>
          </a:prstGeom>
          <a:noFill/>
          <a:ln>
            <a:noFill/>
          </a:ln>
          <a:extLst/>
        </p:spPr>
        <p:txBody>
          <a:bodyPr vert="horz" wrap="square" lIns="91440" tIns="45720" rIns="91440" bIns="45720" numCol="1" anchor="t" anchorCtr="0" compatLnSpc="1">
            <a:prstTxWarp prst="textNoShape">
              <a:avLst/>
            </a:prstTxWarp>
          </a:bodyPr>
          <a:lstStyle>
            <a:lvl1pPr eaLnBrk="1" hangingPunct="1">
              <a:defRPr sz="1400">
                <a:latin typeface="Calibri" pitchFamily="34" charset="0"/>
                <a:ea typeface="宋体" charset="-122"/>
                <a:cs typeface="+mn-cs"/>
              </a:defRPr>
            </a:lvl1pPr>
          </a:lstStyle>
          <a:p>
            <a:pPr>
              <a:defRPr/>
            </a:pPr>
            <a:fld id="{9D930F71-87C3-45D5-944F-3A110ECC60DB}" type="datetimeFigureOut">
              <a:rPr lang="zh-CN" altLang="en-US"/>
              <a:pPr>
                <a:defRPr/>
              </a:pPr>
              <a:t>2022/5/12</a:t>
            </a:fld>
            <a:endParaRPr lang="zh-CN" altLang="en-US"/>
          </a:p>
        </p:txBody>
      </p:sp>
      <p:sp>
        <p:nvSpPr>
          <p:cNvPr id="2055" name="页脚占位符 4">
            <a:extLst>
              <a:ext uri="{FF2B5EF4-FFF2-40B4-BE49-F238E27FC236}"/>
            </a:extLst>
          </p:cNvPr>
          <p:cNvSpPr>
            <a:spLocks noGrp="1" noChangeArrowheads="1"/>
          </p:cNvSpPr>
          <p:nvPr>
            <p:ph type="ftr" sz="quarter" idx="3"/>
          </p:nvPr>
        </p:nvSpPr>
        <p:spPr bwMode="auto">
          <a:xfrm>
            <a:off x="3124200" y="6356350"/>
            <a:ext cx="2895600" cy="365125"/>
          </a:xfrm>
          <a:prstGeom prst="rect">
            <a:avLst/>
          </a:prstGeom>
          <a:noFill/>
          <a:ln>
            <a:noFill/>
          </a:ln>
          <a:extLst/>
        </p:spPr>
        <p:txBody>
          <a:bodyPr vert="horz" wrap="square" lIns="91440" tIns="45720" rIns="91440" bIns="45720" numCol="1" anchor="t" anchorCtr="0" compatLnSpc="1">
            <a:prstTxWarp prst="textNoShape">
              <a:avLst/>
            </a:prstTxWarp>
          </a:bodyPr>
          <a:lstStyle>
            <a:lvl1pPr algn="ctr" eaLnBrk="1" hangingPunct="1">
              <a:defRPr sz="1400">
                <a:latin typeface="Calibri" pitchFamily="34" charset="0"/>
                <a:ea typeface="宋体" charset="-122"/>
                <a:cs typeface="+mn-cs"/>
              </a:defRPr>
            </a:lvl1pPr>
          </a:lstStyle>
          <a:p>
            <a:pPr>
              <a:defRPr/>
            </a:pPr>
            <a:endParaRPr lang="zh-CN" altLang="en-US"/>
          </a:p>
        </p:txBody>
      </p:sp>
      <p:sp>
        <p:nvSpPr>
          <p:cNvPr id="2056" name="灯片编号占位符 5">
            <a:extLst>
              <a:ext uri="{FF2B5EF4-FFF2-40B4-BE49-F238E27FC236}"/>
            </a:extLst>
          </p:cNvPr>
          <p:cNvSpPr>
            <a:spLocks noGrp="1" noChangeArrowheads="1"/>
          </p:cNvSpPr>
          <p:nvPr>
            <p:ph type="sldNum" sz="quarter" idx="4"/>
          </p:nvPr>
        </p:nvSpPr>
        <p:spPr bwMode="auto">
          <a:xfrm>
            <a:off x="6553200" y="6245225"/>
            <a:ext cx="2133600" cy="476250"/>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1" hangingPunct="1">
              <a:defRPr sz="1400">
                <a:latin typeface="Arial" charset="0"/>
                <a:cs typeface="+mn-cs"/>
              </a:defRPr>
            </a:lvl1pPr>
          </a:lstStyle>
          <a:p>
            <a:pPr>
              <a:defRPr/>
            </a:pPr>
            <a:fld id="{16300F5B-FC66-4CCE-B1CC-FA2DC679B9A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charset="-122"/>
        </a:defRPr>
      </a:lvl2pPr>
      <a:lvl3pPr algn="ctr" rtl="0" eaLnBrk="0" fontAlgn="base" hangingPunct="0">
        <a:spcBef>
          <a:spcPct val="0"/>
        </a:spcBef>
        <a:spcAft>
          <a:spcPct val="0"/>
        </a:spcAft>
        <a:defRPr sz="4400">
          <a:solidFill>
            <a:schemeClr val="tx2"/>
          </a:solidFill>
          <a:latin typeface="Arial" pitchFamily="34" charset="0"/>
          <a:ea typeface="宋体" charset="-122"/>
        </a:defRPr>
      </a:lvl3pPr>
      <a:lvl4pPr algn="ctr" rtl="0" eaLnBrk="0" fontAlgn="base" hangingPunct="0">
        <a:spcBef>
          <a:spcPct val="0"/>
        </a:spcBef>
        <a:spcAft>
          <a:spcPct val="0"/>
        </a:spcAft>
        <a:defRPr sz="4400">
          <a:solidFill>
            <a:schemeClr val="tx2"/>
          </a:solidFill>
          <a:latin typeface="Arial" pitchFamily="34" charset="0"/>
          <a:ea typeface="宋体" charset="-122"/>
        </a:defRPr>
      </a:lvl4pPr>
      <a:lvl5pPr algn="ctr" rtl="0" eaLnBrk="0" fontAlgn="base" hangingPunct="0">
        <a:spcBef>
          <a:spcPct val="0"/>
        </a:spcBef>
        <a:spcAft>
          <a:spcPct val="0"/>
        </a:spcAft>
        <a:defRPr sz="4400">
          <a:solidFill>
            <a:schemeClr val="tx2"/>
          </a:solidFill>
          <a:latin typeface="Arial" pitchFamily="34" charset="0"/>
          <a:ea typeface="宋体" charset="-122"/>
        </a:defRPr>
      </a:lvl5pPr>
      <a:lvl6pPr marL="457200" algn="ctr" rtl="0" eaLnBrk="0" fontAlgn="base" hangingPunct="0">
        <a:spcBef>
          <a:spcPct val="0"/>
        </a:spcBef>
        <a:spcAft>
          <a:spcPct val="0"/>
        </a:spcAft>
        <a:defRPr sz="4400">
          <a:solidFill>
            <a:schemeClr val="tx2"/>
          </a:solidFill>
          <a:latin typeface="Arial" pitchFamily="34" charset="0"/>
          <a:ea typeface="宋体" charset="-122"/>
        </a:defRPr>
      </a:lvl6pPr>
      <a:lvl7pPr marL="914400" algn="ctr" rtl="0" eaLnBrk="0" fontAlgn="base" hangingPunct="0">
        <a:spcBef>
          <a:spcPct val="0"/>
        </a:spcBef>
        <a:spcAft>
          <a:spcPct val="0"/>
        </a:spcAft>
        <a:defRPr sz="4400">
          <a:solidFill>
            <a:schemeClr val="tx2"/>
          </a:solidFill>
          <a:latin typeface="Arial" pitchFamily="34" charset="0"/>
          <a:ea typeface="宋体" charset="-122"/>
        </a:defRPr>
      </a:lvl7pPr>
      <a:lvl8pPr marL="1371600" algn="ctr" rtl="0" eaLnBrk="0" fontAlgn="base" hangingPunct="0">
        <a:spcBef>
          <a:spcPct val="0"/>
        </a:spcBef>
        <a:spcAft>
          <a:spcPct val="0"/>
        </a:spcAft>
        <a:defRPr sz="4400">
          <a:solidFill>
            <a:schemeClr val="tx2"/>
          </a:solidFill>
          <a:latin typeface="Arial" pitchFamily="34" charset="0"/>
          <a:ea typeface="宋体" charset="-122"/>
        </a:defRPr>
      </a:lvl8pPr>
      <a:lvl9pPr marL="1828800" algn="ctr" rtl="0" eaLnBrk="0" fontAlgn="base" hangingPunct="0">
        <a:spcBef>
          <a:spcPct val="0"/>
        </a:spcBef>
        <a:spcAft>
          <a:spcPct val="0"/>
        </a:spcAft>
        <a:defRPr sz="4400">
          <a:solidFill>
            <a:schemeClr val="tx2"/>
          </a:solidFill>
          <a:latin typeface="Arial" pitchFamily="34" charset="0"/>
          <a:ea typeface="宋体"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extLst>
          </p:cNvPr>
          <p:cNvSpPr>
            <a:spLocks noGrp="1"/>
          </p:cNvSpPr>
          <p:nvPr>
            <p:ph type="ctrTitle"/>
          </p:nvPr>
        </p:nvSpPr>
        <p:spPr>
          <a:xfrm>
            <a:off x="1042988" y="2147888"/>
            <a:ext cx="7772400" cy="1136650"/>
          </a:xfrm>
        </p:spPr>
        <p:txBody>
          <a:bodyPr/>
          <a:lstStyle/>
          <a:p>
            <a:pPr>
              <a:defRPr/>
            </a:pPr>
            <a:r>
              <a:rPr lang="ru-RU" sz="3200" dirty="0"/>
              <a:t>БЮДЖЕТ ДЛЯ ГРАЖДАН</a:t>
            </a:r>
          </a:p>
        </p:txBody>
      </p:sp>
      <p:sp>
        <p:nvSpPr>
          <p:cNvPr id="3075" name="Подзаголовок 2">
            <a:extLst>
              <a:ext uri="{FF2B5EF4-FFF2-40B4-BE49-F238E27FC236}"/>
            </a:extLst>
          </p:cNvPr>
          <p:cNvSpPr>
            <a:spLocks noGrp="1"/>
          </p:cNvSpPr>
          <p:nvPr>
            <p:ph type="subTitle" idx="1"/>
          </p:nvPr>
        </p:nvSpPr>
        <p:spPr>
          <a:xfrm>
            <a:off x="1115616" y="4221088"/>
            <a:ext cx="6408712" cy="2232248"/>
          </a:xfrm>
        </p:spPr>
        <p:txBody>
          <a:bodyPr/>
          <a:lstStyle/>
          <a:p>
            <a:pPr>
              <a:defRPr/>
            </a:pPr>
            <a:r>
              <a:rPr lang="ru-RU" altLang="ru-RU" sz="2400" dirty="0" smtClean="0">
                <a:solidFill>
                  <a:schemeClr val="accent4"/>
                </a:solidFill>
                <a:latin typeface="Georgia" panose="02040502050405020303" pitchFamily="18" charset="0"/>
              </a:rPr>
              <a:t>к отчету об исполнении  бюджета муниципального образования п. Михайловский Саратовской области за 2021год</a:t>
            </a:r>
          </a:p>
          <a:p>
            <a:pPr>
              <a:defRPr/>
            </a:pPr>
            <a:r>
              <a:rPr lang="ru-RU" altLang="ru-RU" sz="2400" dirty="0" smtClean="0">
                <a:solidFill>
                  <a:schemeClr val="tx1"/>
                </a:solidFill>
                <a:latin typeface="Georgia" panose="02040502050405020303" pitchFamily="18" charset="0"/>
              </a:rPr>
              <a:t>(по решению Собрания Депутатов МО п. Михайловский от </a:t>
            </a:r>
            <a:r>
              <a:rPr lang="ru-RU" altLang="ru-RU" sz="2400" dirty="0" smtClean="0">
                <a:solidFill>
                  <a:schemeClr val="tx1"/>
                </a:solidFill>
                <a:latin typeface="Georgia" panose="02040502050405020303" pitchFamily="18" charset="0"/>
              </a:rPr>
              <a:t>12 </a:t>
            </a:r>
            <a:r>
              <a:rPr lang="ru-RU" altLang="ru-RU" sz="2400" dirty="0" smtClean="0">
                <a:solidFill>
                  <a:schemeClr val="tx1"/>
                </a:solidFill>
                <a:latin typeface="Georgia" panose="02040502050405020303" pitchFamily="18" charset="0"/>
              </a:rPr>
              <a:t>мая </a:t>
            </a:r>
            <a:r>
              <a:rPr lang="ru-RU" altLang="ru-RU" sz="2400" dirty="0" smtClean="0">
                <a:solidFill>
                  <a:schemeClr val="tx1"/>
                </a:solidFill>
                <a:latin typeface="Georgia" panose="02040502050405020303" pitchFamily="18" charset="0"/>
              </a:rPr>
              <a:t>2022 </a:t>
            </a:r>
            <a:r>
              <a:rPr lang="ru-RU" altLang="ru-RU" sz="2400" dirty="0" smtClean="0">
                <a:solidFill>
                  <a:schemeClr val="tx1"/>
                </a:solidFill>
                <a:latin typeface="Georgia" panose="02040502050405020303" pitchFamily="18" charset="0"/>
              </a:rPr>
              <a:t>года № </a:t>
            </a:r>
            <a:r>
              <a:rPr lang="ru-RU" altLang="ru-RU" sz="2400" dirty="0" smtClean="0">
                <a:solidFill>
                  <a:schemeClr val="tx1"/>
                </a:solidFill>
                <a:latin typeface="Georgia" panose="02040502050405020303" pitchFamily="18" charset="0"/>
              </a:rPr>
              <a:t>60)      </a:t>
            </a:r>
            <a:endParaRPr lang="ru-RU" altLang="ru-RU" sz="2400" dirty="0">
              <a:solidFill>
                <a:schemeClr val="tx1"/>
              </a:solidFill>
              <a:latin typeface="Georgia" panose="02040502050405020303" pitchFamily="18" charset="0"/>
            </a:endParaRPr>
          </a:p>
        </p:txBody>
      </p:sp>
      <p:pic>
        <p:nvPicPr>
          <p:cNvPr id="9220" name="Picture 5" descr="https://images.vector-images.com/64/mikhaylovskyi_zato_coa.gif"/>
          <p:cNvPicPr>
            <a:picLocks noChangeAspect="1" noChangeArrowheads="1"/>
          </p:cNvPicPr>
          <p:nvPr/>
        </p:nvPicPr>
        <p:blipFill>
          <a:blip r:embed="rId2"/>
          <a:srcRect/>
          <a:stretch>
            <a:fillRect/>
          </a:stretch>
        </p:blipFill>
        <p:spPr bwMode="auto">
          <a:xfrm>
            <a:off x="3843338" y="242888"/>
            <a:ext cx="1457325" cy="190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1643134729"/>
              </p:ext>
            </p:extLst>
          </p:nvPr>
        </p:nvGraphicFramePr>
        <p:xfrm>
          <a:off x="539551" y="188640"/>
          <a:ext cx="8280921" cy="5980719"/>
        </p:xfrm>
        <a:graphic>
          <a:graphicData uri="http://schemas.openxmlformats.org/drawingml/2006/table">
            <a:tbl>
              <a:tblPr>
                <a:tableStyleId>{5C22544A-7EE6-4342-B048-85BDC9FD1C3A}</a:tableStyleId>
              </a:tblPr>
              <a:tblGrid>
                <a:gridCol w="1057761"/>
                <a:gridCol w="2471355"/>
                <a:gridCol w="690409"/>
                <a:gridCol w="690409"/>
                <a:gridCol w="690409"/>
                <a:gridCol w="690409"/>
                <a:gridCol w="690409"/>
                <a:gridCol w="690409"/>
                <a:gridCol w="609351"/>
              </a:tblGrid>
              <a:tr h="205807">
                <a:tc rowSpan="2">
                  <a:txBody>
                    <a:bodyPr/>
                    <a:lstStyle/>
                    <a:p>
                      <a:pPr algn="ctr" fontAlgn="ctr"/>
                      <a:r>
                        <a:rPr lang="ru-RU" sz="800" b="0" i="0" u="none" strike="noStrike" dirty="0">
                          <a:solidFill>
                            <a:srgbClr val="000000"/>
                          </a:solidFill>
                          <a:effectLst/>
                          <a:latin typeface="Times New Roman"/>
                        </a:rPr>
                        <a:t>Код</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2020 год (по состоянию на 01.01.2021г)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Уточненные бюджетные назначения 2021 года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Кассовый план по состоянию на 01.01.2022г</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2021 год (по состоянию на 01.01.2022г)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b="0" i="0" u="none" strike="noStrike" dirty="0">
                          <a:solidFill>
                            <a:srgbClr val="000000"/>
                          </a:solidFill>
                          <a:effectLst/>
                          <a:latin typeface="Times New Roman"/>
                        </a:rPr>
                        <a:t>% исполнения </a:t>
                      </a:r>
                    </a:p>
                  </a:txBody>
                  <a:tcPr marL="9525" marR="9525" marT="952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477331">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0" i="0" u="none" strike="noStrike" dirty="0">
                          <a:solidFill>
                            <a:srgbClr val="000000"/>
                          </a:solidFill>
                          <a:effectLst/>
                          <a:latin typeface="Times New Roman"/>
                        </a:rPr>
                        <a:t>к уточненным бюджетным назначениям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кассовому плану</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a:t>
                      </a:r>
                      <a:r>
                        <a:rPr lang="ru-RU" sz="800" b="0" i="0" u="none" strike="noStrike" dirty="0" err="1">
                          <a:solidFill>
                            <a:srgbClr val="000000"/>
                          </a:solidFill>
                          <a:effectLst/>
                          <a:latin typeface="Times New Roman"/>
                        </a:rPr>
                        <a:t>соответ-ствующему</a:t>
                      </a:r>
                      <a:r>
                        <a:rPr lang="ru-RU" sz="800" b="0" i="0" u="none" strike="noStrike" dirty="0">
                          <a:solidFill>
                            <a:srgbClr val="000000"/>
                          </a:solidFill>
                          <a:effectLst/>
                          <a:latin typeface="Times New Roman"/>
                        </a:rPr>
                        <a:t> периоду</a:t>
                      </a:r>
                      <a:br>
                        <a:rPr lang="ru-RU" sz="800" b="0" i="0" u="none" strike="noStrike" dirty="0">
                          <a:solidFill>
                            <a:srgbClr val="000000"/>
                          </a:solidFill>
                          <a:effectLst/>
                          <a:latin typeface="Times New Roman"/>
                        </a:rPr>
                      </a:br>
                      <a:r>
                        <a:rPr lang="ru-RU" sz="800" b="0" i="0" u="none" strike="noStrike" dirty="0">
                          <a:solidFill>
                            <a:srgbClr val="000000"/>
                          </a:solidFill>
                          <a:effectLst/>
                          <a:latin typeface="Times New Roman"/>
                        </a:rPr>
                        <a:t>2020г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0482">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2</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3</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4</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7</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8</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9</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33150">
                <a:tc>
                  <a:txBody>
                    <a:bodyPr/>
                    <a:lstStyle/>
                    <a:p>
                      <a:pPr algn="l" fontAlgn="b"/>
                      <a:r>
                        <a:rPr lang="ru-RU" sz="800" b="0" i="0" u="none" strike="noStrike">
                          <a:solidFill>
                            <a:srgbClr val="000000"/>
                          </a:solidFill>
                          <a:effectLst/>
                          <a:latin typeface="Times New Roman"/>
                        </a:rPr>
                        <a:t>2 02 30024 04 0003 150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0" i="0" u="none" strike="noStrike">
                          <a:solidFill>
                            <a:srgbClr val="000000"/>
                          </a:solidFill>
                          <a:effectLst/>
                          <a:latin typeface="Times New Roman"/>
                        </a:rPr>
                        <a:t>Субвенции бюджетов городских округов области на осуществление органами местного самоуправления государственных полномочий по созданию и организации деятельности комиссий по делам несовершеннолетних и защите их прав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294,3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105,4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84193">
                <a:tc>
                  <a:txBody>
                    <a:bodyPr/>
                    <a:lstStyle/>
                    <a:p>
                      <a:pPr algn="l" fontAlgn="b"/>
                      <a:r>
                        <a:rPr lang="ru-RU" sz="800" b="0" i="0" u="none" strike="noStrike">
                          <a:solidFill>
                            <a:srgbClr val="000000"/>
                          </a:solidFill>
                          <a:effectLst/>
                          <a:latin typeface="Times New Roman"/>
                        </a:rPr>
                        <a:t>2 02 30024 04 0008 150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Cубвенция бюджетам городских округов области на осуществление органами местного самоуправления государственных полномочий по образованию и обеспечению деятельности административных комиссий, определению перечня должностных лиц, уполномоченных составлять протоколы об административных правонарушениях</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294,3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105,4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951260">
                <a:tc>
                  <a:txBody>
                    <a:bodyPr/>
                    <a:lstStyle/>
                    <a:p>
                      <a:pPr algn="l" fontAlgn="b"/>
                      <a:r>
                        <a:rPr lang="ru-RU" sz="800" b="0" i="0" u="none" strike="noStrike">
                          <a:solidFill>
                            <a:srgbClr val="000000"/>
                          </a:solidFill>
                          <a:effectLst/>
                          <a:latin typeface="Times New Roman"/>
                        </a:rPr>
                        <a:t>2 02 30024 04 0009 150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Cубвенции бюджетам городских округов области на осуществление органами местного самоуправления отдельных государственных полномочий по осуществлению деятельности по опеке и попечительству в отношении несовершеннолетних граждан в части расходов на оплату труда, уплату страховых взносов по обязательному социальному страхованию в государственные внебюджетные фонды Российской Федерации, обеспечение деятельности штатных работников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294,3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105,4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86455">
                <a:tc>
                  <a:txBody>
                    <a:bodyPr/>
                    <a:lstStyle/>
                    <a:p>
                      <a:pPr algn="l" fontAlgn="b"/>
                      <a:r>
                        <a:rPr lang="ru-RU" sz="800" b="0" i="0" u="none" strike="noStrike">
                          <a:solidFill>
                            <a:srgbClr val="000000"/>
                          </a:solidFill>
                          <a:effectLst/>
                          <a:latin typeface="Times New Roman"/>
                        </a:rPr>
                        <a:t>2 02 30024 04 0010 150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Cубвенции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гражданам субсидий на оплату жилого помещения и коммунальных услуг</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294,3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105,4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65490">
                <a:tc>
                  <a:txBody>
                    <a:bodyPr/>
                    <a:lstStyle/>
                    <a:p>
                      <a:pPr algn="l" fontAlgn="b"/>
                      <a:r>
                        <a:rPr lang="ru-RU" sz="800" b="0" i="0" u="none" strike="noStrike">
                          <a:solidFill>
                            <a:srgbClr val="000000"/>
                          </a:solidFill>
                          <a:effectLst/>
                          <a:latin typeface="Times New Roman"/>
                        </a:rPr>
                        <a:t>2 02 30024 04 0011 150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Cубвенции бюджетам городских округов области на осуществление органами местного самоуправления отдельных государственных полномочий по осуществлению деятельности по опеке и попечительству в отношении совершеннолетних граждан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882,7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930,8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105,4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40159">
                <a:tc>
                  <a:txBody>
                    <a:bodyPr/>
                    <a:lstStyle/>
                    <a:p>
                      <a:pPr algn="l" fontAlgn="b"/>
                      <a:r>
                        <a:rPr lang="ru-RU" sz="800" b="0" i="0" u="none" strike="noStrike">
                          <a:solidFill>
                            <a:srgbClr val="000000"/>
                          </a:solidFill>
                          <a:effectLst/>
                          <a:latin typeface="Times New Roman"/>
                        </a:rPr>
                        <a:t>2 02 30024 04 0012 150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Субвенции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компенсации родительской платы за присмотр и уход за детьми в образовательных организациях, реализующих основную общеобразовательную программу дошкольного образования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29,5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25,1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96,9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96,9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dirty="0">
                          <a:solidFill>
                            <a:srgbClr val="000000"/>
                          </a:solidFill>
                          <a:effectLst/>
                          <a:latin typeface="Times New Roman"/>
                        </a:rPr>
                        <a:t>85,1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9850778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698726635"/>
              </p:ext>
            </p:extLst>
          </p:nvPr>
        </p:nvGraphicFramePr>
        <p:xfrm>
          <a:off x="539552" y="305631"/>
          <a:ext cx="8280919" cy="5868398"/>
        </p:xfrm>
        <a:graphic>
          <a:graphicData uri="http://schemas.openxmlformats.org/drawingml/2006/table">
            <a:tbl>
              <a:tblPr>
                <a:tableStyleId>{5C22544A-7EE6-4342-B048-85BDC9FD1C3A}</a:tableStyleId>
              </a:tblPr>
              <a:tblGrid>
                <a:gridCol w="1167076"/>
                <a:gridCol w="2407588"/>
                <a:gridCol w="672595"/>
                <a:gridCol w="672595"/>
                <a:gridCol w="672595"/>
                <a:gridCol w="672595"/>
                <a:gridCol w="672595"/>
                <a:gridCol w="672595"/>
                <a:gridCol w="670685"/>
              </a:tblGrid>
              <a:tr h="0">
                <a:tc rowSpan="2">
                  <a:txBody>
                    <a:bodyPr/>
                    <a:lstStyle/>
                    <a:p>
                      <a:pPr algn="ctr" fontAlgn="ctr"/>
                      <a:r>
                        <a:rPr lang="ru-RU" sz="800" b="0" i="0" u="none" strike="noStrike" dirty="0">
                          <a:solidFill>
                            <a:srgbClr val="000000"/>
                          </a:solidFill>
                          <a:effectLst/>
                          <a:latin typeface="Times New Roman"/>
                        </a:rPr>
                        <a:t>Код</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2020 год (по состоянию на 01.01.2021г)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Уточненные бюджетные назначения 2021 года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Кассовый план по состоянию на 01.01.2022г</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2021 год (по состоянию на 01.01.2022г)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b="0" i="0" u="none" strike="noStrike" dirty="0">
                          <a:solidFill>
                            <a:srgbClr val="000000"/>
                          </a:solidFill>
                          <a:effectLst/>
                          <a:latin typeface="Times New Roman"/>
                        </a:rPr>
                        <a:t>% исполнения </a:t>
                      </a:r>
                    </a:p>
                  </a:txBody>
                  <a:tcPr marL="9525" marR="9525" marT="952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69116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0" i="0" u="none" strike="noStrike" dirty="0">
                          <a:solidFill>
                            <a:srgbClr val="000000"/>
                          </a:solidFill>
                          <a:effectLst/>
                          <a:latin typeface="Times New Roman"/>
                        </a:rPr>
                        <a:t>к уточненным бюджетным назначениям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кассовому плану</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a:t>
                      </a:r>
                      <a:r>
                        <a:rPr lang="ru-RU" sz="800" b="0" i="0" u="none" strike="noStrike" dirty="0" err="1">
                          <a:solidFill>
                            <a:srgbClr val="000000"/>
                          </a:solidFill>
                          <a:effectLst/>
                          <a:latin typeface="Times New Roman"/>
                        </a:rPr>
                        <a:t>соответ-ствующему</a:t>
                      </a:r>
                      <a:r>
                        <a:rPr lang="ru-RU" sz="800" b="0" i="0" u="none" strike="noStrike" dirty="0">
                          <a:solidFill>
                            <a:srgbClr val="000000"/>
                          </a:solidFill>
                          <a:effectLst/>
                          <a:latin typeface="Times New Roman"/>
                        </a:rPr>
                        <a:t> периоду</a:t>
                      </a:r>
                      <a:br>
                        <a:rPr lang="ru-RU" sz="800" b="0" i="0" u="none" strike="noStrike" dirty="0">
                          <a:solidFill>
                            <a:srgbClr val="000000"/>
                          </a:solidFill>
                          <a:effectLst/>
                          <a:latin typeface="Times New Roman"/>
                        </a:rPr>
                      </a:br>
                      <a:r>
                        <a:rPr lang="ru-RU" sz="800" b="0" i="0" u="none" strike="noStrike" dirty="0">
                          <a:solidFill>
                            <a:srgbClr val="000000"/>
                          </a:solidFill>
                          <a:effectLst/>
                          <a:latin typeface="Times New Roman"/>
                        </a:rPr>
                        <a:t>2020г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57544">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2</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3</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4</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7</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8</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9</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417">
                <a:tc>
                  <a:txBody>
                    <a:bodyPr/>
                    <a:lstStyle/>
                    <a:p>
                      <a:pPr algn="l" fontAlgn="b"/>
                      <a:r>
                        <a:rPr lang="ru-RU" sz="800" b="0" i="0" u="none" strike="noStrike" dirty="0">
                          <a:solidFill>
                            <a:srgbClr val="000000"/>
                          </a:solidFill>
                          <a:effectLst/>
                          <a:latin typeface="Times New Roman"/>
                        </a:rPr>
                        <a:t>2 02 30024 04 0014 150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Cубвенции бюджетам городских округов области на компенсацию родительской платы за присмотр и уход за детьми в образовательных организациях, реализующих основную общеобразовательную программу дошкольного образования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224,0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286,5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127,9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417">
                <a:tc>
                  <a:txBody>
                    <a:bodyPr/>
                    <a:lstStyle/>
                    <a:p>
                      <a:pPr algn="l" fontAlgn="b"/>
                      <a:r>
                        <a:rPr lang="ru-RU" sz="800" b="0" i="0" u="none" strike="noStrike">
                          <a:solidFill>
                            <a:srgbClr val="000000"/>
                          </a:solidFill>
                          <a:effectLst/>
                          <a:latin typeface="Times New Roman"/>
                        </a:rPr>
                        <a:t>2 02 30024 04 0015 150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0" i="0" u="none" strike="noStrike">
                          <a:solidFill>
                            <a:srgbClr val="000000"/>
                          </a:solidFill>
                          <a:effectLst/>
                          <a:latin typeface="Times New Roman"/>
                        </a:rPr>
                        <a:t>Cубвенции бюджетам городских округов области на осуществление органами местного самоуправления отдельных государственных полномочий по государственному управлению охраной труда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270,7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310,3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114,6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60498">
                <a:tc>
                  <a:txBody>
                    <a:bodyPr/>
                    <a:lstStyle/>
                    <a:p>
                      <a:pPr algn="l" fontAlgn="b"/>
                      <a:r>
                        <a:rPr lang="ru-RU" sz="800" b="0" i="0" u="none" strike="noStrike">
                          <a:solidFill>
                            <a:srgbClr val="000000"/>
                          </a:solidFill>
                          <a:effectLst/>
                          <a:latin typeface="Times New Roman"/>
                        </a:rPr>
                        <a:t>2 02 30024 04 0016 150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0" i="0" u="none" strike="noStrike">
                          <a:solidFill>
                            <a:srgbClr val="000000"/>
                          </a:solidFill>
                          <a:effectLst/>
                          <a:latin typeface="Times New Roman"/>
                        </a:rPr>
                        <a:t>Cубвенции бюджетам городских округов области на осуществление органами местного самоуправления государственных полномочий по предоставлению гражданам субсидий на оплату жилого помещения и коммунальных услуг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48,0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84,7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84,7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193,5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417">
                <a:tc>
                  <a:txBody>
                    <a:bodyPr/>
                    <a:lstStyle/>
                    <a:p>
                      <a:pPr algn="l" fontAlgn="b"/>
                      <a:r>
                        <a:rPr lang="ru-RU" sz="800" b="0" i="0" u="none" strike="noStrike">
                          <a:solidFill>
                            <a:srgbClr val="000000"/>
                          </a:solidFill>
                          <a:effectLst/>
                          <a:latin typeface="Times New Roman"/>
                        </a:rPr>
                        <a:t>2 02 30024 04 0027 150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0" i="0" u="none" strike="noStrike">
                          <a:solidFill>
                            <a:srgbClr val="000000"/>
                          </a:solidFill>
                          <a:effectLst/>
                          <a:latin typeface="Times New Roman"/>
                        </a:rPr>
                        <a:t>Cубвенции бюджетам городских округов области на предоставление питания отдельным категориям обучающихся в муниципальных образовательных организациях, реализующих образовательные программы начального общего, основного общего и среднего общего образования</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238,3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202,8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85,1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719835">
                <a:tc>
                  <a:txBody>
                    <a:bodyPr/>
                    <a:lstStyle/>
                    <a:p>
                      <a:pPr algn="l" fontAlgn="b"/>
                      <a:r>
                        <a:rPr lang="ru-RU" sz="800" b="0" i="0" u="none" strike="noStrike">
                          <a:solidFill>
                            <a:srgbClr val="000000"/>
                          </a:solidFill>
                          <a:effectLst/>
                          <a:latin typeface="Times New Roman"/>
                        </a:rPr>
                        <a:t>2 02 30024 04 0028 150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Cубвенции бюджетам городских округов области на частичное финансирование расходов на присмотр и уход за детьми дошкольного возраста в муниципальных образовательных организациях, реализующих основную общеобразовательную программу дошкольного образования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37,1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48,9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131,8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724132">
                <a:tc>
                  <a:txBody>
                    <a:bodyPr/>
                    <a:lstStyle/>
                    <a:p>
                      <a:pPr algn="l" fontAlgn="b"/>
                      <a:r>
                        <a:rPr lang="ru-RU" sz="800" b="0" i="0" u="none" strike="noStrike">
                          <a:solidFill>
                            <a:srgbClr val="000000"/>
                          </a:solidFill>
                          <a:effectLst/>
                          <a:latin typeface="Times New Roman"/>
                        </a:rPr>
                        <a:t>2 02 30024 04 0029 150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Cубвенции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питания отдельным категориям обучающихся в муниципальных образовательных организациях, реализующих образовательные программы начального общего, основного общего и среднего общего образования и частичному финансированию расходов на присмотр и уход за детьми дошкольного возраста в муниципальных образовательных организациях, реализующих основную общеобразовательную программу дошкольного образования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52,4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53,9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dirty="0">
                          <a:solidFill>
                            <a:srgbClr val="000000"/>
                          </a:solidFill>
                          <a:effectLst/>
                          <a:latin typeface="Times New Roman"/>
                        </a:rPr>
                        <a:t>102,9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41294219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2389349392"/>
              </p:ext>
            </p:extLst>
          </p:nvPr>
        </p:nvGraphicFramePr>
        <p:xfrm>
          <a:off x="251520" y="598081"/>
          <a:ext cx="8640959" cy="4713508"/>
        </p:xfrm>
        <a:graphic>
          <a:graphicData uri="http://schemas.openxmlformats.org/drawingml/2006/table">
            <a:tbl>
              <a:tblPr>
                <a:tableStyleId>{5C22544A-7EE6-4342-B048-85BDC9FD1C3A}</a:tableStyleId>
              </a:tblPr>
              <a:tblGrid>
                <a:gridCol w="1217820"/>
                <a:gridCol w="2512266"/>
                <a:gridCol w="701838"/>
                <a:gridCol w="701838"/>
                <a:gridCol w="701838"/>
                <a:gridCol w="701838"/>
                <a:gridCol w="701838"/>
                <a:gridCol w="701838"/>
                <a:gridCol w="699845"/>
              </a:tblGrid>
              <a:tr h="122649">
                <a:tc rowSpan="2">
                  <a:txBody>
                    <a:bodyPr/>
                    <a:lstStyle/>
                    <a:p>
                      <a:pPr algn="ctr" fontAlgn="ctr"/>
                      <a:r>
                        <a:rPr lang="ru-RU" sz="800" b="0" i="0" u="none" strike="noStrike" dirty="0">
                          <a:solidFill>
                            <a:srgbClr val="000000"/>
                          </a:solidFill>
                          <a:effectLst/>
                          <a:latin typeface="Times New Roman"/>
                        </a:rPr>
                        <a:t>Код</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2020 год (по состоянию на 01.01.2021г)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Уточненные бюджетные назначения 2021 года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Кассовый план по состоянию на 01.01.2022г</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2021 год (по состоянию на 01.01.2022г)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b="0" i="0" u="none" strike="noStrike" dirty="0">
                          <a:solidFill>
                            <a:srgbClr val="000000"/>
                          </a:solidFill>
                          <a:effectLst/>
                          <a:latin typeface="Times New Roman"/>
                        </a:rPr>
                        <a:t>% исполнения </a:t>
                      </a:r>
                    </a:p>
                  </a:txBody>
                  <a:tcPr marL="9525" marR="9525" marT="952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626665">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0" i="0" u="none" strike="noStrike" dirty="0">
                          <a:solidFill>
                            <a:srgbClr val="000000"/>
                          </a:solidFill>
                          <a:effectLst/>
                          <a:latin typeface="Times New Roman"/>
                        </a:rPr>
                        <a:t>к уточненным бюджетным назначениям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кассовому плану</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a:t>
                      </a:r>
                      <a:r>
                        <a:rPr lang="ru-RU" sz="800" b="0" i="0" u="none" strike="noStrike" dirty="0" err="1">
                          <a:solidFill>
                            <a:srgbClr val="000000"/>
                          </a:solidFill>
                          <a:effectLst/>
                          <a:latin typeface="Times New Roman"/>
                        </a:rPr>
                        <a:t>соответ-ствующему</a:t>
                      </a:r>
                      <a:r>
                        <a:rPr lang="ru-RU" sz="800" b="0" i="0" u="none" strike="noStrike" dirty="0">
                          <a:solidFill>
                            <a:srgbClr val="000000"/>
                          </a:solidFill>
                          <a:effectLst/>
                          <a:latin typeface="Times New Roman"/>
                        </a:rPr>
                        <a:t> периоду</a:t>
                      </a:r>
                      <a:br>
                        <a:rPr lang="ru-RU" sz="800" b="0" i="0" u="none" strike="noStrike" dirty="0">
                          <a:solidFill>
                            <a:srgbClr val="000000"/>
                          </a:solidFill>
                          <a:effectLst/>
                          <a:latin typeface="Times New Roman"/>
                        </a:rPr>
                      </a:br>
                      <a:r>
                        <a:rPr lang="ru-RU" sz="800" b="0" i="0" u="none" strike="noStrike" dirty="0">
                          <a:solidFill>
                            <a:srgbClr val="000000"/>
                          </a:solidFill>
                          <a:effectLst/>
                          <a:latin typeface="Times New Roman"/>
                        </a:rPr>
                        <a:t>2020г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24378">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2</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3</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4</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7</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8</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9</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07685">
                <a:tc>
                  <a:txBody>
                    <a:bodyPr/>
                    <a:lstStyle/>
                    <a:p>
                      <a:pPr algn="l" fontAlgn="b"/>
                      <a:r>
                        <a:rPr lang="ru-RU" sz="800" b="0" i="0" u="none" strike="noStrike" dirty="0">
                          <a:solidFill>
                            <a:srgbClr val="000000"/>
                          </a:solidFill>
                          <a:effectLst/>
                          <a:latin typeface="Times New Roman"/>
                        </a:rPr>
                        <a:t>2 02 30024 04 0037 150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0" i="0" u="none" strike="noStrike">
                          <a:solidFill>
                            <a:srgbClr val="000000"/>
                          </a:solidFill>
                          <a:effectLst/>
                          <a:latin typeface="Times New Roman"/>
                        </a:rPr>
                        <a:t>Cубвенции бюджетам городских округов области на финансовое обеспечение образовательной деятельности муниципальных дошкольных образовательных организаций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8 678,1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8 178,0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8 178,0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8 178,0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94,2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712230">
                <a:tc>
                  <a:txBody>
                    <a:bodyPr/>
                    <a:lstStyle/>
                    <a:p>
                      <a:pPr algn="l" fontAlgn="b"/>
                      <a:r>
                        <a:rPr lang="ru-RU" sz="800" b="0" i="0" u="none" strike="noStrike">
                          <a:solidFill>
                            <a:srgbClr val="000000"/>
                          </a:solidFill>
                          <a:effectLst/>
                          <a:latin typeface="Times New Roman"/>
                        </a:rPr>
                        <a:t>2 02 30024 04 0043 150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0" i="0" u="none" strike="noStrike">
                          <a:solidFill>
                            <a:srgbClr val="000000"/>
                          </a:solidFill>
                          <a:effectLst/>
                          <a:latin typeface="Times New Roman"/>
                        </a:rPr>
                        <a:t>Субвенции бюджетам городских округов области на осуществление органами местного самоуправления отдельных государственных полномочий по организации проведения мероприятий при осуществлении деятельности по обращению с животными без владельцев</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77872">
                <a:tc>
                  <a:txBody>
                    <a:bodyPr/>
                    <a:lstStyle/>
                    <a:p>
                      <a:pPr algn="l" fontAlgn="b"/>
                      <a:r>
                        <a:rPr lang="ru-RU" sz="800" b="0" i="0" u="none" strike="noStrike">
                          <a:solidFill>
                            <a:srgbClr val="000000"/>
                          </a:solidFill>
                          <a:effectLst/>
                          <a:latin typeface="Times New Roman"/>
                        </a:rPr>
                        <a:t>2 02 49999 04 0013 150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Иные межбюджетные трансферты бюджетам муниципальных районов и городских округов области в целях обеспечения надлежащего осуществления полномочий по решению вопросов местного значения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1 555,9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07685">
                <a:tc>
                  <a:txBody>
                    <a:bodyPr/>
                    <a:lstStyle/>
                    <a:p>
                      <a:pPr algn="l" fontAlgn="b"/>
                      <a:r>
                        <a:rPr lang="ru-RU" sz="800" b="0" i="0" u="none" strike="noStrike">
                          <a:solidFill>
                            <a:srgbClr val="000000"/>
                          </a:solidFill>
                          <a:effectLst/>
                          <a:latin typeface="Times New Roman"/>
                        </a:rPr>
                        <a:t>2 02 49999 04 0048 150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Межбюджетные трансферты, передаваемые бюджетам городских округов области на оснащение и укрепление материально-технической базы образовательных организаций (за счет средств дотации)</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352,0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352,0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352,0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53563">
                <a:tc>
                  <a:txBody>
                    <a:bodyPr/>
                    <a:lstStyle/>
                    <a:p>
                      <a:pPr algn="l" fontAlgn="b"/>
                      <a:r>
                        <a:rPr lang="ru-RU" sz="800" b="0" i="0" u="none" strike="noStrike">
                          <a:solidFill>
                            <a:srgbClr val="000000"/>
                          </a:solidFill>
                          <a:effectLst/>
                          <a:latin typeface="Times New Roman"/>
                        </a:rPr>
                        <a:t>2 02 49999 04 0054 150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Межбюджетные трансферты, передаваемые бюджетам городских округов области на достижение надлежащего уровня оплаты труда в органах местного самоуправления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617,7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617,7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617,7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020604">
                <a:tc>
                  <a:txBody>
                    <a:bodyPr/>
                    <a:lstStyle/>
                    <a:p>
                      <a:pPr algn="l" fontAlgn="t"/>
                      <a:r>
                        <a:rPr lang="ru-RU" sz="800" b="0" i="0" u="none" strike="noStrike">
                          <a:solidFill>
                            <a:srgbClr val="000000"/>
                          </a:solidFill>
                          <a:effectLst/>
                          <a:latin typeface="Times New Roman"/>
                        </a:rPr>
                        <a:t>2 02 49999 04 0015 150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Межбюджетные трансферты, передаваемые бюджетам городских округов области на размещение социально значимой информации в печатных средствах массовой информации, учрежденных органами местного самоуправления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292,5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400,9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400,9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400,9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dirty="0">
                          <a:solidFill>
                            <a:srgbClr val="000000"/>
                          </a:solidFill>
                          <a:effectLst/>
                          <a:latin typeface="Times New Roman"/>
                        </a:rPr>
                        <a:t>137,1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32779039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3396203608"/>
              </p:ext>
            </p:extLst>
          </p:nvPr>
        </p:nvGraphicFramePr>
        <p:xfrm>
          <a:off x="395537" y="908719"/>
          <a:ext cx="8058183" cy="4034596"/>
        </p:xfrm>
        <a:graphic>
          <a:graphicData uri="http://schemas.openxmlformats.org/drawingml/2006/table">
            <a:tbl>
              <a:tblPr>
                <a:tableStyleId>{5C22544A-7EE6-4342-B048-85BDC9FD1C3A}</a:tableStyleId>
              </a:tblPr>
              <a:tblGrid>
                <a:gridCol w="1077839"/>
                <a:gridCol w="2400675"/>
                <a:gridCol w="654504"/>
                <a:gridCol w="654504"/>
                <a:gridCol w="654504"/>
                <a:gridCol w="654504"/>
                <a:gridCol w="654504"/>
                <a:gridCol w="654504"/>
                <a:gridCol w="652645"/>
              </a:tblGrid>
              <a:tr h="127682">
                <a:tc rowSpan="2">
                  <a:txBody>
                    <a:bodyPr/>
                    <a:lstStyle/>
                    <a:p>
                      <a:pPr algn="ctr" fontAlgn="ctr"/>
                      <a:r>
                        <a:rPr lang="ru-RU" sz="800" b="0" i="0" u="none" strike="noStrike" dirty="0">
                          <a:solidFill>
                            <a:srgbClr val="000000"/>
                          </a:solidFill>
                          <a:effectLst/>
                          <a:latin typeface="Times New Roman"/>
                        </a:rPr>
                        <a:t>Код</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2020 год (по состоянию на 01.01.2021г)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Уточненные бюджетные назначения 2021 года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Кассовый план по состоянию на 01.01.2022г</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2021 год (по состоянию на 01.01.2022г)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b="0" i="0" u="none" strike="noStrike" dirty="0">
                          <a:solidFill>
                            <a:srgbClr val="000000"/>
                          </a:solidFill>
                          <a:effectLst/>
                          <a:latin typeface="Times New Roman"/>
                        </a:rPr>
                        <a:t>% исполнения </a:t>
                      </a:r>
                    </a:p>
                  </a:txBody>
                  <a:tcPr marL="9525" marR="9525" marT="952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691549">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0" i="0" u="none" strike="noStrike" dirty="0">
                          <a:solidFill>
                            <a:srgbClr val="000000"/>
                          </a:solidFill>
                          <a:effectLst/>
                          <a:latin typeface="Times New Roman"/>
                        </a:rPr>
                        <a:t>к уточненным бюджетным назначениям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кассовому плану</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a:t>
                      </a:r>
                      <a:r>
                        <a:rPr lang="ru-RU" sz="800" b="0" i="0" u="none" strike="noStrike" dirty="0" err="1">
                          <a:solidFill>
                            <a:srgbClr val="000000"/>
                          </a:solidFill>
                          <a:effectLst/>
                          <a:latin typeface="Times New Roman"/>
                        </a:rPr>
                        <a:t>соответ-ствующему</a:t>
                      </a:r>
                      <a:r>
                        <a:rPr lang="ru-RU" sz="800" b="0" i="0" u="none" strike="noStrike" dirty="0">
                          <a:solidFill>
                            <a:srgbClr val="000000"/>
                          </a:solidFill>
                          <a:effectLst/>
                          <a:latin typeface="Times New Roman"/>
                        </a:rPr>
                        <a:t> периоду</a:t>
                      </a:r>
                      <a:br>
                        <a:rPr lang="ru-RU" sz="800" b="0" i="0" u="none" strike="noStrike" dirty="0">
                          <a:solidFill>
                            <a:srgbClr val="000000"/>
                          </a:solidFill>
                          <a:effectLst/>
                          <a:latin typeface="Times New Roman"/>
                        </a:rPr>
                      </a:br>
                      <a:r>
                        <a:rPr lang="ru-RU" sz="800" b="0" i="0" u="none" strike="noStrike" dirty="0">
                          <a:solidFill>
                            <a:srgbClr val="000000"/>
                          </a:solidFill>
                          <a:effectLst/>
                          <a:latin typeface="Times New Roman"/>
                        </a:rPr>
                        <a:t>2020г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0560">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2</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3</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4</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7</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8</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9</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19468">
                <a:tc>
                  <a:txBody>
                    <a:bodyPr/>
                    <a:lstStyle/>
                    <a:p>
                      <a:pPr algn="l" fontAlgn="t"/>
                      <a:r>
                        <a:rPr lang="ru-RU" sz="800" b="0" i="0" u="none" strike="noStrike" dirty="0">
                          <a:solidFill>
                            <a:srgbClr val="000000"/>
                          </a:solidFill>
                          <a:effectLst/>
                          <a:latin typeface="Times New Roman"/>
                        </a:rPr>
                        <a:t>2 02 49999 04 0006 150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dirty="0">
                          <a:solidFill>
                            <a:srgbClr val="000000"/>
                          </a:solidFill>
                          <a:effectLst/>
                          <a:latin typeface="Times New Roman"/>
                        </a:rPr>
                        <a:t>Межбюджетные трансферты, передаваемые бюджетам городских округов области за счет средств резервного фонда Правительства Саратовской области</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dirty="0">
                          <a:solidFill>
                            <a:srgbClr val="000000"/>
                          </a:solidFill>
                          <a:effectLst/>
                          <a:latin typeface="Times New Roman"/>
                        </a:rPr>
                        <a:t>180,0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dirty="0">
                          <a:solidFill>
                            <a:srgbClr val="000000"/>
                          </a:solidFill>
                          <a:effectLst/>
                          <a:latin typeface="Times New Roman"/>
                        </a:rPr>
                        <a:t>352,0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352,0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352,0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195,6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734">
                <a:tc>
                  <a:txBody>
                    <a:bodyPr/>
                    <a:lstStyle/>
                    <a:p>
                      <a:pPr algn="l" fontAlgn="b"/>
                      <a:r>
                        <a:rPr lang="ru-RU" sz="800" b="0" i="0" u="none" strike="noStrike">
                          <a:solidFill>
                            <a:srgbClr val="000000"/>
                          </a:solidFill>
                          <a:effectLst/>
                          <a:latin typeface="Times New Roman"/>
                        </a:rPr>
                        <a:t>2 04 04099 04 0073 150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Прочие безвозмездные поступления от негосударственных организаций в бюджеты городских округов</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135,9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60753">
                <a:tc>
                  <a:txBody>
                    <a:bodyPr/>
                    <a:lstStyle/>
                    <a:p>
                      <a:pPr algn="l" fontAlgn="b"/>
                      <a:r>
                        <a:rPr lang="ru-RU" sz="800" b="0" i="0" u="none" strike="noStrike">
                          <a:solidFill>
                            <a:srgbClr val="000000"/>
                          </a:solidFill>
                          <a:effectLst/>
                          <a:latin typeface="Times New Roman"/>
                        </a:rPr>
                        <a:t>2 07 04050 04 0073 150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Прочие безвозмездные поступления в бюджеты городских округов</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158,0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734">
                <a:tc>
                  <a:txBody>
                    <a:bodyPr/>
                    <a:lstStyle/>
                    <a:p>
                      <a:pPr algn="l" fontAlgn="b"/>
                      <a:r>
                        <a:rPr lang="ru-RU" sz="800" b="0" i="0" u="none" strike="noStrike">
                          <a:solidFill>
                            <a:srgbClr val="000000"/>
                          </a:solidFill>
                          <a:effectLst/>
                          <a:latin typeface="Times New Roman"/>
                        </a:rPr>
                        <a:t>2 07 04050 04 0000 150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Прочие безвозмездные поступления в бюджеты городских округов</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1 300,0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1 300,0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dirty="0">
                          <a:solidFill>
                            <a:srgbClr val="000000"/>
                          </a:solidFill>
                          <a:effectLst/>
                          <a:latin typeface="Times New Roman"/>
                        </a:rPr>
                        <a:t>1 300,0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843353">
                <a:tc>
                  <a:txBody>
                    <a:bodyPr/>
                    <a:lstStyle/>
                    <a:p>
                      <a:pPr algn="l" fontAlgn="t"/>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a:solidFill>
                            <a:srgbClr val="000000"/>
                          </a:solidFill>
                          <a:effectLst/>
                          <a:latin typeface="Times New Roman"/>
                        </a:rPr>
                        <a:t>ВСЕГО ДОХОДОВ:</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a:solidFill>
                            <a:srgbClr val="000000"/>
                          </a:solidFill>
                          <a:effectLst/>
                          <a:latin typeface="Times New Roman"/>
                        </a:rPr>
                        <a:t>101 315,6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a:solidFill>
                            <a:srgbClr val="000000"/>
                          </a:solidFill>
                          <a:effectLst/>
                          <a:latin typeface="Times New Roman"/>
                        </a:rPr>
                        <a:t>120 791,8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a:solidFill>
                            <a:srgbClr val="000000"/>
                          </a:solidFill>
                          <a:effectLst/>
                          <a:latin typeface="Times New Roman"/>
                        </a:rPr>
                        <a:t>120 791,8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a:solidFill>
                            <a:srgbClr val="000000"/>
                          </a:solidFill>
                          <a:effectLst/>
                          <a:latin typeface="Times New Roman"/>
                        </a:rPr>
                        <a:t>123 934,3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102,6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102,6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122,3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5140961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5129" y="319462"/>
            <a:ext cx="8229600" cy="1143000"/>
          </a:xfrm>
        </p:spPr>
        <p:txBody>
          <a:bodyPr/>
          <a:lstStyle/>
          <a:p>
            <a:pPr>
              <a:defRPr sz="1400" b="1" i="0" u="none" strike="noStrike" kern="1200" spc="0" baseline="0">
                <a:solidFill>
                  <a:sysClr val="windowText" lastClr="000000">
                    <a:lumMod val="65000"/>
                    <a:lumOff val="35000"/>
                  </a:sysClr>
                </a:solidFill>
                <a:latin typeface="Times New Roman" panose="02020603050405020304" pitchFamily="18" charset="0"/>
                <a:ea typeface="+mn-ea"/>
                <a:cs typeface="Times New Roman" panose="02020603050405020304" pitchFamily="18" charset="0"/>
              </a:defRPr>
            </a:pPr>
            <a:r>
              <a:rPr lang="ru-RU" sz="2000" b="1" dirty="0" smtClean="0">
                <a:latin typeface="Times New Roman" panose="02020603050405020304" pitchFamily="18" charset="0"/>
                <a:cs typeface="Times New Roman" panose="02020603050405020304" pitchFamily="18" charset="0"/>
              </a:rPr>
              <a:t>Анализ исполнения доходной части бюджета п. Михайловский Саратовской области </a:t>
            </a:r>
            <a:br>
              <a:rPr lang="ru-RU" sz="2000" b="1" dirty="0" smtClean="0">
                <a:latin typeface="Times New Roman" panose="02020603050405020304" pitchFamily="18" charset="0"/>
                <a:cs typeface="Times New Roman" panose="02020603050405020304" pitchFamily="18" charset="0"/>
              </a:rPr>
            </a:br>
            <a:endParaRPr lang="ru-RU" sz="2000" dirty="0"/>
          </a:p>
        </p:txBody>
      </p:sp>
      <p:graphicFrame>
        <p:nvGraphicFramePr>
          <p:cNvPr id="4" name="Объект 3">
            <a:extLst>
              <a:ext uri="{FF2B5EF4-FFF2-40B4-BE49-F238E27FC236}">
                <a16:creationId xmlns:xdr="http://schemas.openxmlformats.org/drawingml/2006/spreadsheetDrawing" xmlns:a16="http://schemas.microsoft.com/office/drawing/2014/main" xmlns="" xmlns:lc="http://schemas.openxmlformats.org/drawingml/2006/lockedCanvas" id="{184D4995-5681-4887-93B0-EE70BED9B9E2}"/>
              </a:ext>
            </a:extLst>
          </p:cNvPr>
          <p:cNvGraphicFramePr>
            <a:graphicFrameLocks noGrp="1"/>
          </p:cNvGraphicFramePr>
          <p:nvPr>
            <p:ph idx="1"/>
            <p:extLst>
              <p:ext uri="{D42A27DB-BD31-4B8C-83A1-F6EECF244321}">
                <p14:modId xmlns:p14="http://schemas.microsoft.com/office/powerpoint/2010/main" val="464162038"/>
              </p:ext>
            </p:extLst>
          </p:nvPr>
        </p:nvGraphicFramePr>
        <p:xfrm>
          <a:off x="503693" y="1115489"/>
          <a:ext cx="8229600" cy="45259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a:extLst>
              <a:ext uri="{FF2B5EF4-FFF2-40B4-BE49-F238E27FC236}">
                <a16:creationId xmlns:xdr="http://schemas.openxmlformats.org/drawingml/2006/spreadsheetDrawing" xmlns:a16="http://schemas.microsoft.com/office/drawing/2014/main" xmlns="" xmlns:lc="http://schemas.openxmlformats.org/drawingml/2006/lockedCanvas" id="{184D4995-5681-4887-93B0-EE70BED9B9E2}"/>
              </a:ext>
            </a:extLst>
          </p:cNvPr>
          <p:cNvGraphicFramePr>
            <a:graphicFrameLocks/>
          </p:cNvGraphicFramePr>
          <p:nvPr>
            <p:extLst>
              <p:ext uri="{D42A27DB-BD31-4B8C-83A1-F6EECF244321}">
                <p14:modId xmlns:p14="http://schemas.microsoft.com/office/powerpoint/2010/main" val="2182198555"/>
              </p:ext>
            </p:extLst>
          </p:nvPr>
        </p:nvGraphicFramePr>
        <p:xfrm>
          <a:off x="402907" y="1017558"/>
          <a:ext cx="8211671" cy="44375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Диаграмма 5">
            <a:extLst>
              <a:ext uri="{FF2B5EF4-FFF2-40B4-BE49-F238E27FC236}">
                <a16:creationId xmlns:lc="http://schemas.openxmlformats.org/drawingml/2006/lockedCanvas" xmlns="" xmlns:a16="http://schemas.microsoft.com/office/drawing/2014/main" xmlns:xdr="http://schemas.openxmlformats.org/drawingml/2006/spreadsheetDrawing" id="{184D4995-5681-4887-93B0-EE70BED9B9E2}"/>
              </a:ext>
            </a:extLst>
          </p:cNvPr>
          <p:cNvGraphicFramePr>
            <a:graphicFrameLocks/>
          </p:cNvGraphicFramePr>
          <p:nvPr>
            <p:extLst>
              <p:ext uri="{D42A27DB-BD31-4B8C-83A1-F6EECF244321}">
                <p14:modId xmlns:p14="http://schemas.microsoft.com/office/powerpoint/2010/main" val="413722587"/>
              </p:ext>
            </p:extLst>
          </p:nvPr>
        </p:nvGraphicFramePr>
        <p:xfrm>
          <a:off x="277905" y="1084729"/>
          <a:ext cx="8498541" cy="450924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1437133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lstStyle/>
          <a:p>
            <a:pPr>
              <a:lnSpc>
                <a:spcPct val="115000"/>
              </a:lnSpc>
              <a:spcAft>
                <a:spcPts val="1125"/>
              </a:spcAft>
            </a:pPr>
            <a:r>
              <a:rPr lang="ru-RU" sz="1800" b="1" kern="1800" dirty="0">
                <a:solidFill>
                  <a:srgbClr val="342E2F"/>
                </a:solidFill>
                <a:latin typeface="Times New Roman"/>
                <a:ea typeface="Times New Roman"/>
                <a:cs typeface="Times New Roman"/>
              </a:rPr>
              <a:t>Итоги социально-экономического развития п. Михайловский Саратовской области за </a:t>
            </a:r>
            <a:r>
              <a:rPr lang="ru-RU" sz="1800" b="1" kern="1800" dirty="0" smtClean="0">
                <a:solidFill>
                  <a:srgbClr val="342E2F"/>
                </a:solidFill>
                <a:latin typeface="Times New Roman"/>
                <a:ea typeface="Times New Roman"/>
                <a:cs typeface="Times New Roman"/>
              </a:rPr>
              <a:t>2021 </a:t>
            </a:r>
            <a:r>
              <a:rPr lang="ru-RU" sz="1800" b="1" kern="1800" dirty="0">
                <a:solidFill>
                  <a:srgbClr val="342E2F"/>
                </a:solidFill>
                <a:latin typeface="Times New Roman"/>
                <a:ea typeface="Times New Roman"/>
                <a:cs typeface="Times New Roman"/>
              </a:rPr>
              <a:t>год.</a:t>
            </a:r>
            <a:r>
              <a:rPr lang="ru-RU" sz="1800" dirty="0">
                <a:latin typeface="Calibri"/>
                <a:ea typeface="Times New Roman"/>
                <a:cs typeface="Times New Roman"/>
              </a:rPr>
              <a:t/>
            </a:r>
            <a:br>
              <a:rPr lang="ru-RU" sz="1800" dirty="0">
                <a:latin typeface="Calibri"/>
                <a:ea typeface="Times New Roman"/>
                <a:cs typeface="Times New Roman"/>
              </a:rPr>
            </a:br>
            <a:endParaRPr lang="ru-RU" sz="1800" dirty="0"/>
          </a:p>
        </p:txBody>
      </p:sp>
      <p:sp>
        <p:nvSpPr>
          <p:cNvPr id="3" name="Объект 2"/>
          <p:cNvSpPr>
            <a:spLocks noGrp="1"/>
          </p:cNvSpPr>
          <p:nvPr>
            <p:ph idx="1"/>
          </p:nvPr>
        </p:nvSpPr>
        <p:spPr>
          <a:xfrm>
            <a:off x="395536" y="764704"/>
            <a:ext cx="8301608" cy="4824536"/>
          </a:xfrm>
          <a:solidFill>
            <a:srgbClr val="66CCFF"/>
          </a:solidFill>
        </p:spPr>
        <p:txBody>
          <a:bodyPr/>
          <a:lstStyle/>
          <a:p>
            <a:r>
              <a:rPr lang="ru-RU" sz="1300" kern="1800" dirty="0" smtClean="0">
                <a:solidFill>
                  <a:srgbClr val="342E2F"/>
                </a:solidFill>
                <a:latin typeface="Times New Roman" panose="02020603050405020304" pitchFamily="18" charset="0"/>
                <a:ea typeface="Times New Roman"/>
                <a:cs typeface="Times New Roman" panose="02020603050405020304" pitchFamily="18" charset="0"/>
              </a:rPr>
              <a:t> </a:t>
            </a:r>
            <a:r>
              <a:rPr lang="ru-RU" sz="1400" dirty="0"/>
              <a:t>Основные показатели прогноза социально-экономического развития п. Михайловский Саратовской области за 2021 год.</a:t>
            </a:r>
          </a:p>
          <a:p>
            <a:r>
              <a:rPr lang="ru-RU" sz="1400" dirty="0"/>
              <a:t> В  2021 год показатель  естественного  прироста населения   составляет  -2,8 на 1000 населения.</a:t>
            </a:r>
          </a:p>
          <a:p>
            <a:r>
              <a:rPr lang="ru-RU" sz="1400" dirty="0"/>
              <a:t>Миграционный прирост населения за 2021 год составил – (-38) человек.  По состоянию на 31 декабря  2021 года уровень официально зарегистрированной безработицы в п. Михайловский  составляет 0,3 % (для сравнения – аналогичный показатель 2020 года 2,1%). Для сравнения тот же показатель по Саратовской области в 2021 г. – 3,7%. </a:t>
            </a:r>
          </a:p>
          <a:p>
            <a:r>
              <a:rPr lang="ru-RU" sz="1400" dirty="0"/>
              <a:t>Одним из важнейших показателей уровня жизни населения является уровень средней заработной платы.</a:t>
            </a:r>
          </a:p>
          <a:p>
            <a:r>
              <a:rPr lang="ru-RU" sz="1400" dirty="0"/>
              <a:t>Среднемесячная заработная плата по полному кругу предприятий и организаций п. Михайловский Саратовской области  за 2021  год составила 27800 рублей, за  соответствующий период 2020  года (25528 рублей).Уровень среднемесячной заработной платы по п</a:t>
            </a:r>
            <a:r>
              <a:rPr lang="ru-RU" sz="1400" dirty="0" smtClean="0"/>
              <a:t>. Михайловский </a:t>
            </a:r>
            <a:r>
              <a:rPr lang="ru-RU" sz="1400" dirty="0"/>
              <a:t>составил 76% к средне областному.</a:t>
            </a:r>
          </a:p>
          <a:p>
            <a:r>
              <a:rPr lang="ru-RU" sz="1400" dirty="0"/>
              <a:t>В 2021 году муниципалитетом была продолжена работа, направленная на выполнение Указа Президента Российской Федерации В.В. Путина от 7 мая 2012 года №597 «О мероприятиях по реализации государственной социальной политики» в части принятия мер, направленных на достижение установленных показателей по средней заработной плате педагогических работников общего, дошкольного, дополнительного образования и работников учреждений культуры.</a:t>
            </a:r>
          </a:p>
          <a:p>
            <a:pPr>
              <a:spcAft>
                <a:spcPts val="1125"/>
              </a:spcAft>
            </a:pPr>
            <a:endParaRPr lang="ru-RU" sz="1300" dirty="0">
              <a:latin typeface="Times New Roman" panose="02020603050405020304" pitchFamily="18" charset="0"/>
              <a:ea typeface="Times New Roman"/>
              <a:cs typeface="Times New Roman" panose="02020603050405020304" pitchFamily="18" charset="0"/>
            </a:endParaRPr>
          </a:p>
        </p:txBody>
      </p:sp>
    </p:spTree>
    <p:extLst>
      <p:ext uri="{BB962C8B-B14F-4D97-AF65-F5344CB8AC3E}">
        <p14:creationId xmlns:p14="http://schemas.microsoft.com/office/powerpoint/2010/main" val="25636097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476672"/>
            <a:ext cx="8301608" cy="5328592"/>
          </a:xfrm>
          <a:solidFill>
            <a:srgbClr val="66CCFF"/>
          </a:solidFill>
        </p:spPr>
        <p:txBody>
          <a:bodyPr/>
          <a:lstStyle/>
          <a:p>
            <a:r>
              <a:rPr lang="ru-RU" sz="1200" dirty="0"/>
              <a:t>средняя заработная плата педагогических работников образовательных учреждений общего образования составила 35,43 тыс. рублей, исполнение к уровню в среднем по экономике Саратовской области составило 115,0%;</a:t>
            </a:r>
          </a:p>
          <a:p>
            <a:r>
              <a:rPr lang="ru-RU" sz="1200" dirty="0"/>
              <a:t>- средняя заработная плата педагогических работников в учреждениях дополнительного образования составила 31,32 тыс. рублей, исполнение к уровню средней заработной платы учителей в субъекте составило 104,1 %;</a:t>
            </a:r>
          </a:p>
          <a:p>
            <a:r>
              <a:rPr lang="ru-RU" sz="1200" dirty="0"/>
              <a:t>- средняя заработная плата педагогических работников в детских садах составила 29,09 тыс. рублей, исполнение к уровню заработной платы в сфере общего образования в субъекте составило 102,9%;</a:t>
            </a:r>
          </a:p>
          <a:p>
            <a:r>
              <a:rPr lang="ru-RU" sz="1200" dirty="0"/>
              <a:t>- средняя заработная плата работников учреждений культуры составила 31,60 тыс. рублей, исполнение от среднемесячного дохода от трудовой деятельности по Саратовской области составило 102,6 %.</a:t>
            </a:r>
          </a:p>
          <a:p>
            <a:r>
              <a:rPr lang="ru-RU" sz="1200" dirty="0"/>
              <a:t> </a:t>
            </a:r>
          </a:p>
          <a:p>
            <a:pPr algn="ctr"/>
            <a:r>
              <a:rPr lang="ru-RU" sz="1200" b="1" dirty="0"/>
              <a:t>Исполнение майских Указов </a:t>
            </a:r>
            <a:endParaRPr lang="ru-RU" sz="1200" dirty="0"/>
          </a:p>
          <a:p>
            <a:pPr algn="ctr"/>
            <a:r>
              <a:rPr lang="ru-RU" sz="1200" b="1" dirty="0"/>
              <a:t>Президента РФ в части </a:t>
            </a:r>
            <a:endParaRPr lang="ru-RU" sz="1200" dirty="0"/>
          </a:p>
          <a:p>
            <a:pPr algn="ctr"/>
            <a:r>
              <a:rPr lang="ru-RU" sz="1200" b="1" dirty="0"/>
              <a:t>заработной платы, тыс. рублей</a:t>
            </a:r>
            <a:endParaRPr lang="ru-RU" sz="1200" dirty="0"/>
          </a:p>
          <a:p>
            <a:pPr algn="ctr"/>
            <a:r>
              <a:rPr lang="ru-RU" sz="1200" b="1" dirty="0"/>
              <a:t> </a:t>
            </a:r>
            <a:endParaRPr lang="ru-RU" sz="1200" dirty="0"/>
          </a:p>
          <a:p>
            <a:pPr algn="ctr"/>
            <a:r>
              <a:rPr lang="ru-RU" sz="1200" b="1" dirty="0"/>
              <a:t>Дошкольное </a:t>
            </a:r>
            <a:endParaRPr lang="ru-RU" sz="1200" dirty="0"/>
          </a:p>
          <a:p>
            <a:pPr algn="ctr"/>
            <a:r>
              <a:rPr lang="ru-RU" sz="1200" b="1" dirty="0"/>
              <a:t>образование – 102,9 % </a:t>
            </a:r>
            <a:endParaRPr lang="ru-RU" sz="1200" dirty="0" smtClean="0"/>
          </a:p>
          <a:p>
            <a:pPr marL="0" indent="0" algn="ctr">
              <a:buNone/>
            </a:pPr>
            <a:r>
              <a:rPr lang="ru-RU" sz="1200" b="1" dirty="0" smtClean="0"/>
              <a:t> </a:t>
            </a:r>
            <a:endParaRPr lang="ru-RU" sz="1200" dirty="0" smtClean="0"/>
          </a:p>
          <a:p>
            <a:pPr algn="ctr"/>
            <a:r>
              <a:rPr lang="ru-RU" sz="1200" b="1" dirty="0" smtClean="0"/>
              <a:t>Культура </a:t>
            </a:r>
            <a:r>
              <a:rPr lang="ru-RU" sz="1200" b="1" dirty="0"/>
              <a:t>– 102,6%</a:t>
            </a:r>
            <a:endParaRPr lang="ru-RU" sz="1200" dirty="0"/>
          </a:p>
          <a:p>
            <a:pPr algn="ctr"/>
            <a:r>
              <a:rPr lang="ru-RU" sz="1200" b="1" dirty="0"/>
              <a:t>Дополнительное </a:t>
            </a:r>
            <a:endParaRPr lang="ru-RU" sz="1200" dirty="0"/>
          </a:p>
          <a:p>
            <a:pPr algn="ctr"/>
            <a:r>
              <a:rPr lang="ru-RU" sz="1200" b="1" dirty="0"/>
              <a:t>образование – 104,1 %</a:t>
            </a:r>
            <a:endParaRPr lang="ru-RU" sz="1200" dirty="0"/>
          </a:p>
          <a:p>
            <a:pPr algn="ctr"/>
            <a:r>
              <a:rPr lang="ru-RU" sz="1200" b="1" dirty="0"/>
              <a:t> </a:t>
            </a:r>
            <a:endParaRPr lang="ru-RU" sz="1200" dirty="0"/>
          </a:p>
          <a:p>
            <a:pPr algn="ctr"/>
            <a:r>
              <a:rPr lang="ru-RU" sz="1200" b="1" dirty="0"/>
              <a:t>Общее образование – 115,0 %</a:t>
            </a:r>
            <a:endParaRPr lang="ru-RU" sz="1200" dirty="0"/>
          </a:p>
          <a:p>
            <a:pPr marL="400050" lvl="1" indent="0" algn="just">
              <a:buNone/>
            </a:pPr>
            <a:endParaRPr lang="ru-RU" sz="800" dirty="0"/>
          </a:p>
        </p:txBody>
      </p:sp>
    </p:spTree>
    <p:extLst>
      <p:ext uri="{BB962C8B-B14F-4D97-AF65-F5344CB8AC3E}">
        <p14:creationId xmlns:p14="http://schemas.microsoft.com/office/powerpoint/2010/main" val="12944595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0"/>
            <a:ext cx="8003232" cy="548680"/>
          </a:xfrm>
        </p:spPr>
        <p:txBody>
          <a:bodyPr/>
          <a:lstStyle/>
          <a:p>
            <a:pPr>
              <a:lnSpc>
                <a:spcPct val="115000"/>
              </a:lnSpc>
              <a:spcAft>
                <a:spcPts val="1125"/>
              </a:spcAft>
            </a:pPr>
            <a:r>
              <a:rPr lang="ru-RU" sz="1400" b="1" kern="1800" dirty="0" smtClean="0">
                <a:solidFill>
                  <a:srgbClr val="342E2F"/>
                </a:solidFill>
                <a:latin typeface="Times New Roman"/>
                <a:ea typeface="Times New Roman"/>
                <a:cs typeface="Times New Roman"/>
              </a:rPr>
              <a:t>ДИНАМИКА </a:t>
            </a:r>
            <a:r>
              <a:rPr lang="ru-RU" sz="1400" b="1" kern="1800" dirty="0">
                <a:solidFill>
                  <a:srgbClr val="342E2F"/>
                </a:solidFill>
                <a:latin typeface="Times New Roman"/>
                <a:ea typeface="Times New Roman"/>
                <a:cs typeface="Times New Roman"/>
              </a:rPr>
              <a:t>ПОТРЕБИТЕЛЬСКОГО </a:t>
            </a:r>
            <a:r>
              <a:rPr lang="ru-RU" sz="1400" dirty="0">
                <a:solidFill>
                  <a:srgbClr val="000000"/>
                </a:solidFill>
                <a:latin typeface="Calibri"/>
                <a:ea typeface="Times New Roman"/>
                <a:cs typeface="Times New Roman"/>
              </a:rPr>
              <a:t/>
            </a:r>
            <a:br>
              <a:rPr lang="ru-RU" sz="1400" dirty="0">
                <a:solidFill>
                  <a:srgbClr val="000000"/>
                </a:solidFill>
                <a:latin typeface="Calibri"/>
                <a:ea typeface="Times New Roman"/>
                <a:cs typeface="Times New Roman"/>
              </a:rPr>
            </a:br>
            <a:r>
              <a:rPr lang="ru-RU" sz="1400" b="1" kern="1800" dirty="0" smtClean="0">
                <a:solidFill>
                  <a:srgbClr val="342E2F"/>
                </a:solidFill>
                <a:latin typeface="Times New Roman"/>
                <a:ea typeface="Times New Roman"/>
                <a:cs typeface="Times New Roman"/>
              </a:rPr>
              <a:t>РЫНКА</a:t>
            </a:r>
            <a:endParaRPr lang="ru-RU" sz="1400" dirty="0"/>
          </a:p>
        </p:txBody>
      </p:sp>
      <p:sp>
        <p:nvSpPr>
          <p:cNvPr id="3" name="Объект 2"/>
          <p:cNvSpPr>
            <a:spLocks noGrp="1"/>
          </p:cNvSpPr>
          <p:nvPr>
            <p:ph idx="1"/>
          </p:nvPr>
        </p:nvSpPr>
        <p:spPr>
          <a:xfrm>
            <a:off x="251012" y="663388"/>
            <a:ext cx="8785484" cy="4706471"/>
          </a:xfrm>
          <a:solidFill>
            <a:srgbClr val="66CCFF"/>
          </a:solidFill>
        </p:spPr>
        <p:txBody>
          <a:bodyPr/>
          <a:lstStyle/>
          <a:p>
            <a:r>
              <a:rPr lang="ru-RU" sz="1400" dirty="0"/>
              <a:t>Потребительский рынок муниципального образования п. Михайловский Саратовской области в 2021 году  представлен 5 объектами: </a:t>
            </a:r>
          </a:p>
          <a:p>
            <a:r>
              <a:rPr lang="ru-RU" sz="1400" dirty="0"/>
              <a:t>- в сфере розничной торговли действуют 4 стационарных магазина</a:t>
            </a:r>
          </a:p>
          <a:p>
            <a:r>
              <a:rPr lang="ru-RU" sz="1400" dirty="0"/>
              <a:t>смешанного типа; </a:t>
            </a:r>
          </a:p>
          <a:p>
            <a:r>
              <a:rPr lang="ru-RU" sz="1400" dirty="0"/>
              <a:t>- в сфере общественного питания действует 1 столовая на 50 посадочных мест. </a:t>
            </a:r>
          </a:p>
          <a:p>
            <a:r>
              <a:rPr lang="ru-RU" sz="1400" dirty="0"/>
              <a:t>В основном все объекты торговли специализируются  на розничной реализации продуктов питания и сопутствующих товаров, а также реализации хозтоваров.</a:t>
            </a:r>
          </a:p>
          <a:p>
            <a:r>
              <a:rPr lang="ru-RU" sz="1400" dirty="0"/>
              <a:t>В течение 2021 года администрацией муниципального образования еженедельно проводился мониторинг ценовой ситуации на фиксированный набор из 40 наименований продовольственных товаров. В администрации работает телефон  «горячей линии» 2-16-78, на который  можно сообщить о факте необоснованного повышения цен на социально-значимые продукты питания.</a:t>
            </a:r>
          </a:p>
          <a:p>
            <a:r>
              <a:rPr lang="ru-RU" sz="1400" dirty="0"/>
              <a:t>По состоянию на 1 января 2021 года на территории муниципального образования п. Михайловский зарегистрирован 21 индивидуальный предприниматель.</a:t>
            </a:r>
          </a:p>
          <a:p>
            <a:r>
              <a:rPr lang="ru-RU" sz="1400" dirty="0"/>
              <a:t>Промышленность в п</a:t>
            </a:r>
            <a:r>
              <a:rPr lang="ru-RU" sz="1400" dirty="0" smtClean="0"/>
              <a:t>. Михайловский </a:t>
            </a:r>
            <a:r>
              <a:rPr lang="ru-RU" sz="1400" dirty="0"/>
              <a:t>представлена муниципальным унитарным предприятием «ЖКХ» и МУП «</a:t>
            </a:r>
            <a:r>
              <a:rPr lang="ru-RU" sz="1400" dirty="0" err="1"/>
              <a:t>Водоресурс</a:t>
            </a:r>
            <a:r>
              <a:rPr lang="ru-RU" sz="1400" dirty="0"/>
              <a:t>».</a:t>
            </a:r>
          </a:p>
          <a:p>
            <a:r>
              <a:rPr lang="ru-RU" sz="1400" dirty="0"/>
              <a:t>За </a:t>
            </a:r>
            <a:r>
              <a:rPr lang="ru-RU" sz="1400" dirty="0" smtClean="0"/>
              <a:t>2021 </a:t>
            </a:r>
            <a:r>
              <a:rPr lang="ru-RU" sz="1400" dirty="0"/>
              <a:t>год объем промышленного производства МУП «ЖКХ» составил </a:t>
            </a:r>
            <a:r>
              <a:rPr lang="ru-RU" sz="1400" dirty="0" smtClean="0"/>
              <a:t>31 139  </a:t>
            </a:r>
            <a:r>
              <a:rPr lang="ru-RU" sz="1400" dirty="0"/>
              <a:t>тыс. руб.,(за аналогичный период </a:t>
            </a:r>
            <a:r>
              <a:rPr lang="ru-RU" sz="1400" dirty="0" smtClean="0"/>
              <a:t>2020 </a:t>
            </a:r>
            <a:r>
              <a:rPr lang="ru-RU" sz="1400" dirty="0"/>
              <a:t>года </a:t>
            </a:r>
            <a:r>
              <a:rPr lang="ru-RU" sz="1400" dirty="0" smtClean="0"/>
              <a:t>33 400 </a:t>
            </a:r>
            <a:r>
              <a:rPr lang="ru-RU" sz="1400" dirty="0" err="1"/>
              <a:t>тыс.руб</a:t>
            </a:r>
            <a:r>
              <a:rPr lang="ru-RU" sz="1400" dirty="0"/>
              <a:t>. )</a:t>
            </a:r>
          </a:p>
          <a:p>
            <a:r>
              <a:rPr lang="ru-RU" sz="1400" dirty="0"/>
              <a:t>МУП «</a:t>
            </a:r>
            <a:r>
              <a:rPr lang="ru-RU" sz="1400" dirty="0" err="1"/>
              <a:t>Водоресурс</a:t>
            </a:r>
            <a:r>
              <a:rPr lang="ru-RU" sz="1400" dirty="0"/>
              <a:t>»  осуществляет  деятельность по холодному водоснабжению  населения и предприятий муниципального </a:t>
            </a:r>
            <a:r>
              <a:rPr lang="ru-RU" sz="1400" dirty="0" smtClean="0"/>
              <a:t>образования </a:t>
            </a:r>
            <a:r>
              <a:rPr lang="ru-RU" sz="1400" dirty="0"/>
              <a:t>п. Михайловский.  Объем промышленного производства за 2021 год составил 19727,8 тыс</a:t>
            </a:r>
            <a:r>
              <a:rPr lang="ru-RU" sz="1400" dirty="0" smtClean="0"/>
              <a:t>. руб</a:t>
            </a:r>
            <a:r>
              <a:rPr lang="ru-RU" sz="1400" dirty="0"/>
              <a:t>.(  в 2020 г. – 19731,0 тыс. руб.) </a:t>
            </a:r>
          </a:p>
          <a:p>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33044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07576"/>
            <a:ext cx="8229600" cy="466165"/>
          </a:xfrm>
        </p:spPr>
        <p:txBody>
          <a:bodyPr/>
          <a:lstStyle/>
          <a:p>
            <a:r>
              <a:rPr lang="ru-RU" altLang="ru-RU" sz="1800" b="1" kern="1200" dirty="0">
                <a:solidFill>
                  <a:srgbClr val="342E2F"/>
                </a:solidFill>
                <a:latin typeface="Calibri" pitchFamily="34" charset="0"/>
                <a:ea typeface="Times New Roman" pitchFamily="18" charset="0"/>
                <a:cs typeface="Times New Roman" pitchFamily="18" charset="0"/>
              </a:rPr>
              <a:t>Показатели социально-экономического развития п</a:t>
            </a:r>
            <a:r>
              <a:rPr lang="ru-RU" altLang="ru-RU" sz="1800" b="1" kern="1200" dirty="0" smtClean="0">
                <a:solidFill>
                  <a:srgbClr val="342E2F"/>
                </a:solidFill>
                <a:latin typeface="Calibri" pitchFamily="34" charset="0"/>
                <a:ea typeface="Times New Roman" pitchFamily="18" charset="0"/>
                <a:cs typeface="Times New Roman" pitchFamily="18" charset="0"/>
              </a:rPr>
              <a:t>. Михайловский </a:t>
            </a:r>
            <a:r>
              <a:rPr lang="ru-RU" altLang="ru-RU" sz="1800" b="1" kern="1200" dirty="0">
                <a:solidFill>
                  <a:srgbClr val="342E2F"/>
                </a:solidFill>
                <a:latin typeface="Calibri" pitchFamily="34" charset="0"/>
                <a:ea typeface="Times New Roman" pitchFamily="18" charset="0"/>
                <a:cs typeface="Times New Roman" pitchFamily="18" charset="0"/>
              </a:rPr>
              <a:t>за </a:t>
            </a:r>
            <a:r>
              <a:rPr lang="ru-RU" altLang="ru-RU" sz="1800" b="1" kern="1200" dirty="0" smtClean="0">
                <a:solidFill>
                  <a:srgbClr val="342E2F"/>
                </a:solidFill>
                <a:latin typeface="Calibri" pitchFamily="34" charset="0"/>
                <a:ea typeface="Times New Roman" pitchFamily="18" charset="0"/>
                <a:cs typeface="Times New Roman" pitchFamily="18" charset="0"/>
              </a:rPr>
              <a:t>2021 год</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466769401"/>
              </p:ext>
            </p:extLst>
          </p:nvPr>
        </p:nvGraphicFramePr>
        <p:xfrm>
          <a:off x="395536" y="520222"/>
          <a:ext cx="8280924" cy="6268335"/>
        </p:xfrm>
        <a:graphic>
          <a:graphicData uri="http://schemas.openxmlformats.org/drawingml/2006/table">
            <a:tbl>
              <a:tblPr firstRow="1" firstCol="1" bandRow="1"/>
              <a:tblGrid>
                <a:gridCol w="2124237"/>
                <a:gridCol w="2052229"/>
                <a:gridCol w="2052229"/>
                <a:gridCol w="2052229"/>
              </a:tblGrid>
              <a:tr h="474112">
                <a:tc>
                  <a:txBody>
                    <a:bodyPr/>
                    <a:lstStyle/>
                    <a:p>
                      <a:pPr algn="ctr">
                        <a:lnSpc>
                          <a:spcPct val="115000"/>
                        </a:lnSpc>
                        <a:spcAft>
                          <a:spcPts val="750"/>
                        </a:spcAft>
                      </a:pPr>
                      <a:r>
                        <a:rPr lang="ru-RU" sz="800" b="1" dirty="0">
                          <a:solidFill>
                            <a:srgbClr val="242424"/>
                          </a:solidFill>
                          <a:effectLst/>
                          <a:latin typeface="Times New Roman"/>
                          <a:ea typeface="Times New Roman"/>
                          <a:cs typeface="Times New Roman"/>
                        </a:rPr>
                        <a:t>Показатель</a:t>
                      </a:r>
                      <a:endParaRPr lang="ru-RU" sz="800" b="1" dirty="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a:ea typeface="Times New Roman"/>
                          <a:cs typeface="Times New Roman"/>
                        </a:rPr>
                        <a:t>Январь-декабрь </a:t>
                      </a:r>
                      <a:r>
                        <a:rPr lang="ru-RU" sz="800" b="1" dirty="0" smtClean="0">
                          <a:solidFill>
                            <a:srgbClr val="242424"/>
                          </a:solidFill>
                          <a:effectLst/>
                          <a:latin typeface="Times New Roman"/>
                          <a:ea typeface="Times New Roman"/>
                          <a:cs typeface="Times New Roman"/>
                        </a:rPr>
                        <a:t>2020 </a:t>
                      </a:r>
                      <a:r>
                        <a:rPr lang="ru-RU" sz="800" b="1" dirty="0">
                          <a:solidFill>
                            <a:srgbClr val="242424"/>
                          </a:solidFill>
                          <a:effectLst/>
                          <a:latin typeface="Times New Roman"/>
                          <a:ea typeface="Times New Roman"/>
                          <a:cs typeface="Times New Roman"/>
                        </a:rPr>
                        <a:t>г.</a:t>
                      </a:r>
                      <a:endParaRPr lang="ru-RU" sz="800" b="1" dirty="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a:ea typeface="Times New Roman"/>
                          <a:cs typeface="Times New Roman"/>
                        </a:rPr>
                        <a:t>Январь-декабрь </a:t>
                      </a:r>
                      <a:r>
                        <a:rPr lang="ru-RU" sz="800" b="1" dirty="0" smtClean="0">
                          <a:solidFill>
                            <a:srgbClr val="242424"/>
                          </a:solidFill>
                          <a:effectLst/>
                          <a:latin typeface="Times New Roman"/>
                          <a:ea typeface="Times New Roman"/>
                          <a:cs typeface="Times New Roman"/>
                        </a:rPr>
                        <a:t>2021 </a:t>
                      </a:r>
                      <a:r>
                        <a:rPr lang="ru-RU" sz="800" b="1" dirty="0">
                          <a:solidFill>
                            <a:srgbClr val="242424"/>
                          </a:solidFill>
                          <a:effectLst/>
                          <a:latin typeface="Times New Roman"/>
                          <a:ea typeface="Times New Roman"/>
                          <a:cs typeface="Times New Roman"/>
                        </a:rPr>
                        <a:t>г.</a:t>
                      </a:r>
                      <a:endParaRPr lang="ru-RU" sz="800" b="1" dirty="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a:ea typeface="Times New Roman"/>
                          <a:cs typeface="Times New Roman"/>
                        </a:rPr>
                        <a:t>Январь-декабрь </a:t>
                      </a:r>
                      <a:r>
                        <a:rPr lang="ru-RU" sz="800" b="1" dirty="0" smtClean="0">
                          <a:solidFill>
                            <a:srgbClr val="242424"/>
                          </a:solidFill>
                          <a:effectLst/>
                          <a:latin typeface="Times New Roman"/>
                          <a:ea typeface="Times New Roman"/>
                          <a:cs typeface="Times New Roman"/>
                        </a:rPr>
                        <a:t>2021 </a:t>
                      </a:r>
                      <a:r>
                        <a:rPr lang="ru-RU" sz="800" b="1" dirty="0">
                          <a:solidFill>
                            <a:srgbClr val="242424"/>
                          </a:solidFill>
                          <a:effectLst/>
                          <a:latin typeface="Times New Roman"/>
                          <a:ea typeface="Times New Roman"/>
                          <a:cs typeface="Times New Roman"/>
                        </a:rPr>
                        <a:t>г.  % к январю-декабрю </a:t>
                      </a:r>
                      <a:r>
                        <a:rPr lang="ru-RU" sz="800" b="1" dirty="0" smtClean="0">
                          <a:solidFill>
                            <a:srgbClr val="242424"/>
                          </a:solidFill>
                          <a:effectLst/>
                          <a:latin typeface="Times New Roman"/>
                          <a:ea typeface="Times New Roman"/>
                          <a:cs typeface="Times New Roman"/>
                        </a:rPr>
                        <a:t>2020 </a:t>
                      </a:r>
                      <a:r>
                        <a:rPr lang="ru-RU" sz="800" b="1" dirty="0">
                          <a:solidFill>
                            <a:srgbClr val="242424"/>
                          </a:solidFill>
                          <a:effectLst/>
                          <a:latin typeface="Times New Roman"/>
                          <a:ea typeface="Times New Roman"/>
                          <a:cs typeface="Times New Roman"/>
                        </a:rPr>
                        <a:t>г.</a:t>
                      </a:r>
                      <a:endParaRPr lang="ru-RU" sz="800" b="1" dirty="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83086">
                <a:tc gridSpan="4">
                  <a:txBody>
                    <a:bodyPr/>
                    <a:lstStyle/>
                    <a:p>
                      <a:pPr>
                        <a:lnSpc>
                          <a:spcPct val="115000"/>
                        </a:lnSpc>
                        <a:spcAft>
                          <a:spcPts val="750"/>
                        </a:spcAft>
                      </a:pPr>
                      <a:r>
                        <a:rPr lang="ru-RU" sz="800" b="1" dirty="0">
                          <a:solidFill>
                            <a:schemeClr val="tx1"/>
                          </a:solidFill>
                          <a:effectLst/>
                          <a:latin typeface="Times New Roman" panose="02020603050405020304" pitchFamily="18" charset="0"/>
                          <a:ea typeface="Times New Roman"/>
                          <a:cs typeface="Times New Roman" panose="02020603050405020304" pitchFamily="18" charset="0"/>
                        </a:rPr>
                        <a:t>Социальная сфера</a:t>
                      </a:r>
                    </a:p>
                  </a:txBody>
                  <a:tcPr marL="9007" marR="9007" marT="18014" marB="18014"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c hMerge="1">
                  <a:txBody>
                    <a:bodyPr/>
                    <a:lstStyle/>
                    <a:p>
                      <a:endParaRPr lang="ru-RU"/>
                    </a:p>
                  </a:txBody>
                  <a:tcPr/>
                </a:tc>
              </a:tr>
              <a:tr h="33295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Численность населения,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2549</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2458</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96,4</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3295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Число родившихся,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16</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9</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56,25</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3295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Число умерших,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54</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effectLst/>
                          <a:latin typeface="Times New Roman" panose="02020603050405020304" pitchFamily="18" charset="0"/>
                          <a:ea typeface="Times New Roman"/>
                          <a:cs typeface="Times New Roman" panose="02020603050405020304" pitchFamily="18" charset="0"/>
                        </a:rPr>
                        <a:t>42</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77,8</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3295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Естественный прирост (на 1000 населения)</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-1,1</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-2,8</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254,5</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3295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Рождаемость (на 1000 населения)</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6,2</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4,3</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69,4</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3295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Смертность (на 1000 населения)</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7,3</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7,1</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97,3</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721317">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Миграция населения:</a:t>
                      </a:r>
                      <a:br>
                        <a:rPr lang="ru-RU" sz="800" b="1" dirty="0">
                          <a:solidFill>
                            <a:srgbClr val="242424"/>
                          </a:solidFill>
                          <a:effectLst/>
                          <a:latin typeface="Times New Roman" panose="02020603050405020304" pitchFamily="18" charset="0"/>
                          <a:ea typeface="Times New Roman"/>
                          <a:cs typeface="Times New Roman" panose="02020603050405020304" pitchFamily="18" charset="0"/>
                        </a:rPr>
                      </a:b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 прибыло, чел</a:t>
                      </a:r>
                      <a:endParaRPr lang="ru-RU" sz="800" b="1" dirty="0">
                        <a:effectLst/>
                        <a:latin typeface="Times New Roman" panose="02020603050405020304" pitchFamily="18" charset="0"/>
                        <a:ea typeface="Times New Roman"/>
                        <a:cs typeface="Times New Roman" panose="02020603050405020304" pitchFamily="18" charset="0"/>
                      </a:endParaRPr>
                    </a:p>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 выбыло,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49</a:t>
                      </a:r>
                    </a:p>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90</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effectLst/>
                          <a:latin typeface="Times New Roman" panose="02020603050405020304" pitchFamily="18" charset="0"/>
                          <a:ea typeface="Times New Roman"/>
                          <a:cs typeface="Times New Roman" panose="02020603050405020304" pitchFamily="18" charset="0"/>
                        </a:rPr>
                        <a:t>50</a:t>
                      </a:r>
                      <a:endParaRPr lang="ru-RU" sz="800" b="1"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b="1" dirty="0" smtClean="0">
                          <a:effectLst/>
                          <a:latin typeface="Times New Roman" panose="02020603050405020304" pitchFamily="18" charset="0"/>
                          <a:ea typeface="Times New Roman"/>
                          <a:cs typeface="Times New Roman" panose="02020603050405020304" pitchFamily="18" charset="0"/>
                        </a:rPr>
                        <a:t>88</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effectLst/>
                          <a:latin typeface="Times New Roman" panose="02020603050405020304" pitchFamily="18" charset="0"/>
                          <a:ea typeface="Times New Roman"/>
                          <a:cs typeface="Times New Roman" panose="02020603050405020304" pitchFamily="18" charset="0"/>
                        </a:rPr>
                        <a:t>102</a:t>
                      </a:r>
                      <a:r>
                        <a:rPr lang="ru-RU" sz="800" b="1" baseline="0" dirty="0">
                          <a:effectLst/>
                          <a:latin typeface="Times New Roman" panose="02020603050405020304" pitchFamily="18" charset="0"/>
                          <a:ea typeface="Times New Roman"/>
                          <a:cs typeface="Times New Roman" panose="02020603050405020304" pitchFamily="18" charset="0"/>
                        </a:rPr>
                        <a:t> </a:t>
                      </a:r>
                      <a:endParaRPr lang="ru-RU" sz="800" b="1" baseline="0" dirty="0" smtClean="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b="1" baseline="0" dirty="0" smtClean="0">
                          <a:effectLst/>
                          <a:latin typeface="Times New Roman" panose="02020603050405020304" pitchFamily="18" charset="0"/>
                          <a:ea typeface="Times New Roman"/>
                          <a:cs typeface="Times New Roman" panose="02020603050405020304" pitchFamily="18" charset="0"/>
                        </a:rPr>
                        <a:t>97,8</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3295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Миграционный прирост (убыль)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-50</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effectLst/>
                          <a:latin typeface="Times New Roman" panose="02020603050405020304" pitchFamily="18" charset="0"/>
                          <a:ea typeface="Times New Roman"/>
                          <a:cs typeface="Times New Roman" panose="02020603050405020304" pitchFamily="18" charset="0"/>
                        </a:rPr>
                        <a:t>-38</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effectLst/>
                          <a:latin typeface="Times New Roman" panose="02020603050405020304" pitchFamily="18" charset="0"/>
                          <a:ea typeface="Times New Roman"/>
                          <a:cs typeface="Times New Roman" panose="02020603050405020304" pitchFamily="18" charset="0"/>
                        </a:rPr>
                        <a:t>76</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7411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Уровень безработицы по п. Михайловский, %</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2,1</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chemeClr val="tx1"/>
                          </a:solidFill>
                          <a:effectLst/>
                          <a:latin typeface="Times New Roman" panose="02020603050405020304" pitchFamily="18" charset="0"/>
                          <a:ea typeface="Times New Roman"/>
                          <a:cs typeface="Times New Roman" panose="02020603050405020304" pitchFamily="18" charset="0"/>
                        </a:rPr>
                        <a:t>0,3</a:t>
                      </a:r>
                      <a:endParaRPr lang="ru-RU" sz="800" b="1" dirty="0">
                        <a:solidFill>
                          <a:schemeClr val="tx1"/>
                        </a:solidFill>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14,3</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7411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Количество зарегистрированных безработных,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29</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chemeClr val="tx1"/>
                          </a:solidFill>
                          <a:effectLst/>
                          <a:latin typeface="Times New Roman" panose="02020603050405020304" pitchFamily="18" charset="0"/>
                          <a:ea typeface="Times New Roman"/>
                          <a:cs typeface="Times New Roman" panose="02020603050405020304" pitchFamily="18" charset="0"/>
                        </a:rPr>
                        <a:t>5</a:t>
                      </a:r>
                      <a:endParaRPr lang="ru-RU" sz="800" b="1" dirty="0">
                        <a:solidFill>
                          <a:schemeClr val="tx1"/>
                        </a:solidFill>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17,2</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3295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Трудоустроено с начала года, всего,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37</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chemeClr val="tx1"/>
                          </a:solidFill>
                          <a:effectLst/>
                          <a:latin typeface="Times New Roman" panose="02020603050405020304" pitchFamily="18" charset="0"/>
                          <a:ea typeface="Times New Roman"/>
                          <a:cs typeface="Times New Roman" panose="02020603050405020304" pitchFamily="18" charset="0"/>
                        </a:rPr>
                        <a:t>70</a:t>
                      </a:r>
                      <a:endParaRPr lang="ru-RU" sz="800" b="1" dirty="0">
                        <a:solidFill>
                          <a:schemeClr val="tx1"/>
                        </a:solidFill>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189</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3295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в </a:t>
                      </a:r>
                      <a:r>
                        <a:rPr lang="ru-RU" sz="800" b="1" dirty="0" err="1">
                          <a:solidFill>
                            <a:srgbClr val="242424"/>
                          </a:solidFill>
                          <a:effectLst/>
                          <a:latin typeface="Times New Roman" panose="02020603050405020304" pitchFamily="18" charset="0"/>
                          <a:ea typeface="Times New Roman"/>
                          <a:cs typeface="Times New Roman" panose="02020603050405020304" pitchFamily="18" charset="0"/>
                        </a:rPr>
                        <a:t>т.ч</a:t>
                      </a: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 безработные граждане,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25</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chemeClr val="tx1"/>
                          </a:solidFill>
                          <a:effectLst/>
                          <a:latin typeface="Times New Roman" panose="02020603050405020304" pitchFamily="18" charset="0"/>
                          <a:ea typeface="Times New Roman"/>
                          <a:cs typeface="Times New Roman" panose="02020603050405020304" pitchFamily="18" charset="0"/>
                        </a:rPr>
                        <a:t>35</a:t>
                      </a:r>
                      <a:endParaRPr lang="ru-RU" sz="800" b="1" dirty="0">
                        <a:solidFill>
                          <a:schemeClr val="tx1"/>
                        </a:solidFill>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140</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7411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Среднемесячная заработная плата по п</a:t>
                      </a: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 Михайловский </a:t>
                      </a: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(тыс</a:t>
                      </a: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 руб</a:t>
                      </a: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25528</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solidFill>
                            <a:schemeClr val="tx1"/>
                          </a:solidFill>
                          <a:effectLst/>
                          <a:latin typeface="Times New Roman" panose="02020603050405020304" pitchFamily="18" charset="0"/>
                          <a:ea typeface="Times New Roman"/>
                          <a:cs typeface="Times New Roman" panose="02020603050405020304" pitchFamily="18" charset="0"/>
                        </a:rPr>
                        <a:t>27800</a:t>
                      </a:r>
                      <a:endParaRPr lang="ru-RU" sz="800" b="1" dirty="0">
                        <a:solidFill>
                          <a:schemeClr val="tx1"/>
                        </a:solidFill>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effectLst/>
                          <a:latin typeface="Times New Roman" panose="02020603050405020304" pitchFamily="18" charset="0"/>
                          <a:ea typeface="Times New Roman"/>
                          <a:cs typeface="Times New Roman" panose="02020603050405020304" pitchFamily="18" charset="0"/>
                        </a:rPr>
                        <a:t>108,9</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50978">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Количество семей, получающих субсидии на оплату ЖКУ, ед.</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2</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4</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smtClean="0">
                          <a:effectLst/>
                          <a:latin typeface="Times New Roman" panose="02020603050405020304" pitchFamily="18" charset="0"/>
                          <a:ea typeface="Times New Roman"/>
                          <a:cs typeface="Times New Roman" panose="02020603050405020304" pitchFamily="18" charset="0"/>
                        </a:rPr>
                        <a:t>200</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9546796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509275473"/>
              </p:ext>
            </p:extLst>
          </p:nvPr>
        </p:nvGraphicFramePr>
        <p:xfrm>
          <a:off x="670044" y="963501"/>
          <a:ext cx="8075692" cy="4432522"/>
        </p:xfrm>
        <a:graphic>
          <a:graphicData uri="http://schemas.openxmlformats.org/drawingml/2006/table">
            <a:tbl>
              <a:tblPr firstRow="1" firstCol="1" bandRow="1"/>
              <a:tblGrid>
                <a:gridCol w="2068550"/>
                <a:gridCol w="1975499"/>
                <a:gridCol w="1993457"/>
                <a:gridCol w="2038186"/>
              </a:tblGrid>
              <a:tr h="594968">
                <a:tc>
                  <a:txBody>
                    <a:bodyPr/>
                    <a:lstStyle/>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Общая сумма субсидий населению на оплату ЖКУ, (</a:t>
                      </a:r>
                      <a:r>
                        <a:rPr lang="ru-RU" sz="800" dirty="0" err="1">
                          <a:solidFill>
                            <a:srgbClr val="242424"/>
                          </a:solidFill>
                          <a:effectLst/>
                          <a:latin typeface="Times New Roman" panose="02020603050405020304" pitchFamily="18" charset="0"/>
                          <a:ea typeface="Times New Roman"/>
                          <a:cs typeface="Times New Roman" panose="02020603050405020304" pitchFamily="18" charset="0"/>
                        </a:rPr>
                        <a:t>тыс.руб</a:t>
                      </a:r>
                      <a:r>
                        <a:rPr lang="ru-RU" sz="800" dirty="0">
                          <a:solidFill>
                            <a:srgbClr val="242424"/>
                          </a:solidFill>
                          <a:effectLst/>
                          <a:latin typeface="Times New Roman" panose="02020603050405020304" pitchFamily="18" charset="0"/>
                          <a:ea typeface="Times New Roman"/>
                          <a:cs typeface="Times New Roman" panose="02020603050405020304" pitchFamily="18" charset="0"/>
                        </a:rPr>
                        <a:t>.)</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24,8</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47,9</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193</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28998">
                <a:tc>
                  <a:txBody>
                    <a:bodyPr/>
                    <a:lstStyle/>
                    <a:p>
                      <a:pPr>
                        <a:lnSpc>
                          <a:spcPct val="115000"/>
                        </a:lnSpc>
                        <a:spcAft>
                          <a:spcPts val="750"/>
                        </a:spcAft>
                      </a:pPr>
                      <a:r>
                        <a:rPr lang="ru-RU" sz="800">
                          <a:solidFill>
                            <a:srgbClr val="242424"/>
                          </a:solidFill>
                          <a:effectLst/>
                          <a:latin typeface="Times New Roman" panose="02020603050405020304" pitchFamily="18" charset="0"/>
                          <a:ea typeface="Times New Roman"/>
                          <a:cs typeface="Times New Roman" panose="02020603050405020304" pitchFamily="18" charset="0"/>
                        </a:rPr>
                        <a:t>Количество приватизированных квартир, шт.</a:t>
                      </a:r>
                      <a:endParaRPr lang="ru-RU" sz="80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13</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12</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92,3</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182950">
                <a:tc>
                  <a:txBody>
                    <a:bodyPr/>
                    <a:lstStyle/>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a:t>
                      </a:r>
                      <a:endParaRPr lang="ru-RU" sz="800" dirty="0">
                        <a:effectLst/>
                        <a:latin typeface="Times New Roman" panose="02020603050405020304" pitchFamily="18" charset="0"/>
                        <a:ea typeface="Times New Roman"/>
                        <a:cs typeface="Times New Roman" panose="02020603050405020304" pitchFamily="18" charset="0"/>
                      </a:endParaRPr>
                    </a:p>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Число общеобразовательных школ, </a:t>
                      </a:r>
                      <a:r>
                        <a:rPr lang="ru-RU" sz="800" dirty="0" err="1">
                          <a:solidFill>
                            <a:srgbClr val="242424"/>
                          </a:solidFill>
                          <a:effectLst/>
                          <a:latin typeface="Times New Roman" panose="02020603050405020304" pitchFamily="18" charset="0"/>
                          <a:ea typeface="Times New Roman"/>
                          <a:cs typeface="Times New Roman" panose="02020603050405020304" pitchFamily="18" charset="0"/>
                        </a:rPr>
                        <a:t>ед</a:t>
                      </a:r>
                      <a:endParaRPr lang="ru-RU" sz="800" dirty="0">
                        <a:effectLst/>
                        <a:latin typeface="Times New Roman" panose="02020603050405020304" pitchFamily="18" charset="0"/>
                        <a:ea typeface="Times New Roman"/>
                        <a:cs typeface="Times New Roman" panose="02020603050405020304" pitchFamily="18" charset="0"/>
                      </a:endParaRPr>
                    </a:p>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в них учащихся, чел;</a:t>
                      </a:r>
                      <a:endParaRPr lang="ru-RU" sz="800" dirty="0">
                        <a:effectLst/>
                        <a:latin typeface="Times New Roman" panose="02020603050405020304" pitchFamily="18" charset="0"/>
                        <a:ea typeface="Times New Roman"/>
                        <a:cs typeface="Times New Roman" panose="02020603050405020304" pitchFamily="18" charset="0"/>
                      </a:endParaRPr>
                    </a:p>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занимающихся во вторую смену, их удельный вес, %</a:t>
                      </a:r>
                      <a:endParaRPr lang="ru-RU" sz="800" dirty="0">
                        <a:effectLst/>
                        <a:latin typeface="Times New Roman" panose="02020603050405020304" pitchFamily="18" charset="0"/>
                        <a:ea typeface="Times New Roman"/>
                        <a:cs typeface="Times New Roman" panose="02020603050405020304" pitchFamily="18" charset="0"/>
                      </a:endParaRPr>
                    </a:p>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численность учителей, чел </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1</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241</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solidFill>
                          <a:srgbClr val="242424"/>
                        </a:solidFill>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0</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14</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marL="216000" algn="ctr">
                        <a:lnSpc>
                          <a:spcPct val="300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1</a:t>
                      </a:r>
                    </a:p>
                    <a:p>
                      <a:pPr marL="216000" algn="ctr">
                        <a:lnSpc>
                          <a:spcPct val="300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238</a:t>
                      </a:r>
                    </a:p>
                    <a:p>
                      <a:pPr marL="216000" algn="ctr">
                        <a:lnSpc>
                          <a:spcPct val="300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0</a:t>
                      </a:r>
                    </a:p>
                    <a:p>
                      <a:pPr marL="216000" algn="ctr">
                        <a:lnSpc>
                          <a:spcPct val="300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13</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Bef>
                          <a:spcPts val="1200"/>
                        </a:spcBef>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00000"/>
                        </a:lnSpc>
                        <a:spcBef>
                          <a:spcPts val="1200"/>
                        </a:spcBef>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100</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00000"/>
                        </a:lnSpc>
                        <a:spcBef>
                          <a:spcPts val="1200"/>
                        </a:spcBef>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98,8</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00000"/>
                        </a:lnSpc>
                        <a:spcAft>
                          <a:spcPts val="750"/>
                        </a:spcAft>
                      </a:pPr>
                      <a:endParaRPr lang="ru-RU" sz="800" dirty="0" smtClean="0">
                        <a:solidFill>
                          <a:srgbClr val="242424"/>
                        </a:solidFill>
                        <a:effectLst/>
                        <a:latin typeface="Times New Roman" panose="02020603050405020304" pitchFamily="18" charset="0"/>
                        <a:ea typeface="Times New Roman"/>
                        <a:cs typeface="Times New Roman" panose="02020603050405020304" pitchFamily="18" charset="0"/>
                      </a:endParaRPr>
                    </a:p>
                    <a:p>
                      <a:pPr algn="ctr">
                        <a:lnSpc>
                          <a:spcPct val="100000"/>
                        </a:lnSpc>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0</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00000"/>
                        </a:lnSpc>
                        <a:spcAft>
                          <a:spcPts val="750"/>
                        </a:spcAft>
                      </a:pPr>
                      <a:endParaRPr lang="ru-RU" sz="800" dirty="0" smtClean="0">
                        <a:solidFill>
                          <a:srgbClr val="242424"/>
                        </a:solidFill>
                        <a:effectLst/>
                        <a:latin typeface="Times New Roman" panose="02020603050405020304" pitchFamily="18" charset="0"/>
                        <a:ea typeface="Times New Roman"/>
                        <a:cs typeface="Times New Roman" panose="02020603050405020304" pitchFamily="18" charset="0"/>
                      </a:endParaRPr>
                    </a:p>
                    <a:p>
                      <a:pPr algn="ctr">
                        <a:lnSpc>
                          <a:spcPct val="100000"/>
                        </a:lnSpc>
                        <a:spcAft>
                          <a:spcPts val="750"/>
                        </a:spcAft>
                      </a:pPr>
                      <a:endParaRPr lang="ru-RU" sz="800" dirty="0" smtClean="0">
                        <a:solidFill>
                          <a:srgbClr val="242424"/>
                        </a:solidFill>
                        <a:effectLst/>
                        <a:latin typeface="Times New Roman" panose="02020603050405020304" pitchFamily="18" charset="0"/>
                        <a:ea typeface="Times New Roman"/>
                        <a:cs typeface="Times New Roman" panose="02020603050405020304" pitchFamily="18" charset="0"/>
                      </a:endParaRPr>
                    </a:p>
                    <a:p>
                      <a:pPr algn="ctr">
                        <a:lnSpc>
                          <a:spcPct val="100000"/>
                        </a:lnSpc>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93</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108408">
                <a:tc>
                  <a:txBody>
                    <a:bodyPr/>
                    <a:lstStyle/>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Численность детей в возрасте 5-18 лет, получающих услуги по дополнительному образованию в муниципальных учреждениях дополнительного образования, чел</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effectLst/>
                          <a:latin typeface="Times New Roman" panose="02020603050405020304" pitchFamily="18" charset="0"/>
                          <a:ea typeface="Times New Roman"/>
                          <a:cs typeface="Times New Roman" panose="02020603050405020304" pitchFamily="18" charset="0"/>
                        </a:rPr>
                        <a:t>170</a:t>
                      </a:r>
                    </a:p>
                  </a:txBody>
                  <a:tcPr marL="47625" marR="47625" marT="95250" marB="9525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lnSpc>
                          <a:spcPct val="115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223</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T w="12700" cap="flat" cmpd="sng" algn="ctr">
                      <a:solidFill>
                        <a:schemeClr val="tx1"/>
                      </a:solidFill>
                      <a:prstDash val="solid"/>
                      <a:round/>
                      <a:headEnd type="none" w="med" len="med"/>
                      <a:tailEnd type="none" w="med" len="med"/>
                    </a:lnT>
                  </a:tcPr>
                </a:tc>
                <a:tc>
                  <a:txBody>
                    <a:bodyPr/>
                    <a:lstStyle/>
                    <a:p>
                      <a:pPr algn="ctr">
                        <a:lnSpc>
                          <a:spcPct val="115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131,2</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T w="12700" cap="flat" cmpd="sng" algn="ctr">
                      <a:solidFill>
                        <a:schemeClr val="tx1"/>
                      </a:solidFill>
                      <a:prstDash val="solid"/>
                      <a:round/>
                      <a:headEnd type="none" w="med" len="med"/>
                      <a:tailEnd type="none" w="med" len="med"/>
                    </a:lnT>
                  </a:tcPr>
                </a:tc>
              </a:tr>
            </a:tbl>
          </a:graphicData>
        </a:graphic>
      </p:graphicFrame>
      <p:graphicFrame>
        <p:nvGraphicFramePr>
          <p:cNvPr id="2" name="Таблица 1"/>
          <p:cNvGraphicFramePr>
            <a:graphicFrameLocks noGrp="1"/>
          </p:cNvGraphicFramePr>
          <p:nvPr>
            <p:extLst>
              <p:ext uri="{D42A27DB-BD31-4B8C-83A1-F6EECF244321}">
                <p14:modId xmlns:p14="http://schemas.microsoft.com/office/powerpoint/2010/main" val="3297049020"/>
              </p:ext>
            </p:extLst>
          </p:nvPr>
        </p:nvGraphicFramePr>
        <p:xfrm>
          <a:off x="681317" y="699247"/>
          <a:ext cx="8073383" cy="316444"/>
        </p:xfrm>
        <a:graphic>
          <a:graphicData uri="http://schemas.openxmlformats.org/drawingml/2006/table">
            <a:tbl>
              <a:tblPr firstRow="1" firstCol="1" bandRow="1"/>
              <a:tblGrid>
                <a:gridCol w="2069883"/>
                <a:gridCol w="1965208"/>
                <a:gridCol w="1998157"/>
                <a:gridCol w="2040135"/>
              </a:tblGrid>
              <a:tr h="188663">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Показатель</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2021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2021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 в % к январю-декабрю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962350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323528" y="274638"/>
            <a:ext cx="8363272" cy="922114"/>
          </a:xfrm>
        </p:spPr>
        <p:txBody>
          <a:bodyPr/>
          <a:lstStyle/>
          <a:p>
            <a:r>
              <a:rPr lang="ru-RU" sz="2400" dirty="0" smtClean="0">
                <a:solidFill>
                  <a:schemeClr val="bg1"/>
                </a:solidFill>
              </a:rPr>
              <a:t>Уважаемые жители МО п. Михайловский !</a:t>
            </a:r>
          </a:p>
        </p:txBody>
      </p:sp>
      <p:sp>
        <p:nvSpPr>
          <p:cNvPr id="10243" name="Содержимое 2"/>
          <p:cNvSpPr>
            <a:spLocks noGrp="1"/>
          </p:cNvSpPr>
          <p:nvPr>
            <p:ph idx="1"/>
          </p:nvPr>
        </p:nvSpPr>
        <p:spPr>
          <a:xfrm>
            <a:off x="539552" y="1484784"/>
            <a:ext cx="8318728" cy="3168351"/>
          </a:xfrm>
        </p:spPr>
        <p:txBody>
          <a:bodyPr/>
          <a:lstStyle/>
          <a:p>
            <a:pPr algn="just"/>
            <a:r>
              <a:rPr lang="ru-RU" sz="1600" dirty="0" smtClean="0">
                <a:solidFill>
                  <a:schemeClr val="accent4"/>
                </a:solidFill>
                <a:latin typeface="Times New Roman" panose="02020603050405020304" pitchFamily="18" charset="0"/>
                <a:cs typeface="Times New Roman" panose="02020603050405020304" pitchFamily="18" charset="0"/>
              </a:rPr>
              <a:t>Бюджет </a:t>
            </a:r>
            <a:r>
              <a:rPr lang="ru-RU" sz="1600" dirty="0">
                <a:solidFill>
                  <a:schemeClr val="accent4"/>
                </a:solidFill>
                <a:latin typeface="Times New Roman" panose="02020603050405020304" pitchFamily="18" charset="0"/>
                <a:cs typeface="Times New Roman" panose="02020603050405020304" pitchFamily="18" charset="0"/>
              </a:rPr>
              <a:t>для граждан, представленный Вашему вниманию, подготовлен </a:t>
            </a:r>
            <a:r>
              <a:rPr lang="ru-RU" sz="1600" dirty="0" smtClean="0">
                <a:solidFill>
                  <a:schemeClr val="accent4"/>
                </a:solidFill>
                <a:latin typeface="Times New Roman" panose="02020603050405020304" pitchFamily="18" charset="0"/>
                <a:cs typeface="Times New Roman" panose="02020603050405020304" pitchFamily="18" charset="0"/>
              </a:rPr>
              <a:t>Финансовым управление администрации МО п. Михайловский Саратовской области </a:t>
            </a:r>
            <a:r>
              <a:rPr lang="ru-RU" sz="1600" dirty="0">
                <a:solidFill>
                  <a:schemeClr val="accent4"/>
                </a:solidFill>
                <a:latin typeface="Times New Roman" panose="02020603050405020304" pitchFamily="18" charset="0"/>
                <a:cs typeface="Times New Roman" panose="02020603050405020304" pitchFamily="18" charset="0"/>
              </a:rPr>
              <a:t>на основе </a:t>
            </a:r>
            <a:r>
              <a:rPr lang="ru-RU" sz="1600" dirty="0" smtClean="0">
                <a:solidFill>
                  <a:schemeClr val="accent4"/>
                </a:solidFill>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Решения Собрания Депутатов МО п. Михайловский </a:t>
            </a:r>
            <a:r>
              <a:rPr lang="ru-RU" sz="1600" dirty="0">
                <a:latin typeface="Times New Roman" panose="02020603050405020304" pitchFamily="18" charset="0"/>
                <a:cs typeface="Times New Roman" panose="02020603050405020304" pitchFamily="18" charset="0"/>
              </a:rPr>
              <a:t>Саратовской области </a:t>
            </a:r>
            <a:r>
              <a:rPr lang="ru-RU" sz="1600" b="1" dirty="0" smtClean="0">
                <a:latin typeface="Times New Roman" panose="02020603050405020304" pitchFamily="18" charset="0"/>
                <a:cs typeface="Times New Roman" panose="02020603050405020304" pitchFamily="18" charset="0"/>
              </a:rPr>
              <a:t>от </a:t>
            </a:r>
            <a:r>
              <a:rPr lang="ru-RU" sz="1600" b="1" dirty="0" smtClean="0">
                <a:latin typeface="Times New Roman" panose="02020603050405020304" pitchFamily="18" charset="0"/>
                <a:cs typeface="Times New Roman" panose="02020603050405020304" pitchFamily="18" charset="0"/>
              </a:rPr>
              <a:t>12 </a:t>
            </a:r>
            <a:r>
              <a:rPr lang="ru-RU" sz="1600" b="1" dirty="0" smtClean="0">
                <a:latin typeface="Times New Roman" panose="02020603050405020304" pitchFamily="18" charset="0"/>
                <a:cs typeface="Times New Roman" panose="02020603050405020304" pitchFamily="18" charset="0"/>
              </a:rPr>
              <a:t>мая </a:t>
            </a:r>
            <a:r>
              <a:rPr lang="ru-RU" sz="1600" b="1" dirty="0" smtClean="0">
                <a:latin typeface="Times New Roman" panose="02020603050405020304" pitchFamily="18" charset="0"/>
                <a:cs typeface="Times New Roman" panose="02020603050405020304" pitchFamily="18" charset="0"/>
              </a:rPr>
              <a:t>2022 </a:t>
            </a:r>
            <a:r>
              <a:rPr lang="ru-RU" sz="1600" b="1" dirty="0">
                <a:latin typeface="Times New Roman" panose="02020603050405020304" pitchFamily="18" charset="0"/>
                <a:cs typeface="Times New Roman" panose="02020603050405020304" pitchFamily="18" charset="0"/>
              </a:rPr>
              <a:t>года № </a:t>
            </a:r>
            <a:r>
              <a:rPr lang="ru-RU" sz="1600" b="1" dirty="0" smtClean="0">
                <a:latin typeface="Times New Roman" panose="02020603050405020304" pitchFamily="18" charset="0"/>
                <a:cs typeface="Times New Roman" panose="02020603050405020304" pitchFamily="18" charset="0"/>
              </a:rPr>
              <a:t>60 </a:t>
            </a:r>
            <a:r>
              <a:rPr lang="ru-RU" sz="1600" dirty="0" smtClean="0">
                <a:latin typeface="Times New Roman" panose="02020603050405020304" pitchFamily="18" charset="0"/>
                <a:cs typeface="Times New Roman" panose="02020603050405020304" pitchFamily="18" charset="0"/>
              </a:rPr>
              <a:t>«Об утверждении отчета об исполнении </a:t>
            </a:r>
            <a:r>
              <a:rPr lang="ru-RU" sz="1600" dirty="0">
                <a:latin typeface="Times New Roman" panose="02020603050405020304" pitchFamily="18" charset="0"/>
                <a:cs typeface="Times New Roman" panose="02020603050405020304" pitchFamily="18" charset="0"/>
              </a:rPr>
              <a:t>бюджета </a:t>
            </a:r>
            <a:r>
              <a:rPr lang="ru-RU" sz="1600" dirty="0" smtClean="0">
                <a:latin typeface="Times New Roman" panose="02020603050405020304" pitchFamily="18" charset="0"/>
                <a:cs typeface="Times New Roman" panose="02020603050405020304" pitchFamily="18" charset="0"/>
              </a:rPr>
              <a:t>муниципального образования п. Михайловский</a:t>
            </a:r>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за</a:t>
            </a:r>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2021 </a:t>
            </a:r>
            <a:r>
              <a:rPr lang="ru-RU" sz="1600" dirty="0">
                <a:latin typeface="Times New Roman" panose="02020603050405020304" pitchFamily="18" charset="0"/>
                <a:cs typeface="Times New Roman" panose="02020603050405020304" pitchFamily="18" charset="0"/>
              </a:rPr>
              <a:t>год».  </a:t>
            </a:r>
          </a:p>
          <a:p>
            <a:pPr algn="just"/>
            <a:r>
              <a:rPr lang="ru-RU" sz="1600" dirty="0">
                <a:latin typeface="Times New Roman" panose="02020603050405020304" pitchFamily="18" charset="0"/>
                <a:cs typeface="Times New Roman" panose="02020603050405020304" pitchFamily="18" charset="0"/>
              </a:rPr>
              <a:t>Основными задачами бюджетной политики </a:t>
            </a:r>
            <a:r>
              <a:rPr lang="ru-RU" sz="1600" dirty="0" smtClean="0">
                <a:solidFill>
                  <a:schemeClr val="accent4"/>
                </a:solidFill>
                <a:latin typeface="Times New Roman" panose="02020603050405020304" pitchFamily="18" charset="0"/>
                <a:cs typeface="Times New Roman" panose="02020603050405020304" pitchFamily="18" charset="0"/>
              </a:rPr>
              <a:t>муниципального образования п. Михайловский Саратовской области в 2021 </a:t>
            </a:r>
            <a:r>
              <a:rPr lang="ru-RU" sz="1600" dirty="0">
                <a:solidFill>
                  <a:schemeClr val="accent4"/>
                </a:solidFill>
                <a:latin typeface="Times New Roman" panose="02020603050405020304" pitchFamily="18" charset="0"/>
                <a:cs typeface="Times New Roman" panose="02020603050405020304" pitchFamily="18" charset="0"/>
              </a:rPr>
              <a:t>году являлись обеспечение сбалансированности бюджета </a:t>
            </a:r>
            <a:r>
              <a:rPr lang="ru-RU" sz="1600" dirty="0" smtClean="0">
                <a:solidFill>
                  <a:schemeClr val="accent4"/>
                </a:solidFill>
                <a:latin typeface="Times New Roman" panose="02020603050405020304" pitchFamily="18" charset="0"/>
                <a:cs typeface="Times New Roman" panose="02020603050405020304" pitchFamily="18" charset="0"/>
              </a:rPr>
              <a:t>муниципального образования, </a:t>
            </a:r>
            <a:r>
              <a:rPr lang="ru-RU" sz="1600" dirty="0">
                <a:solidFill>
                  <a:schemeClr val="accent4"/>
                </a:solidFill>
                <a:latin typeface="Times New Roman" panose="02020603050405020304" pitchFamily="18" charset="0"/>
                <a:cs typeface="Times New Roman" panose="02020603050405020304" pitchFamily="18" charset="0"/>
              </a:rPr>
              <a:t>безусловное выполнение обязательств по выплате заработной платы, по уплате налогов и других обязательных платежей, оплате коммунальных услуг, продуктов питания, а также выявление резервов и перераспределение объемов расходов городского округа в пользу приоритетных направлений и проектов, прежде всего обеспечивающих решение социальных задач, повышение эффективности расходов. </a:t>
            </a:r>
          </a:p>
          <a:p>
            <a:pPr algn="just"/>
            <a:r>
              <a:rPr lang="ru-RU" sz="1600" dirty="0">
                <a:solidFill>
                  <a:schemeClr val="accent4"/>
                </a:solidFill>
                <a:latin typeface="Times New Roman" panose="02020603050405020304" pitchFamily="18" charset="0"/>
                <a:cs typeface="Times New Roman" panose="02020603050405020304" pitchFamily="18" charset="0"/>
              </a:rPr>
              <a:t>   Годовая отчетность по исполнению бюджета </a:t>
            </a:r>
            <a:r>
              <a:rPr lang="ru-RU" sz="1600" dirty="0" smtClean="0">
                <a:solidFill>
                  <a:schemeClr val="accent4"/>
                </a:solidFill>
                <a:latin typeface="Times New Roman" panose="02020603050405020304" pitchFamily="18" charset="0"/>
                <a:cs typeface="Times New Roman" panose="02020603050405020304" pitchFamily="18" charset="0"/>
              </a:rPr>
              <a:t>муниципального образования п. Михайловский Саратовской области </a:t>
            </a:r>
            <a:r>
              <a:rPr lang="ru-RU" sz="1600" dirty="0">
                <a:solidFill>
                  <a:schemeClr val="accent4"/>
                </a:solidFill>
                <a:latin typeface="Times New Roman" panose="02020603050405020304" pitchFamily="18" charset="0"/>
                <a:cs typeface="Times New Roman" panose="02020603050405020304" pitchFamily="18" charset="0"/>
              </a:rPr>
              <a:t>за </a:t>
            </a:r>
            <a:r>
              <a:rPr lang="ru-RU" sz="1600" dirty="0" smtClean="0">
                <a:solidFill>
                  <a:schemeClr val="accent4"/>
                </a:solidFill>
                <a:latin typeface="Times New Roman" panose="02020603050405020304" pitchFamily="18" charset="0"/>
                <a:cs typeface="Times New Roman" panose="02020603050405020304" pitchFamily="18" charset="0"/>
              </a:rPr>
              <a:t>2021 </a:t>
            </a:r>
            <a:r>
              <a:rPr lang="ru-RU" sz="1600" dirty="0">
                <a:solidFill>
                  <a:schemeClr val="accent4"/>
                </a:solidFill>
                <a:latin typeface="Times New Roman" panose="02020603050405020304" pitchFamily="18" charset="0"/>
                <a:cs typeface="Times New Roman" panose="02020603050405020304" pitchFamily="18" charset="0"/>
              </a:rPr>
              <a:t>год в установленные сроки представлена в министерство финансов Саратовской области и принята без замечаний. </a:t>
            </a:r>
          </a:p>
          <a:p>
            <a:pPr algn="just"/>
            <a:r>
              <a:rPr lang="ru-RU" sz="1600" dirty="0">
                <a:solidFill>
                  <a:schemeClr val="accent4"/>
                </a:solidFill>
                <a:latin typeface="Times New Roman" panose="02020603050405020304" pitchFamily="18" charset="0"/>
                <a:cs typeface="Times New Roman" panose="02020603050405020304" pitchFamily="18" charset="0"/>
              </a:rPr>
              <a:t> </a:t>
            </a:r>
          </a:p>
          <a:p>
            <a:pPr algn="just"/>
            <a:endParaRPr lang="ru-RU" sz="1600" dirty="0">
              <a:solidFill>
                <a:srgbClr val="000000"/>
              </a:solidFill>
              <a:latin typeface="Segoe UI"/>
            </a:endParaRPr>
          </a:p>
          <a:p>
            <a:pPr algn="just"/>
            <a:endParaRPr lang="ru-RU" sz="1600" dirty="0" smtClean="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995400200"/>
              </p:ext>
            </p:extLst>
          </p:nvPr>
        </p:nvGraphicFramePr>
        <p:xfrm>
          <a:off x="765469" y="896540"/>
          <a:ext cx="7982546" cy="3779266"/>
        </p:xfrm>
        <a:graphic>
          <a:graphicData uri="http://schemas.openxmlformats.org/drawingml/2006/table">
            <a:tbl>
              <a:tblPr firstRow="1" firstCol="1" bandRow="1"/>
              <a:tblGrid>
                <a:gridCol w="1887196"/>
                <a:gridCol w="1955549"/>
                <a:gridCol w="1901228"/>
                <a:gridCol w="2238573"/>
              </a:tblGrid>
              <a:tr h="3440317">
                <a:tc>
                  <a:txBody>
                    <a:bodyPr/>
                    <a:lstStyle/>
                    <a:p>
                      <a:pPr algn="l">
                        <a:lnSpc>
                          <a:spcPct val="115000"/>
                        </a:lnSpc>
                        <a:spcAft>
                          <a:spcPts val="750"/>
                        </a:spcAft>
                      </a:pPr>
                      <a:r>
                        <a:rPr lang="ru-RU" sz="1300" dirty="0">
                          <a:solidFill>
                            <a:srgbClr val="242424"/>
                          </a:solidFill>
                          <a:effectLst/>
                          <a:latin typeface="Times New Roman"/>
                          <a:ea typeface="Times New Roman"/>
                          <a:cs typeface="Times New Roman"/>
                        </a:rPr>
                        <a:t>Число детских дошкольных учреждений, ед.</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 в них количество мест;</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-детей, чел;</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 уровень наполняемости, %;</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-очередь в детские сады, чел</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a:lnSpc>
                          <a:spcPct val="115000"/>
                        </a:lnSpc>
                        <a:spcAft>
                          <a:spcPts val="750"/>
                        </a:spcAft>
                      </a:pPr>
                      <a:endParaRPr lang="ru-RU" sz="1100" dirty="0" smtClean="0">
                        <a:effectLst/>
                        <a:latin typeface="Calibri"/>
                        <a:ea typeface="Times New Roman"/>
                        <a:cs typeface="Times New Roman"/>
                      </a:endParaRPr>
                    </a:p>
                    <a:p>
                      <a:pPr algn="l">
                        <a:lnSpc>
                          <a:spcPct val="115000"/>
                        </a:lnSpc>
                        <a:spcAft>
                          <a:spcPts val="750"/>
                        </a:spcAft>
                      </a:pPr>
                      <a:endParaRPr lang="ru-RU" sz="1100" dirty="0" smtClean="0">
                        <a:effectLst/>
                        <a:latin typeface="Calibri"/>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150</a:t>
                      </a:r>
                    </a:p>
                    <a:p>
                      <a:pPr algn="l">
                        <a:lnSpc>
                          <a:spcPct val="115000"/>
                        </a:lnSpc>
                        <a:spcAft>
                          <a:spcPts val="750"/>
                        </a:spcAft>
                      </a:pPr>
                      <a:r>
                        <a:rPr lang="ru-RU" sz="1100" dirty="0" smtClean="0">
                          <a:effectLst/>
                          <a:latin typeface="Calibri"/>
                          <a:ea typeface="Times New Roman"/>
                          <a:cs typeface="Times New Roman"/>
                        </a:rPr>
                        <a:t>110</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73</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0</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a:lnSpc>
                          <a:spcPct val="115000"/>
                        </a:lnSpc>
                        <a:spcAft>
                          <a:spcPts val="750"/>
                        </a:spcAft>
                      </a:pPr>
                      <a:endParaRPr lang="ru-RU" sz="1100" dirty="0">
                        <a:effectLst/>
                        <a:latin typeface="Calibri"/>
                        <a:ea typeface="Times New Roman"/>
                        <a:cs typeface="Times New Roman"/>
                      </a:endParaRPr>
                    </a:p>
                    <a:p>
                      <a:pPr algn="l">
                        <a:lnSpc>
                          <a:spcPct val="115000"/>
                        </a:lnSpc>
                        <a:spcAft>
                          <a:spcPts val="750"/>
                        </a:spcAft>
                      </a:pPr>
                      <a:r>
                        <a:rPr lang="ru-RU" sz="1100" dirty="0" smtClean="0">
                          <a:effectLst/>
                          <a:latin typeface="Calibri"/>
                          <a:ea typeface="Times New Roman"/>
                          <a:cs typeface="Times New Roman"/>
                        </a:rPr>
                        <a:t>1</a:t>
                      </a:r>
                      <a:endParaRPr lang="ru-RU" sz="1100" dirty="0">
                        <a:effectLst/>
                        <a:latin typeface="Calibri"/>
                        <a:ea typeface="Times New Roman"/>
                        <a:cs typeface="Times New Roman"/>
                      </a:endParaRPr>
                    </a:p>
                    <a:p>
                      <a:pPr algn="l">
                        <a:lnSpc>
                          <a:spcPct val="115000"/>
                        </a:lnSpc>
                        <a:spcAft>
                          <a:spcPts val="750"/>
                        </a:spcAft>
                      </a:pPr>
                      <a:endParaRPr lang="ru-RU" sz="1100" dirty="0" smtClean="0">
                        <a:effectLst/>
                        <a:latin typeface="Calibri"/>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150</a:t>
                      </a:r>
                    </a:p>
                    <a:p>
                      <a:pPr algn="l">
                        <a:lnSpc>
                          <a:spcPct val="115000"/>
                        </a:lnSpc>
                        <a:spcAft>
                          <a:spcPts val="750"/>
                        </a:spcAft>
                      </a:pPr>
                      <a:r>
                        <a:rPr lang="ru-RU" sz="1200" dirty="0" smtClean="0">
                          <a:solidFill>
                            <a:srgbClr val="242424"/>
                          </a:solidFill>
                          <a:effectLst/>
                          <a:latin typeface="Times New Roman"/>
                          <a:ea typeface="Times New Roman"/>
                          <a:cs typeface="Times New Roman"/>
                        </a:rPr>
                        <a:t>95</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63,5</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0</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a:lnSpc>
                          <a:spcPct val="115000"/>
                        </a:lnSpc>
                        <a:spcAft>
                          <a:spcPts val="750"/>
                        </a:spcAft>
                      </a:pPr>
                      <a:r>
                        <a:rPr lang="ru-RU" sz="1100" dirty="0" smtClean="0">
                          <a:effectLst/>
                          <a:latin typeface="Calibri"/>
                          <a:ea typeface="Times New Roman"/>
                          <a:cs typeface="Times New Roman"/>
                        </a:rPr>
                        <a:t>100</a:t>
                      </a:r>
                    </a:p>
                    <a:p>
                      <a:pPr algn="l">
                        <a:lnSpc>
                          <a:spcPct val="115000"/>
                        </a:lnSpc>
                        <a:spcAft>
                          <a:spcPts val="750"/>
                        </a:spcAft>
                      </a:pPr>
                      <a:endParaRPr lang="ru-RU" sz="1100" dirty="0" smtClean="0">
                        <a:effectLst/>
                        <a:latin typeface="Calibri"/>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86,36</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86,97</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100</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2937133031"/>
              </p:ext>
            </p:extLst>
          </p:nvPr>
        </p:nvGraphicFramePr>
        <p:xfrm>
          <a:off x="760491" y="903750"/>
          <a:ext cx="7985157" cy="436163"/>
        </p:xfrm>
        <a:graphic>
          <a:graphicData uri="http://schemas.openxmlformats.org/drawingml/2006/table">
            <a:tbl>
              <a:tblPr firstRow="1" firstCol="1" bandRow="1"/>
              <a:tblGrid>
                <a:gridCol w="1892174"/>
                <a:gridCol w="1946495"/>
                <a:gridCol w="1910282"/>
                <a:gridCol w="2236206"/>
              </a:tblGrid>
              <a:tr h="436163">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Показатель</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2021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2021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 в % к январю-декабрю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952887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74638"/>
            <a:ext cx="8003232" cy="778098"/>
          </a:xfrm>
        </p:spPr>
        <p:txBody>
          <a:bodyPr/>
          <a:lstStyle/>
          <a:p>
            <a:pPr>
              <a:lnSpc>
                <a:spcPct val="115000"/>
              </a:lnSpc>
              <a:spcBef>
                <a:spcPts val="2400"/>
              </a:spcBef>
              <a:spcAft>
                <a:spcPts val="0"/>
              </a:spcAft>
            </a:pPr>
            <a:r>
              <a:rPr lang="ru-RU" sz="1800" b="1" dirty="0">
                <a:solidFill>
                  <a:schemeClr val="tx1"/>
                </a:solidFill>
                <a:latin typeface="Times New Roman" panose="02020603050405020304" pitchFamily="18" charset="0"/>
                <a:ea typeface="Times New Roman"/>
                <a:cs typeface="Times New Roman" panose="02020603050405020304" pitchFamily="18" charset="0"/>
              </a:rPr>
              <a:t>Численность и состав населения</a:t>
            </a:r>
            <a:br>
              <a:rPr lang="ru-RU" sz="1800" b="1" dirty="0">
                <a:solidFill>
                  <a:schemeClr val="tx1"/>
                </a:solidFill>
                <a:latin typeface="Times New Roman" panose="02020603050405020304" pitchFamily="18" charset="0"/>
                <a:ea typeface="Times New Roman"/>
                <a:cs typeface="Times New Roman" panose="02020603050405020304" pitchFamily="18" charset="0"/>
              </a:rPr>
            </a:br>
            <a:endParaRPr lang="ru-RU" sz="1800" b="1"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11560" y="1124745"/>
            <a:ext cx="8075240" cy="4248471"/>
          </a:xfrm>
          <a:solidFill>
            <a:srgbClr val="66CCFF"/>
          </a:solidFill>
        </p:spPr>
        <p:txBody>
          <a:bodyPr/>
          <a:lstStyle/>
          <a:p>
            <a:pPr algn="ctr"/>
            <a:r>
              <a:rPr lang="ru-RU" sz="1600" b="1" dirty="0"/>
              <a:t>2021  году.</a:t>
            </a:r>
            <a:endParaRPr lang="ru-RU" sz="1600" dirty="0"/>
          </a:p>
          <a:p>
            <a:r>
              <a:rPr lang="ru-RU" sz="1600" b="1" dirty="0"/>
              <a:t>Численность населения 2458 человек </a:t>
            </a:r>
            <a:endParaRPr lang="ru-RU" sz="1600" dirty="0"/>
          </a:p>
          <a:p>
            <a:r>
              <a:rPr lang="ru-RU" sz="1600" b="1" dirty="0"/>
              <a:t>Родилось 9 человек</a:t>
            </a:r>
            <a:endParaRPr lang="ru-RU" sz="1600" dirty="0"/>
          </a:p>
          <a:p>
            <a:r>
              <a:rPr lang="ru-RU" sz="1600" b="1" dirty="0"/>
              <a:t>Умерло 42 человека (из них по ГАУ «ПНИ»- 27 человек) жители п. Михайловский-15 человек.</a:t>
            </a:r>
            <a:endParaRPr lang="ru-RU" sz="1600" dirty="0"/>
          </a:p>
          <a:p>
            <a:r>
              <a:rPr lang="ru-RU" sz="1600" b="1" dirty="0"/>
              <a:t>Прибыло 50 человек</a:t>
            </a:r>
            <a:endParaRPr lang="ru-RU" sz="1600" dirty="0"/>
          </a:p>
          <a:p>
            <a:r>
              <a:rPr lang="ru-RU" sz="1600" b="1" dirty="0"/>
              <a:t>Убыло 88 человек</a:t>
            </a:r>
            <a:endParaRPr lang="ru-RU" sz="1600" dirty="0"/>
          </a:p>
          <a:p>
            <a:r>
              <a:rPr lang="ru-RU" sz="1600" b="1" dirty="0"/>
              <a:t>Естественный прирост – (-15,7), без учета  смертности  ГАУ «ПНИ» -(-2,8)</a:t>
            </a:r>
            <a:endParaRPr lang="ru-RU" sz="1600" dirty="0"/>
          </a:p>
          <a:p>
            <a:r>
              <a:rPr lang="ru-RU" sz="1600" b="1" dirty="0"/>
              <a:t>Миграционный прирост – (-38) человек </a:t>
            </a:r>
            <a:endParaRPr lang="ru-RU" sz="1600" dirty="0"/>
          </a:p>
          <a:p>
            <a:pPr marL="0" indent="0" algn="ctr">
              <a:lnSpc>
                <a:spcPct val="130000"/>
              </a:lnSpc>
              <a:spcAft>
                <a:spcPts val="0"/>
              </a:spcAft>
              <a:buNone/>
            </a:pPr>
            <a:r>
              <a:rPr lang="ru-RU" sz="1600" b="1" dirty="0">
                <a:latin typeface="Times New Roman" panose="02020603050405020304" pitchFamily="18" charset="0"/>
                <a:ea typeface="Times New Roman"/>
                <a:cs typeface="Times New Roman" panose="02020603050405020304" pitchFamily="18" charset="0"/>
              </a:rPr>
              <a:t> </a:t>
            </a:r>
            <a:endParaRPr lang="ru-RU" sz="1600" dirty="0">
              <a:latin typeface="Times New Roman" panose="02020603050405020304" pitchFamily="18" charset="0"/>
              <a:ea typeface="Times New Roman"/>
              <a:cs typeface="Times New Roman" panose="02020603050405020304" pitchFamily="18" charset="0"/>
            </a:endParaRPr>
          </a:p>
          <a:p>
            <a:endParaRPr lang="ru-RU" sz="1600" dirty="0"/>
          </a:p>
        </p:txBody>
      </p:sp>
    </p:spTree>
    <p:extLst>
      <p:ext uri="{BB962C8B-B14F-4D97-AF65-F5344CB8AC3E}">
        <p14:creationId xmlns:p14="http://schemas.microsoft.com/office/powerpoint/2010/main" val="19771909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15224" y="144855"/>
            <a:ext cx="7971576" cy="5643981"/>
          </a:xfrm>
        </p:spPr>
        <p:txBody>
          <a:bodyPr/>
          <a:lstStyle/>
          <a:p>
            <a:pPr algn="ctr"/>
            <a:r>
              <a:rPr lang="ru-RU" sz="1600" dirty="0"/>
              <a:t>Численность населения п. Михайловский  Саратовской области по состоянию на 1 января 2021  года составила 2458 человек, из них:</a:t>
            </a:r>
          </a:p>
          <a:p>
            <a:pPr algn="ctr"/>
            <a:r>
              <a:rPr lang="ru-RU" sz="1600" dirty="0"/>
              <a:t>63,4 процента – граждане трудоспособного возраста(численность 1559 человек),</a:t>
            </a:r>
          </a:p>
          <a:p>
            <a:pPr algn="ctr"/>
            <a:r>
              <a:rPr lang="ru-RU" sz="1600" dirty="0"/>
              <a:t>16,6 процента – граждане моложе трудоспособного возраста(численность 408 человек),</a:t>
            </a:r>
          </a:p>
          <a:p>
            <a:pPr algn="ctr"/>
            <a:r>
              <a:rPr lang="ru-RU" sz="1600" dirty="0"/>
              <a:t>19,8 % - граждане старше трудоспособного возраста (491 человек)</a:t>
            </a:r>
          </a:p>
          <a:p>
            <a:r>
              <a:rPr lang="ru-RU" sz="1600" dirty="0"/>
              <a:t> </a:t>
            </a:r>
          </a:p>
        </p:txBody>
      </p:sp>
      <p:graphicFrame>
        <p:nvGraphicFramePr>
          <p:cNvPr id="4" name="Таблица 3"/>
          <p:cNvGraphicFramePr>
            <a:graphicFrameLocks noGrp="1"/>
          </p:cNvGraphicFramePr>
          <p:nvPr>
            <p:extLst>
              <p:ext uri="{D42A27DB-BD31-4B8C-83A1-F6EECF244321}">
                <p14:modId xmlns:p14="http://schemas.microsoft.com/office/powerpoint/2010/main" val="3018608002"/>
              </p:ext>
            </p:extLst>
          </p:nvPr>
        </p:nvGraphicFramePr>
        <p:xfrm>
          <a:off x="655637" y="2204863"/>
          <a:ext cx="7948811" cy="3328416"/>
        </p:xfrm>
        <a:graphic>
          <a:graphicData uri="http://schemas.openxmlformats.org/drawingml/2006/table">
            <a:tbl>
              <a:tblPr firstRow="1" firstCol="1" lastRow="1" lastCol="1" bandRow="1" bandCol="1"/>
              <a:tblGrid>
                <a:gridCol w="3183391"/>
                <a:gridCol w="1748932"/>
                <a:gridCol w="3016488"/>
              </a:tblGrid>
              <a:tr h="553754">
                <a:tc>
                  <a:txBody>
                    <a:bodyPr/>
                    <a:lstStyle/>
                    <a:p>
                      <a:pPr indent="248920" algn="ctr">
                        <a:lnSpc>
                          <a:spcPct val="130000"/>
                        </a:lnSpc>
                        <a:spcAft>
                          <a:spcPts val="0"/>
                        </a:spcAft>
                      </a:pPr>
                      <a:r>
                        <a:rPr lang="ru-RU" sz="1400" dirty="0">
                          <a:effectLst/>
                          <a:latin typeface="Times New Roman"/>
                          <a:ea typeface="Calibri"/>
                          <a:cs typeface="Times New Roman"/>
                        </a:rPr>
                        <a:t>Возраст населения, лет</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Численность мужчин</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Численность женщин</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dirty="0">
                          <a:effectLst/>
                          <a:latin typeface="Times New Roman"/>
                          <a:ea typeface="Calibri"/>
                          <a:cs typeface="Times New Roman"/>
                        </a:rPr>
                        <a:t>0</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Times New Roman"/>
                          <a:cs typeface="Times New Roman"/>
                        </a:rPr>
                        <a:t>8</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Times New Roman"/>
                          <a:cs typeface="Times New Roman"/>
                        </a:rPr>
                        <a:t>9</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1</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3</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100" dirty="0" smtClean="0">
                          <a:effectLst/>
                          <a:latin typeface="Calibri"/>
                          <a:ea typeface="Times New Roman"/>
                          <a:cs typeface="Times New Roman"/>
                        </a:rPr>
                        <a:t>5</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0-2</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19</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26</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3-5</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32</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29</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6</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12</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11</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1-6</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55</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57</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7</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11</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6</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8-13</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93</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93</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14-15</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53</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2</a:t>
                      </a:r>
                      <a:r>
                        <a:rPr lang="ru-RU" sz="1400" dirty="0" smtClean="0">
                          <a:effectLst/>
                          <a:latin typeface="Times New Roman"/>
                          <a:ea typeface="Calibri"/>
                          <a:cs typeface="Times New Roman"/>
                        </a:rPr>
                        <a:t>3</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16-17</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32</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3</a:t>
                      </a:r>
                      <a:r>
                        <a:rPr lang="ru-RU" sz="1400" dirty="0" smtClean="0">
                          <a:effectLst/>
                          <a:latin typeface="Times New Roman"/>
                          <a:ea typeface="Calibri"/>
                          <a:cs typeface="Times New Roman"/>
                        </a:rPr>
                        <a:t>1</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7929913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524716903"/>
              </p:ext>
            </p:extLst>
          </p:nvPr>
        </p:nvGraphicFramePr>
        <p:xfrm>
          <a:off x="661988" y="1260473"/>
          <a:ext cx="7831931" cy="3328704"/>
        </p:xfrm>
        <a:graphic>
          <a:graphicData uri="http://schemas.openxmlformats.org/drawingml/2006/table">
            <a:tbl>
              <a:tblPr firstRow="1" firstCol="1" lastRow="1" lastCol="1" bandRow="1" bandCol="1"/>
              <a:tblGrid>
                <a:gridCol w="3136582"/>
                <a:gridCol w="1723215"/>
                <a:gridCol w="2972134"/>
              </a:tblGrid>
              <a:tr h="277392">
                <a:tc>
                  <a:txBody>
                    <a:bodyPr/>
                    <a:lstStyle/>
                    <a:p>
                      <a:pPr algn="ctr">
                        <a:lnSpc>
                          <a:spcPct val="130000"/>
                        </a:lnSpc>
                        <a:spcAft>
                          <a:spcPts val="0"/>
                        </a:spcAft>
                      </a:pPr>
                      <a:r>
                        <a:rPr lang="ru-RU" sz="1400" dirty="0">
                          <a:effectLst/>
                          <a:latin typeface="Times New Roman"/>
                          <a:ea typeface="Calibri"/>
                          <a:cs typeface="Times New Roman"/>
                        </a:rPr>
                        <a:t>18-19</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25</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25</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dirty="0">
                          <a:effectLst/>
                          <a:latin typeface="Times New Roman"/>
                          <a:ea typeface="Calibri"/>
                          <a:cs typeface="Times New Roman"/>
                        </a:rPr>
                        <a:t>20-24</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69</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6</a:t>
                      </a:r>
                      <a:r>
                        <a:rPr lang="ru-RU" sz="1400" dirty="0" smtClean="0">
                          <a:effectLst/>
                          <a:latin typeface="Times New Roman"/>
                          <a:ea typeface="Calibri"/>
                          <a:cs typeface="Times New Roman"/>
                        </a:rPr>
                        <a:t>5</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25-29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56</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42</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30-34</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79</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101</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35-39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142</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135</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40-44</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115</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140</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45-49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109</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116</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50-54</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80</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77</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55-59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87</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88</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60-64</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57</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99</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65-69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67</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Times New Roman"/>
                          <a:cs typeface="Times New Roman"/>
                        </a:rPr>
                        <a:t>52</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70 лет и старше</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62</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smtClean="0">
                          <a:effectLst/>
                          <a:latin typeface="Times New Roman"/>
                          <a:ea typeface="Calibri"/>
                          <a:cs typeface="Times New Roman"/>
                        </a:rPr>
                        <a:t>99</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bl>
          </a:graphicData>
        </a:graphic>
      </p:graphicFrame>
      <p:sp>
        <p:nvSpPr>
          <p:cNvPr id="5" name="Rectangle 1"/>
          <p:cNvSpPr>
            <a:spLocks noChangeArrowheads="1"/>
          </p:cNvSpPr>
          <p:nvPr/>
        </p:nvSpPr>
        <p:spPr bwMode="auto">
          <a:xfrm>
            <a:off x="661988" y="12604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433344797"/>
              </p:ext>
            </p:extLst>
          </p:nvPr>
        </p:nvGraphicFramePr>
        <p:xfrm>
          <a:off x="661988" y="705739"/>
          <a:ext cx="7830162" cy="554736"/>
        </p:xfrm>
        <a:graphic>
          <a:graphicData uri="http://schemas.openxmlformats.org/drawingml/2006/table">
            <a:tbl>
              <a:tblPr firstRow="1" firstCol="1" lastRow="1" lastCol="1" bandRow="1" bandCol="1"/>
              <a:tblGrid>
                <a:gridCol w="3132248"/>
                <a:gridCol w="1720835"/>
                <a:gridCol w="2977079"/>
              </a:tblGrid>
              <a:tr h="553754">
                <a:tc>
                  <a:txBody>
                    <a:bodyPr/>
                    <a:lstStyle/>
                    <a:p>
                      <a:pPr indent="248920" algn="ctr">
                        <a:lnSpc>
                          <a:spcPct val="130000"/>
                        </a:lnSpc>
                        <a:spcAft>
                          <a:spcPts val="0"/>
                        </a:spcAft>
                      </a:pPr>
                      <a:r>
                        <a:rPr lang="ru-RU" sz="1400" dirty="0">
                          <a:effectLst/>
                          <a:latin typeface="Times New Roman"/>
                          <a:ea typeface="Calibri"/>
                          <a:cs typeface="Times New Roman"/>
                        </a:rPr>
                        <a:t>Возраст населения, лет</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Численность мужчин</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Численность женщин</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6880793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476672"/>
            <a:ext cx="8229600" cy="5112568"/>
          </a:xfrm>
        </p:spPr>
        <p:txBody>
          <a:bodyPr/>
          <a:lstStyle/>
          <a:p>
            <a:pPr lvl="0" algn="just" eaLnBrk="1" hangingPunct="1">
              <a:lnSpc>
                <a:spcPct val="80000"/>
              </a:lnSpc>
            </a:pPr>
            <a:r>
              <a:rPr lang="ru-RU" sz="1600" b="1" dirty="0">
                <a:solidFill>
                  <a:srgbClr val="000000"/>
                </a:solidFill>
                <a:latin typeface="Times New Roman" panose="02020603050405020304" pitchFamily="18" charset="0"/>
                <a:cs typeface="Times New Roman" panose="02020603050405020304" pitchFamily="18" charset="0"/>
              </a:rPr>
              <a:t>Основную часть расходов бюджета городского округа п. Михайловский составляют:</a:t>
            </a:r>
          </a:p>
          <a:p>
            <a:pPr lvl="0" algn="just" eaLnBrk="1" hangingPunct="1">
              <a:lnSpc>
                <a:spcPct val="80000"/>
              </a:lnSpc>
              <a:buNone/>
            </a:pPr>
            <a:r>
              <a:rPr lang="ru-RU" sz="1600" dirty="0">
                <a:solidFill>
                  <a:srgbClr val="000000"/>
                </a:solidFill>
                <a:latin typeface="Times New Roman" panose="02020603050405020304" pitchFamily="18" charset="0"/>
                <a:cs typeface="Times New Roman" panose="02020603050405020304" pitchFamily="18" charset="0"/>
              </a:rPr>
              <a:t>-  </a:t>
            </a:r>
            <a:r>
              <a:rPr lang="ru-RU" sz="1600" b="1" dirty="0">
                <a:solidFill>
                  <a:srgbClr val="000000"/>
                </a:solidFill>
                <a:latin typeface="Times New Roman" panose="02020603050405020304" pitchFamily="18" charset="0"/>
                <a:cs typeface="Times New Roman" panose="02020603050405020304" pitchFamily="18" charset="0"/>
              </a:rPr>
              <a:t>расходы на образование, которые включают в себя расходы на оплату труда учителей, воспитателей в школе, детском саду, педагогов в учреждении дополнительного образования, расходы на содержание зданий, ремонт оборудования, приобретение методической литературы и учебников, транспортные расходы, расходы на организацию отдыха детей и др.;</a:t>
            </a:r>
          </a:p>
          <a:p>
            <a:pPr lvl="0" algn="just" eaLnBrk="1" hangingPunct="1">
              <a:lnSpc>
                <a:spcPct val="80000"/>
              </a:lnSpc>
              <a:buFontTx/>
              <a:buChar char="-"/>
            </a:pPr>
            <a:r>
              <a:rPr lang="ru-RU" sz="1600" b="1" dirty="0">
                <a:solidFill>
                  <a:srgbClr val="000000"/>
                </a:solidFill>
                <a:latin typeface="Times New Roman" panose="02020603050405020304" pitchFamily="18" charset="0"/>
                <a:cs typeface="Times New Roman" panose="02020603050405020304" pitchFamily="18" charset="0"/>
              </a:rPr>
              <a:t>расходы в сфере ЖКХ, которые включают в себя расходы на проведение ремонта жилого фонда, включая взносы в фонд капитального ремонта МКД, содержание объектов инженерной инфраструктуры, возмещение убытков муниципальной бани, расходы на благоустройство территории городского округа </a:t>
            </a:r>
            <a:r>
              <a:rPr lang="ru-RU" sz="1600" b="1" dirty="0" smtClean="0">
                <a:solidFill>
                  <a:srgbClr val="000000"/>
                </a:solidFill>
                <a:latin typeface="Times New Roman" panose="02020603050405020304" pitchFamily="18" charset="0"/>
                <a:cs typeface="Times New Roman" panose="02020603050405020304" pitchFamily="18" charset="0"/>
              </a:rPr>
              <a:t>п . Михайловский </a:t>
            </a:r>
            <a:r>
              <a:rPr lang="ru-RU" sz="1600" b="1" dirty="0">
                <a:solidFill>
                  <a:srgbClr val="000000"/>
                </a:solidFill>
                <a:latin typeface="Times New Roman" panose="02020603050405020304" pitchFamily="18" charset="0"/>
                <a:cs typeface="Times New Roman" panose="02020603050405020304" pitchFamily="18" charset="0"/>
              </a:rPr>
              <a:t>и др.;</a:t>
            </a:r>
          </a:p>
          <a:p>
            <a:pPr lvl="0" algn="just" eaLnBrk="1" hangingPunct="1">
              <a:lnSpc>
                <a:spcPct val="80000"/>
              </a:lnSpc>
              <a:buFontTx/>
              <a:buChar char="-"/>
            </a:pPr>
            <a:r>
              <a:rPr lang="ru-RU" sz="1600" b="1" dirty="0">
                <a:solidFill>
                  <a:srgbClr val="000000"/>
                </a:solidFill>
                <a:latin typeface="Times New Roman" panose="02020603050405020304" pitchFamily="18" charset="0"/>
                <a:cs typeface="Times New Roman" panose="02020603050405020304" pitchFamily="18" charset="0"/>
              </a:rPr>
              <a:t>расходы на культуру и кинематографию, которые включают в себя расходы на оплату труда работников учреждения культуры, расходы на содержание здания, проведение культурно-массовых мероприятий и др.;</a:t>
            </a:r>
          </a:p>
          <a:p>
            <a:pPr lvl="0" algn="just" eaLnBrk="1" hangingPunct="1">
              <a:lnSpc>
                <a:spcPct val="80000"/>
              </a:lnSpc>
              <a:buFontTx/>
              <a:buChar char="-"/>
            </a:pPr>
            <a:r>
              <a:rPr lang="ru-RU" sz="1600" b="1" dirty="0">
                <a:solidFill>
                  <a:srgbClr val="000000"/>
                </a:solidFill>
                <a:latin typeface="Times New Roman" panose="02020603050405020304" pitchFamily="18" charset="0"/>
                <a:cs typeface="Times New Roman" panose="02020603050405020304" pitchFamily="18" charset="0"/>
              </a:rPr>
              <a:t>расходы  на социальную политику включают в себя расходы на выплату гражданам субсидий на оплату жилищно-коммунальных услуг, выплаты компенсации части родительской платы за присмотр и уход за детьми в детских садах, доплаты к пенсиям муниципальным служащим;</a:t>
            </a:r>
          </a:p>
          <a:p>
            <a:pPr lvl="0" algn="just" eaLnBrk="1" hangingPunct="1">
              <a:lnSpc>
                <a:spcPct val="80000"/>
              </a:lnSpc>
              <a:buFontTx/>
              <a:buChar char="-"/>
            </a:pPr>
            <a:r>
              <a:rPr lang="ru-RU" sz="1600" b="1" dirty="0">
                <a:solidFill>
                  <a:srgbClr val="000000"/>
                </a:solidFill>
                <a:latin typeface="Times New Roman" panose="02020603050405020304" pitchFamily="18" charset="0"/>
                <a:cs typeface="Times New Roman" panose="02020603050405020304" pitchFamily="18" charset="0"/>
              </a:rPr>
              <a:t>расходы на общегосударственные вопросы, которые включают в себя расходы на оплату труда муниципальных служащих, расходы на содержание службы материально-технического обеспечения, содержание имущества как движимого так и не движимого, расходы связанные с оценкой недвижимости, признанию прав и регулирование отношений по муниципальной собственности и др.</a:t>
            </a:r>
          </a:p>
          <a:p>
            <a:endParaRPr lang="ru-RU" dirty="0"/>
          </a:p>
        </p:txBody>
      </p:sp>
    </p:spTree>
    <p:extLst>
      <p:ext uri="{BB962C8B-B14F-4D97-AF65-F5344CB8AC3E}">
        <p14:creationId xmlns:p14="http://schemas.microsoft.com/office/powerpoint/2010/main" val="4847549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179294"/>
            <a:ext cx="8085584" cy="5409946"/>
          </a:xfrm>
        </p:spPr>
        <p:txBody>
          <a:bodyPr/>
          <a:lstStyle/>
          <a:p>
            <a:pPr indent="215900" algn="just">
              <a:spcAft>
                <a:spcPts val="0"/>
              </a:spcAft>
            </a:pPr>
            <a:r>
              <a:rPr lang="ru-RU" sz="1600" b="1" dirty="0">
                <a:latin typeface="Times New Roman"/>
                <a:ea typeface="Times New Roman"/>
              </a:rPr>
              <a:t>Расходная часть бюджета городского округа по состоянию на 01.01.2022 года  исполнена в сумме 123 млн. 934,3 тыс. рублей или 102,6 % от годовых назначений.</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Из бюджета МО п. Михайловский Саратовской области осуществлялось денежное обеспечение деятельности 10-ти муниципальных учреждений. </a:t>
            </a:r>
            <a:endParaRPr lang="ru-RU" sz="1400" b="1" dirty="0">
              <a:latin typeface="Times New Roman"/>
              <a:ea typeface="Times New Roman"/>
            </a:endParaRPr>
          </a:p>
          <a:p>
            <a:pPr indent="215900" algn="just">
              <a:spcAft>
                <a:spcPts val="0"/>
              </a:spcAft>
              <a:tabLst>
                <a:tab pos="640080" algn="l"/>
              </a:tabLst>
            </a:pPr>
            <a:r>
              <a:rPr lang="ru-RU" sz="1600" b="1" dirty="0">
                <a:latin typeface="Times New Roman"/>
                <a:ea typeface="Times New Roman"/>
              </a:rPr>
              <a:t>Приоритетными направлениями финансирования расходов бюджета округа являлись: своевременная выплата заработной платы, обеспечение оплаты за топливно-энергетические ресурсы, уплата налогов, питание.</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Доля фонда оплаты труда с начислениями в общем объеме расходов бюджета составила 53,4 % или 65 млн. 651,6 тыс. рублей, что ниже  уровня прошлого года за соответствующий период на 886,5 тыс. рублей.  </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На социальную сферу в 2021 года  направлено 60 млн. 302,6  тыс. рублей, что составляет 75% от всех произведенных расходов.</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 В разрезе по отраслям социальной сферы расходы составили:</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 на «Образование» 47 млн. 514,3 тыс. рублей или 97,8 % от годовых назначений;</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 на «Культуру» 6 млн. 966,7 тыс. рублей или 99,0 % от годовых назначений текущего года;</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 на «Средства массовой информации» 2 млн. 022,1 тыс. рублей или 100 % от годовых назначений;</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 на «Физическую  культуру и спорт» 2 млн 828,7тыс. рублей или 100,0 % от годовых назначений;</a:t>
            </a:r>
            <a:endParaRPr lang="ru-RU" sz="1400" b="1" dirty="0">
              <a:latin typeface="Times New Roman"/>
              <a:ea typeface="Times New Roman"/>
            </a:endParaRPr>
          </a:p>
          <a:p>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21716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404665"/>
            <a:ext cx="8075240" cy="5112568"/>
          </a:xfrm>
        </p:spPr>
        <p:txBody>
          <a:bodyPr/>
          <a:lstStyle/>
          <a:p>
            <a:pPr lvl="0" indent="215900" algn="just">
              <a:spcAft>
                <a:spcPts val="0"/>
              </a:spcAft>
            </a:pPr>
            <a:endParaRPr lang="ru-RU" sz="1200" b="1" dirty="0">
              <a:solidFill>
                <a:srgbClr val="000000"/>
              </a:solidFill>
              <a:latin typeface="Times New Roman"/>
              <a:ea typeface="Times New Roman"/>
            </a:endParaRPr>
          </a:p>
          <a:p>
            <a:pPr indent="215900" algn="just">
              <a:spcAft>
                <a:spcPts val="0"/>
              </a:spcAft>
            </a:pPr>
            <a:r>
              <a:rPr lang="ru-RU" sz="1600" b="1" dirty="0">
                <a:latin typeface="Times New Roman"/>
                <a:ea typeface="Times New Roman"/>
              </a:rPr>
              <a:t>- на «Социальную политику» - 970,8 тыс. рублей или 94,7 % от годовых назначений.</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Расходы на «Жилищно-коммунальное хозяйство» составили 18 млн. 336,9 тыс. рублей, из которых:</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 на «Жилищное хозяйство» направлено  298,3 тыс. рублей;</a:t>
            </a:r>
            <a:endParaRPr lang="ru-RU" sz="1400" b="1" dirty="0">
              <a:latin typeface="Times New Roman"/>
              <a:ea typeface="Times New Roman"/>
            </a:endParaRPr>
          </a:p>
          <a:p>
            <a:pPr algn="just">
              <a:spcAft>
                <a:spcPts val="0"/>
              </a:spcAft>
            </a:pPr>
            <a:r>
              <a:rPr lang="ru-RU" sz="1600" b="1" dirty="0">
                <a:latin typeface="Times New Roman"/>
                <a:ea typeface="Times New Roman"/>
              </a:rPr>
              <a:t>     - на «Коммунальное хозяйство»  направлено  10 963,3 тыс. рублей; </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 на «Благоустройство» направлено 7 075,3 тыс. рублей. </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На капитальные вложения израсходованы средства в сумме 7 617,3 тыс. рублей.</a:t>
            </a:r>
            <a:endParaRPr lang="ru-RU" sz="1400" b="1" dirty="0">
              <a:latin typeface="Times New Roman"/>
              <a:ea typeface="Times New Roman"/>
            </a:endParaRPr>
          </a:p>
          <a:p>
            <a:pPr indent="215900" algn="just">
              <a:spcAft>
                <a:spcPts val="0"/>
              </a:spcAft>
            </a:pPr>
            <a:r>
              <a:rPr lang="ru-RU" sz="1600" b="1" dirty="0">
                <a:latin typeface="Times New Roman"/>
                <a:ea typeface="Times New Roman"/>
              </a:rPr>
              <a:t>За 2021 года на питание детей в образовательных учреждениях из бюджета направлено 464,4 тыс. рублей. Кроме того, на питание детей направлены родительские средства в сумме 2055,5 тыс. рублей.</a:t>
            </a:r>
            <a:endParaRPr lang="ru-RU" sz="1400" b="1" dirty="0">
              <a:latin typeface="Times New Roman"/>
              <a:ea typeface="Times New Roman"/>
            </a:endParaRPr>
          </a:p>
          <a:p>
            <a:endParaRPr lang="ru-RU"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62149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9392"/>
            <a:ext cx="8229600" cy="864096"/>
          </a:xfrm>
        </p:spPr>
        <p:txBody>
          <a:bodyPr/>
          <a:lstStyle/>
          <a:p>
            <a:r>
              <a:rPr lang="ru-RU" sz="1600" b="1" dirty="0">
                <a:latin typeface="Times New Roman" panose="02020603050405020304" pitchFamily="18" charset="0"/>
                <a:cs typeface="Times New Roman" panose="02020603050405020304" pitchFamily="18" charset="0"/>
              </a:rPr>
              <a:t>Анализ исполнения расходов бюджета муниципального образования п. Михайловский Саратовской области за </a:t>
            </a:r>
            <a:r>
              <a:rPr lang="ru-RU" sz="1600" b="1" dirty="0" smtClean="0">
                <a:latin typeface="Times New Roman" panose="02020603050405020304" pitchFamily="18" charset="0"/>
                <a:cs typeface="Times New Roman" panose="02020603050405020304" pitchFamily="18" charset="0"/>
              </a:rPr>
              <a:t>2021 </a:t>
            </a:r>
            <a:r>
              <a:rPr lang="ru-RU" sz="1600" b="1" dirty="0">
                <a:latin typeface="Times New Roman" panose="02020603050405020304" pitchFamily="18" charset="0"/>
                <a:cs typeface="Times New Roman" panose="02020603050405020304" pitchFamily="18" charset="0"/>
              </a:rPr>
              <a:t>год</a:t>
            </a:r>
          </a:p>
        </p:txBody>
      </p:sp>
      <p:graphicFrame>
        <p:nvGraphicFramePr>
          <p:cNvPr id="4" name="Объект 3"/>
          <p:cNvGraphicFramePr>
            <a:graphicFrameLocks noGrp="1"/>
          </p:cNvGraphicFramePr>
          <p:nvPr>
            <p:ph idx="1"/>
            <p:extLst>
              <p:ext uri="{D42A27DB-BD31-4B8C-83A1-F6EECF244321}">
                <p14:modId xmlns:p14="http://schemas.microsoft.com/office/powerpoint/2010/main" val="3911847050"/>
              </p:ext>
            </p:extLst>
          </p:nvPr>
        </p:nvGraphicFramePr>
        <p:xfrm>
          <a:off x="323528" y="735106"/>
          <a:ext cx="8568954" cy="5450760"/>
        </p:xfrm>
        <a:graphic>
          <a:graphicData uri="http://schemas.openxmlformats.org/drawingml/2006/table">
            <a:tbl>
              <a:tblPr/>
              <a:tblGrid>
                <a:gridCol w="677940"/>
                <a:gridCol w="3213267"/>
                <a:gridCol w="621496"/>
                <a:gridCol w="667775"/>
                <a:gridCol w="681000"/>
                <a:gridCol w="748771"/>
                <a:gridCol w="609925"/>
                <a:gridCol w="674390"/>
                <a:gridCol w="674390"/>
              </a:tblGrid>
              <a:tr h="327013">
                <a:tc rowSpan="2">
                  <a:txBody>
                    <a:bodyPr/>
                    <a:lstStyle/>
                    <a:p>
                      <a:pPr algn="ctr" fontAlgn="ctr"/>
                      <a:r>
                        <a:rPr lang="ru-RU" sz="900" b="0" i="0" u="none" strike="noStrike" dirty="0">
                          <a:effectLst/>
                          <a:latin typeface="Times New Roman"/>
                        </a:rPr>
                        <a:t>Код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effectLst/>
                          <a:latin typeface="Times New Roman"/>
                        </a:rPr>
                        <a:t>Наименование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effectLst/>
                          <a:latin typeface="Times New Roman"/>
                        </a:rPr>
                        <a:t>Исполнено за 2020 год (по состоянию на 01.01.2021г)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solidFill>
                            <a:srgbClr val="000000"/>
                          </a:solidFill>
                          <a:effectLst/>
                          <a:latin typeface="Times New Roman"/>
                        </a:rPr>
                        <a:t>Уточненные бюджетные назначения 2021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solidFill>
                            <a:srgbClr val="000000"/>
                          </a:solidFill>
                          <a:effectLst/>
                          <a:latin typeface="Times New Roman"/>
                        </a:rPr>
                        <a:t>Кассовый план </a:t>
                      </a:r>
                      <a:br>
                        <a:rPr lang="ru-RU" sz="900" b="0" i="0" u="none" strike="noStrike" dirty="0">
                          <a:solidFill>
                            <a:srgbClr val="000000"/>
                          </a:solidFill>
                          <a:effectLst/>
                          <a:latin typeface="Times New Roman"/>
                        </a:rPr>
                      </a:br>
                      <a:r>
                        <a:rPr lang="ru-RU" sz="900" b="0" i="0" u="none" strike="noStrike" dirty="0">
                          <a:solidFill>
                            <a:srgbClr val="000000"/>
                          </a:solidFill>
                          <a:effectLst/>
                          <a:latin typeface="Times New Roman"/>
                        </a:rPr>
                        <a:t>2021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effectLst/>
                          <a:latin typeface="Times New Roman"/>
                        </a:rPr>
                        <a:t>Исполнено за 2021 год (по состоянию на 01.01.2022г)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gridSpan="3">
                  <a:txBody>
                    <a:bodyPr/>
                    <a:lstStyle/>
                    <a:p>
                      <a:pPr algn="ctr" fontAlgn="b"/>
                      <a:r>
                        <a:rPr lang="ru-RU" sz="900" b="0" i="0" u="none" strike="noStrike">
                          <a:effectLst/>
                          <a:latin typeface="Times New Roman"/>
                        </a:rPr>
                        <a:t>% исполнения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919081">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900" b="0" i="0" u="none" strike="noStrike" dirty="0">
                          <a:effectLst/>
                          <a:latin typeface="Times New Roman"/>
                        </a:rPr>
                        <a:t>к уточненным бюджетным назначениям </a:t>
                      </a:r>
                      <a:br>
                        <a:rPr lang="ru-RU" sz="900" b="0" i="0" u="none" strike="noStrike" dirty="0">
                          <a:effectLst/>
                          <a:latin typeface="Times New Roman"/>
                        </a:rPr>
                      </a:br>
                      <a:r>
                        <a:rPr lang="ru-RU" sz="900" b="0" i="0" u="none" strike="noStrike" dirty="0">
                          <a:effectLst/>
                          <a:latin typeface="Times New Roman"/>
                        </a:rPr>
                        <a:t>  2021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0" i="0" u="none" strike="noStrike" dirty="0">
                          <a:effectLst/>
                          <a:latin typeface="Times New Roman"/>
                        </a:rPr>
                        <a:t>к кассовому плану 2021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0" i="0" u="none" strike="noStrike" dirty="0">
                          <a:effectLst/>
                          <a:latin typeface="Times New Roman"/>
                        </a:rPr>
                        <a:t>к </a:t>
                      </a:r>
                      <a:r>
                        <a:rPr lang="ru-RU" sz="900" b="0" i="0" u="none" strike="noStrike" dirty="0" err="1">
                          <a:effectLst/>
                          <a:latin typeface="Times New Roman"/>
                        </a:rPr>
                        <a:t>соответ-ствующему</a:t>
                      </a:r>
                      <a:r>
                        <a:rPr lang="ru-RU" sz="900" b="0" i="0" u="none" strike="noStrike" dirty="0">
                          <a:effectLst/>
                          <a:latin typeface="Times New Roman"/>
                        </a:rPr>
                        <a:t> периоду 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64146">
                <a:tc>
                  <a:txBody>
                    <a:bodyPr/>
                    <a:lstStyle/>
                    <a:p>
                      <a:pPr algn="ctr" fontAlgn="b"/>
                      <a:r>
                        <a:rPr lang="ru-RU" sz="1000" b="0" i="0" u="none" strike="noStrike">
                          <a:effectLst/>
                          <a:latin typeface="Times New Roman"/>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5185">
                <a:tc>
                  <a:txBody>
                    <a:bodyPr/>
                    <a:lstStyle/>
                    <a:p>
                      <a:pPr algn="ctr" fontAlgn="t"/>
                      <a:r>
                        <a:rPr lang="ru-RU" sz="900" b="1" i="0" u="none" strike="noStrike" dirty="0">
                          <a:effectLst/>
                          <a:latin typeface="Times New Roman"/>
                        </a:rPr>
                        <a:t>0100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Times New Roman"/>
                        </a:rPr>
                        <a:t>Общегосударственные вопросы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25 714,3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34 597,4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33 024,6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33 023,8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95,5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128,4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56839">
                <a:tc>
                  <a:txBody>
                    <a:bodyPr/>
                    <a:lstStyle/>
                    <a:p>
                      <a:pPr algn="ctr" fontAlgn="t"/>
                      <a:r>
                        <a:rPr lang="ru-RU" sz="900" b="0" i="0" u="none" strike="noStrike">
                          <a:effectLst/>
                          <a:latin typeface="Times New Roman"/>
                        </a:rPr>
                        <a:t>0102 </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Times New Roman"/>
                        </a:rPr>
                        <a:t>Функционирование высшего должностного лица субъекта Российской Федерации и муниципального образования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1 701,2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2 086,1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2 086,1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2 086,1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122,6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80432">
                <a:tc>
                  <a:txBody>
                    <a:bodyPr/>
                    <a:lstStyle/>
                    <a:p>
                      <a:pPr algn="ctr" fontAlgn="t"/>
                      <a:r>
                        <a:rPr lang="ru-RU" sz="900" b="0" i="0" u="none" strike="noStrike">
                          <a:effectLst/>
                          <a:latin typeface="Times New Roman"/>
                        </a:rPr>
                        <a:t>0104</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Times New Roman"/>
                        </a:rPr>
                        <a:t>Функционирование Правительства РФ, высших исполнительных органов государственной власти субъектов Российской Федерации, местных администраций</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9 388,0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9 975,6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9 966,1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9 965,3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99,9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07150">
                <a:tc>
                  <a:txBody>
                    <a:bodyPr/>
                    <a:lstStyle/>
                    <a:p>
                      <a:pPr algn="ctr" fontAlgn="t"/>
                      <a:r>
                        <a:rPr lang="ru-RU" sz="900" b="0" i="0" u="none" strike="noStrike">
                          <a:effectLst/>
                          <a:latin typeface="Times New Roman"/>
                        </a:rPr>
                        <a:t>0105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Судебная система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0,7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87,5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579427">
                <a:tc>
                  <a:txBody>
                    <a:bodyPr/>
                    <a:lstStyle/>
                    <a:p>
                      <a:pPr algn="ctr" fontAlgn="t"/>
                      <a:r>
                        <a:rPr lang="ru-RU" sz="900" b="0" i="0" u="none" strike="noStrike">
                          <a:effectLst/>
                          <a:latin typeface="Times New Roman"/>
                        </a:rPr>
                        <a:t>0106</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Обеспечение деятельности финансовых, налоговых и таможенных органов и органов финансового (финансово-бюджетного) надзора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3 363,1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3 599,8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3 599,8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3 599,8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107,0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5185">
                <a:tc>
                  <a:txBody>
                    <a:bodyPr/>
                    <a:lstStyle/>
                    <a:p>
                      <a:pPr algn="ctr" fontAlgn="t"/>
                      <a:r>
                        <a:rPr lang="ru-RU" sz="900" b="0" i="0" u="none" strike="noStrike">
                          <a:effectLst/>
                          <a:latin typeface="Times New Roman"/>
                        </a:rPr>
                        <a:t>0107</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Обеспечение проведения выборов и референдумов</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229,4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229,4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229,4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59114">
                <a:tc>
                  <a:txBody>
                    <a:bodyPr/>
                    <a:lstStyle/>
                    <a:p>
                      <a:pPr algn="ctr" fontAlgn="t"/>
                      <a:r>
                        <a:rPr lang="ru-RU" sz="900" b="0" i="0" u="none" strike="noStrike">
                          <a:effectLst/>
                          <a:latin typeface="Times New Roman"/>
                        </a:rPr>
                        <a:t>0111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Резервные фонды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99,0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5185">
                <a:tc>
                  <a:txBody>
                    <a:bodyPr/>
                    <a:lstStyle/>
                    <a:p>
                      <a:pPr algn="ctr" fontAlgn="t"/>
                      <a:r>
                        <a:rPr lang="ru-RU" sz="900" b="0" i="0" u="none" strike="noStrike">
                          <a:effectLst/>
                          <a:latin typeface="Times New Roman"/>
                        </a:rPr>
                        <a:t>0113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Другие общегосударственные вопросы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11 261,2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18 606,8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17 142,5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17 142,5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152,2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5185">
                <a:tc>
                  <a:txBody>
                    <a:bodyPr/>
                    <a:lstStyle/>
                    <a:p>
                      <a:pPr algn="ctr" fontAlgn="t"/>
                      <a:r>
                        <a:rPr lang="ru-RU" sz="900" b="1" i="0" u="none" strike="noStrike">
                          <a:effectLst/>
                          <a:latin typeface="Times New Roman"/>
                        </a:rPr>
                        <a:t>0200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Times New Roman"/>
                        </a:rPr>
                        <a:t>Национальная оборона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dirty="0">
                          <a:effectLst/>
                          <a:latin typeface="Times New Roman"/>
                        </a:rPr>
                        <a:t>103,1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5185">
                <a:tc>
                  <a:txBody>
                    <a:bodyPr/>
                    <a:lstStyle/>
                    <a:p>
                      <a:pPr algn="ctr" fontAlgn="t"/>
                      <a:r>
                        <a:rPr lang="ru-RU" sz="900" b="0" i="0" u="none" strike="noStrike">
                          <a:effectLst/>
                          <a:latin typeface="Times New Roman"/>
                        </a:rPr>
                        <a:t>0203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Мобилизационная и вневойсковая подготовка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103,1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5185">
                <a:tc>
                  <a:txBody>
                    <a:bodyPr/>
                    <a:lstStyle/>
                    <a:p>
                      <a:pPr algn="ctr" fontAlgn="t"/>
                      <a:r>
                        <a:rPr lang="ru-RU" sz="900" b="1" i="0" u="none" strike="noStrike">
                          <a:effectLst/>
                          <a:latin typeface="Times New Roman"/>
                        </a:rPr>
                        <a:t>0300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Times New Roman"/>
                        </a:rPr>
                        <a:t>Национальная безопасность и правоохранительная деятельность</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4 687,8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5 063,1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5 063,1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5 063,1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dirty="0">
                          <a:effectLst/>
                          <a:latin typeface="Times New Roman"/>
                        </a:rPr>
                        <a:t>108,0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07150">
                <a:tc>
                  <a:txBody>
                    <a:bodyPr/>
                    <a:lstStyle/>
                    <a:p>
                      <a:pPr algn="ctr" fontAlgn="t"/>
                      <a:r>
                        <a:rPr lang="ru-RU" sz="900" b="0" i="0" u="none" strike="noStrike">
                          <a:effectLst/>
                          <a:latin typeface="Times New Roman"/>
                        </a:rPr>
                        <a:t>0309</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Защита населения и территории от чрезвычайных ситуаций природного и техногенного характера, гражданская оборона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4 687,8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3 150,3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3 150,3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3 150,3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67,2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35335">
                <a:tc>
                  <a:txBody>
                    <a:bodyPr/>
                    <a:lstStyle/>
                    <a:p>
                      <a:pPr algn="ctr" fontAlgn="t"/>
                      <a:r>
                        <a:rPr lang="ru-RU" sz="900" b="0" i="0" u="none" strike="noStrike">
                          <a:effectLst/>
                          <a:latin typeface="Times New Roman"/>
                        </a:rPr>
                        <a:t>0310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Защита населения и территории от чрезвычайных ситуаций природного и техногенного характера, пожарная безопасность</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1 912,8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1 912,8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1 912,8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8821658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9392"/>
            <a:ext cx="8229600" cy="864096"/>
          </a:xfrm>
        </p:spPr>
        <p:txBody>
          <a:bodyPr/>
          <a:lstStyle/>
          <a:p>
            <a:r>
              <a:rPr lang="ru-RU" sz="1600" b="1" dirty="0">
                <a:latin typeface="Times New Roman" panose="02020603050405020304" pitchFamily="18" charset="0"/>
                <a:cs typeface="Times New Roman" panose="02020603050405020304" pitchFamily="18" charset="0"/>
              </a:rPr>
              <a:t>Анализ исполнения расходов бюджета муниципального образования п. Михайловский Саратовской области за </a:t>
            </a:r>
            <a:r>
              <a:rPr lang="ru-RU" sz="1600" b="1" dirty="0" smtClean="0">
                <a:latin typeface="Times New Roman" panose="02020603050405020304" pitchFamily="18" charset="0"/>
                <a:cs typeface="Times New Roman" panose="02020603050405020304" pitchFamily="18" charset="0"/>
              </a:rPr>
              <a:t>2021 </a:t>
            </a:r>
            <a:r>
              <a:rPr lang="ru-RU" sz="1600" b="1" dirty="0">
                <a:latin typeface="Times New Roman" panose="02020603050405020304" pitchFamily="18" charset="0"/>
                <a:cs typeface="Times New Roman" panose="02020603050405020304" pitchFamily="18" charset="0"/>
              </a:rPr>
              <a:t>год</a:t>
            </a:r>
          </a:p>
        </p:txBody>
      </p:sp>
      <p:graphicFrame>
        <p:nvGraphicFramePr>
          <p:cNvPr id="4" name="Объект 3"/>
          <p:cNvGraphicFramePr>
            <a:graphicFrameLocks noGrp="1"/>
          </p:cNvGraphicFramePr>
          <p:nvPr>
            <p:ph idx="1"/>
            <p:extLst>
              <p:ext uri="{D42A27DB-BD31-4B8C-83A1-F6EECF244321}">
                <p14:modId xmlns:p14="http://schemas.microsoft.com/office/powerpoint/2010/main" val="2601587744"/>
              </p:ext>
            </p:extLst>
          </p:nvPr>
        </p:nvGraphicFramePr>
        <p:xfrm>
          <a:off x="323528" y="692695"/>
          <a:ext cx="8568954" cy="4770766"/>
        </p:xfrm>
        <a:graphic>
          <a:graphicData uri="http://schemas.openxmlformats.org/drawingml/2006/table">
            <a:tbl>
              <a:tblPr/>
              <a:tblGrid>
                <a:gridCol w="677940"/>
                <a:gridCol w="3213267"/>
                <a:gridCol w="621496"/>
                <a:gridCol w="667775"/>
                <a:gridCol w="681000"/>
                <a:gridCol w="748771"/>
                <a:gridCol w="609925"/>
                <a:gridCol w="674390"/>
                <a:gridCol w="674390"/>
              </a:tblGrid>
              <a:tr h="333700">
                <a:tc rowSpan="2">
                  <a:txBody>
                    <a:bodyPr/>
                    <a:lstStyle/>
                    <a:p>
                      <a:pPr algn="ctr" fontAlgn="ctr"/>
                      <a:r>
                        <a:rPr lang="ru-RU" sz="900" b="0" i="0" u="none" strike="noStrike" dirty="0">
                          <a:effectLst/>
                          <a:latin typeface="Times New Roman"/>
                        </a:rPr>
                        <a:t>Код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effectLst/>
                          <a:latin typeface="Times New Roman"/>
                        </a:rPr>
                        <a:t>Наименование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effectLst/>
                          <a:latin typeface="Times New Roman"/>
                        </a:rPr>
                        <a:t>Исполнено за 2020 год (по состоянию на 01.01.2021г)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solidFill>
                            <a:srgbClr val="000000"/>
                          </a:solidFill>
                          <a:effectLst/>
                          <a:latin typeface="Times New Roman"/>
                        </a:rPr>
                        <a:t>Уточненные бюджетные назначения 2021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solidFill>
                            <a:srgbClr val="000000"/>
                          </a:solidFill>
                          <a:effectLst/>
                          <a:latin typeface="Times New Roman"/>
                        </a:rPr>
                        <a:t>Кассовый план </a:t>
                      </a:r>
                      <a:br>
                        <a:rPr lang="ru-RU" sz="900" b="0" i="0" u="none" strike="noStrike" dirty="0">
                          <a:solidFill>
                            <a:srgbClr val="000000"/>
                          </a:solidFill>
                          <a:effectLst/>
                          <a:latin typeface="Times New Roman"/>
                        </a:rPr>
                      </a:br>
                      <a:r>
                        <a:rPr lang="ru-RU" sz="900" b="0" i="0" u="none" strike="noStrike" dirty="0">
                          <a:solidFill>
                            <a:srgbClr val="000000"/>
                          </a:solidFill>
                          <a:effectLst/>
                          <a:latin typeface="Times New Roman"/>
                        </a:rPr>
                        <a:t>2021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effectLst/>
                          <a:latin typeface="Times New Roman"/>
                        </a:rPr>
                        <a:t>Исполнено за 2021 год (по состоянию на 01.01.2022г)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900" b="0" i="0" u="none" strike="noStrike" kern="1200" cap="none" spc="0" normalizeH="0" baseline="0" noProof="0" dirty="0" smtClean="0">
                          <a:ln>
                            <a:noFill/>
                          </a:ln>
                          <a:solidFill>
                            <a:srgbClr val="000000"/>
                          </a:solidFill>
                          <a:effectLst/>
                          <a:uLnTx/>
                          <a:uFillTx/>
                          <a:latin typeface="+mn-lt"/>
                          <a:ea typeface="+mn-ea"/>
                          <a:cs typeface="+mn-cs"/>
                        </a:rPr>
                        <a:t>% исполнения</a:t>
                      </a:r>
                    </a:p>
                    <a:p>
                      <a:endParaRPr lang="ru-RU" dirty="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88308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900" b="0" i="0" u="none" strike="noStrike" dirty="0">
                          <a:effectLst/>
                          <a:latin typeface="Times New Roman"/>
                        </a:rPr>
                        <a:t>к уточненным бюджетным назначениям </a:t>
                      </a:r>
                      <a:br>
                        <a:rPr lang="ru-RU" sz="900" b="0" i="0" u="none" strike="noStrike" dirty="0">
                          <a:effectLst/>
                          <a:latin typeface="Times New Roman"/>
                        </a:rPr>
                      </a:br>
                      <a:r>
                        <a:rPr lang="ru-RU" sz="900" b="0" i="0" u="none" strike="noStrike" dirty="0">
                          <a:effectLst/>
                          <a:latin typeface="Times New Roman"/>
                        </a:rPr>
                        <a:t>  2021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0" i="0" u="none" strike="noStrike" dirty="0">
                          <a:effectLst/>
                          <a:latin typeface="Times New Roman"/>
                        </a:rPr>
                        <a:t>к кассовому плану 2021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0" i="0" u="none" strike="noStrike" dirty="0">
                          <a:effectLst/>
                          <a:latin typeface="Times New Roman"/>
                        </a:rPr>
                        <a:t>к </a:t>
                      </a:r>
                      <a:r>
                        <a:rPr lang="ru-RU" sz="900" b="0" i="0" u="none" strike="noStrike" dirty="0" err="1">
                          <a:effectLst/>
                          <a:latin typeface="Times New Roman"/>
                        </a:rPr>
                        <a:t>соответ-ствующему</a:t>
                      </a:r>
                      <a:r>
                        <a:rPr lang="ru-RU" sz="900" b="0" i="0" u="none" strike="noStrike" dirty="0">
                          <a:effectLst/>
                          <a:latin typeface="Times New Roman"/>
                        </a:rPr>
                        <a:t> периоду 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b"/>
                      <a:r>
                        <a:rPr lang="ru-RU" sz="1000" b="0" i="0" u="none" strike="noStrike">
                          <a:effectLst/>
                          <a:latin typeface="Times New Roman"/>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1" i="0" u="none" strike="noStrike" dirty="0">
                          <a:effectLst/>
                          <a:latin typeface="Times New Roman"/>
                        </a:rPr>
                        <a:t>0400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Times New Roman"/>
                        </a:rPr>
                        <a:t>Национальная экономика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3 579,6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6 202,9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5 874,0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5 842,0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94,2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99,5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163,2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13430">
                <a:tc>
                  <a:txBody>
                    <a:bodyPr/>
                    <a:lstStyle/>
                    <a:p>
                      <a:pPr algn="ctr" fontAlgn="t"/>
                      <a:r>
                        <a:rPr lang="ru-RU" sz="900" b="0" i="0" u="none" strike="noStrike">
                          <a:effectLst/>
                          <a:latin typeface="Times New Roman"/>
                        </a:rPr>
                        <a:t>0405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Сельское хозяйство и рыболовство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591277">
                <a:tc>
                  <a:txBody>
                    <a:bodyPr/>
                    <a:lstStyle/>
                    <a:p>
                      <a:pPr algn="ctr" fontAlgn="t"/>
                      <a:r>
                        <a:rPr lang="ru-RU" sz="900" b="0" i="0" u="none" strike="noStrike">
                          <a:effectLst/>
                          <a:latin typeface="Times New Roman"/>
                        </a:rPr>
                        <a:t>0409</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Дорожное хозяйство (дорожные фонды)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3 354,6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5 731,0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5 402,1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5 402,1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94,3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161,0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0" i="0" u="none" strike="noStrike">
                          <a:effectLst/>
                          <a:latin typeface="Times New Roman"/>
                        </a:rPr>
                        <a:t>0412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Другие вопросы в области национальной экономики</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439,9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439,9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439,9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68503">
                <a:tc>
                  <a:txBody>
                    <a:bodyPr/>
                    <a:lstStyle/>
                    <a:p>
                      <a:pPr algn="ctr" fontAlgn="t"/>
                      <a:r>
                        <a:rPr lang="ru-RU" sz="900" b="1" i="0" u="none" strike="noStrike">
                          <a:effectLst/>
                          <a:latin typeface="Times New Roman"/>
                        </a:rPr>
                        <a:t>0500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Times New Roman"/>
                        </a:rPr>
                        <a:t>Жилищно-коммунальное хозяйство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11 695,1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18 336,9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18 235,8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18 235,8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155,9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0" i="0" u="none" strike="noStrike">
                          <a:effectLst/>
                          <a:latin typeface="Times New Roman"/>
                        </a:rPr>
                        <a:t>0501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Жилищное хозяйство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312,1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298,3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298,3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298,3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95,6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0" i="0" u="none" strike="noStrike">
                          <a:effectLst/>
                          <a:latin typeface="Times New Roman"/>
                        </a:rPr>
                        <a:t>0502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Коммунальное хозяйство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5 328,1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10 963,3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10 963,3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10 963,3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205,8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0" i="0" u="none" strike="noStrike">
                          <a:effectLst/>
                          <a:latin typeface="Times New Roman"/>
                        </a:rPr>
                        <a:t>0503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Благоустройство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6 054,9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7 075,3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6 974,2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6 974,2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98,6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115,2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1" i="0" u="none" strike="noStrike">
                          <a:effectLst/>
                          <a:latin typeface="Times New Roman"/>
                        </a:rPr>
                        <a:t>0700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Times New Roman"/>
                        </a:rPr>
                        <a:t>Образование</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45 342,5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48 938,9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48 938,9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47 878,9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105,6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13430">
                <a:tc>
                  <a:txBody>
                    <a:bodyPr/>
                    <a:lstStyle/>
                    <a:p>
                      <a:pPr algn="ctr" fontAlgn="t"/>
                      <a:r>
                        <a:rPr lang="ru-RU" sz="900" b="0" i="0" u="none" strike="noStrike">
                          <a:effectLst/>
                          <a:latin typeface="Times New Roman"/>
                        </a:rPr>
                        <a:t>0701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Дошкольное образование</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17 509,8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19 534,8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19 534,8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19 534,8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111,6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44237">
                <a:tc>
                  <a:txBody>
                    <a:bodyPr/>
                    <a:lstStyle/>
                    <a:p>
                      <a:pPr algn="ctr" fontAlgn="t"/>
                      <a:r>
                        <a:rPr lang="ru-RU" sz="900" b="0" i="0" u="none" strike="noStrike">
                          <a:effectLst/>
                          <a:latin typeface="Times New Roman"/>
                        </a:rPr>
                        <a:t>0702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Общее образование</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27 718,7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28 697,5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28 697,5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27 637,5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96,3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96,3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99,7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3093732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9392"/>
            <a:ext cx="8229600" cy="864096"/>
          </a:xfrm>
        </p:spPr>
        <p:txBody>
          <a:bodyPr/>
          <a:lstStyle/>
          <a:p>
            <a:r>
              <a:rPr lang="ru-RU" sz="1600" b="1" dirty="0">
                <a:latin typeface="Times New Roman" panose="02020603050405020304" pitchFamily="18" charset="0"/>
                <a:cs typeface="Times New Roman" panose="02020603050405020304" pitchFamily="18" charset="0"/>
              </a:rPr>
              <a:t>Анализ исполнения расходов бюджета муниципального образования п. Михайловский Саратовской области за </a:t>
            </a:r>
            <a:r>
              <a:rPr lang="ru-RU" sz="1600" b="1" dirty="0" smtClean="0">
                <a:latin typeface="Times New Roman" panose="02020603050405020304" pitchFamily="18" charset="0"/>
                <a:cs typeface="Times New Roman" panose="02020603050405020304" pitchFamily="18" charset="0"/>
              </a:rPr>
              <a:t>2021 </a:t>
            </a:r>
            <a:r>
              <a:rPr lang="ru-RU" sz="1600" b="1" dirty="0">
                <a:latin typeface="Times New Roman" panose="02020603050405020304" pitchFamily="18" charset="0"/>
                <a:cs typeface="Times New Roman" panose="02020603050405020304" pitchFamily="18" charset="0"/>
              </a:rPr>
              <a:t>год</a:t>
            </a:r>
          </a:p>
        </p:txBody>
      </p:sp>
      <p:graphicFrame>
        <p:nvGraphicFramePr>
          <p:cNvPr id="4" name="Объект 3"/>
          <p:cNvGraphicFramePr>
            <a:graphicFrameLocks noGrp="1"/>
          </p:cNvGraphicFramePr>
          <p:nvPr>
            <p:ph idx="1"/>
            <p:extLst>
              <p:ext uri="{D42A27DB-BD31-4B8C-83A1-F6EECF244321}">
                <p14:modId xmlns:p14="http://schemas.microsoft.com/office/powerpoint/2010/main" val="4179415861"/>
              </p:ext>
            </p:extLst>
          </p:nvPr>
        </p:nvGraphicFramePr>
        <p:xfrm>
          <a:off x="323528" y="692695"/>
          <a:ext cx="8568954" cy="4551865"/>
        </p:xfrm>
        <a:graphic>
          <a:graphicData uri="http://schemas.openxmlformats.org/drawingml/2006/table">
            <a:tbl>
              <a:tblPr/>
              <a:tblGrid>
                <a:gridCol w="677940"/>
                <a:gridCol w="3213267"/>
                <a:gridCol w="621496"/>
                <a:gridCol w="667775"/>
                <a:gridCol w="681000"/>
                <a:gridCol w="748771"/>
                <a:gridCol w="609925"/>
                <a:gridCol w="674390"/>
                <a:gridCol w="674390"/>
              </a:tblGrid>
              <a:tr h="333700">
                <a:tc rowSpan="2">
                  <a:txBody>
                    <a:bodyPr/>
                    <a:lstStyle/>
                    <a:p>
                      <a:pPr algn="ctr" fontAlgn="ctr"/>
                      <a:r>
                        <a:rPr lang="ru-RU" sz="900" b="0" i="0" u="none" strike="noStrike" dirty="0">
                          <a:effectLst/>
                          <a:latin typeface="Times New Roman"/>
                        </a:rPr>
                        <a:t>Код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effectLst/>
                          <a:latin typeface="Times New Roman"/>
                        </a:rPr>
                        <a:t>Наименование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effectLst/>
                          <a:latin typeface="Times New Roman"/>
                        </a:rPr>
                        <a:t>Исполнено за 2020 год (по состоянию на 01.01.2021г)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solidFill>
                            <a:srgbClr val="000000"/>
                          </a:solidFill>
                          <a:effectLst/>
                          <a:latin typeface="Times New Roman"/>
                        </a:rPr>
                        <a:t>Уточненные бюджетные назначения 2021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solidFill>
                            <a:srgbClr val="000000"/>
                          </a:solidFill>
                          <a:effectLst/>
                          <a:latin typeface="Times New Roman"/>
                        </a:rPr>
                        <a:t>Кассовый план </a:t>
                      </a:r>
                      <a:br>
                        <a:rPr lang="ru-RU" sz="900" b="0" i="0" u="none" strike="noStrike" dirty="0">
                          <a:solidFill>
                            <a:srgbClr val="000000"/>
                          </a:solidFill>
                          <a:effectLst/>
                          <a:latin typeface="Times New Roman"/>
                        </a:rPr>
                      </a:br>
                      <a:r>
                        <a:rPr lang="ru-RU" sz="900" b="0" i="0" u="none" strike="noStrike" dirty="0">
                          <a:solidFill>
                            <a:srgbClr val="000000"/>
                          </a:solidFill>
                          <a:effectLst/>
                          <a:latin typeface="Times New Roman"/>
                        </a:rPr>
                        <a:t>2021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900" b="0" i="0" u="none" strike="noStrike" dirty="0">
                          <a:effectLst/>
                          <a:latin typeface="Times New Roman"/>
                        </a:rPr>
                        <a:t>Исполнено за 2021 год (по состоянию на 01.01.2022г)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gridSpan="3">
                  <a:txBody>
                    <a:bodyPr/>
                    <a:lstStyle/>
                    <a:p>
                      <a:pPr algn="ctr"/>
                      <a:r>
                        <a:rPr lang="ru-RU" sz="900" dirty="0" smtClean="0"/>
                        <a:t>%</a:t>
                      </a:r>
                      <a:r>
                        <a:rPr lang="ru-RU" sz="900" baseline="0" dirty="0" smtClean="0"/>
                        <a:t> исполнения</a:t>
                      </a:r>
                      <a:endParaRPr lang="ru-RU" sz="900" dirty="0"/>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117943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900" b="0" i="0" u="none" strike="noStrike" dirty="0">
                          <a:effectLst/>
                          <a:latin typeface="Times New Roman"/>
                        </a:rPr>
                        <a:t>к уточненным бюджетным назначениям </a:t>
                      </a:r>
                      <a:br>
                        <a:rPr lang="ru-RU" sz="900" b="0" i="0" u="none" strike="noStrike" dirty="0">
                          <a:effectLst/>
                          <a:latin typeface="Times New Roman"/>
                        </a:rPr>
                      </a:br>
                      <a:r>
                        <a:rPr lang="ru-RU" sz="900" b="0" i="0" u="none" strike="noStrike" dirty="0">
                          <a:effectLst/>
                          <a:latin typeface="Times New Roman"/>
                        </a:rPr>
                        <a:t>  2021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0" i="0" u="none" strike="noStrike" dirty="0">
                          <a:effectLst/>
                          <a:latin typeface="Times New Roman"/>
                        </a:rPr>
                        <a:t>к кассовому плану 2021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0" i="0" u="none" strike="noStrike" dirty="0">
                          <a:effectLst/>
                          <a:latin typeface="Times New Roman"/>
                        </a:rPr>
                        <a:t>к </a:t>
                      </a:r>
                      <a:r>
                        <a:rPr lang="ru-RU" sz="900" b="0" i="0" u="none" strike="noStrike" dirty="0" err="1">
                          <a:effectLst/>
                          <a:latin typeface="Times New Roman"/>
                        </a:rPr>
                        <a:t>соответ-ствующему</a:t>
                      </a:r>
                      <a:r>
                        <a:rPr lang="ru-RU" sz="900" b="0" i="0" u="none" strike="noStrike" dirty="0">
                          <a:effectLst/>
                          <a:latin typeface="Times New Roman"/>
                        </a:rPr>
                        <a:t> периоду 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b"/>
                      <a:r>
                        <a:rPr lang="ru-RU" sz="1000" b="0" i="0" u="none" strike="noStrike" dirty="0">
                          <a:effectLst/>
                          <a:latin typeface="Times New Roman"/>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0" i="0" u="none" strike="noStrike">
                          <a:effectLst/>
                          <a:latin typeface="Times New Roman"/>
                        </a:rPr>
                        <a:t>0703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Дополнительное образование детей</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318,5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318,5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318,5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311,3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0" i="0" u="none" strike="noStrike">
                          <a:effectLst/>
                          <a:latin typeface="Times New Roman"/>
                        </a:rPr>
                        <a:t>0705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Профессиональная подготовка, переподготовка и повышение квалификации</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394,0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0" i="0" u="none" strike="noStrike">
                          <a:effectLst/>
                          <a:latin typeface="Times New Roman"/>
                        </a:rPr>
                        <a:t>0707</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Молодежная политика и оздоровление детей</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342,0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342,0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342,0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1" i="0" u="none" strike="noStrike">
                          <a:effectLst/>
                          <a:latin typeface="Times New Roman"/>
                        </a:rPr>
                        <a:t>0800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Times New Roman"/>
                        </a:rPr>
                        <a:t>Культура, кинематография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5 740,1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6 996,2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6 996,2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6 966,7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99,6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99,6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121,4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13430">
                <a:tc>
                  <a:txBody>
                    <a:bodyPr/>
                    <a:lstStyle/>
                    <a:p>
                      <a:pPr algn="ctr" fontAlgn="t"/>
                      <a:r>
                        <a:rPr lang="ru-RU" sz="900" b="0" i="0" u="none" strike="noStrike">
                          <a:effectLst/>
                          <a:latin typeface="Times New Roman"/>
                        </a:rPr>
                        <a:t>0801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Культура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5 740,1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6 996,2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6 996,2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6 966,7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99,6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99,6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121,4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97354">
                <a:tc>
                  <a:txBody>
                    <a:bodyPr/>
                    <a:lstStyle/>
                    <a:p>
                      <a:pPr algn="ctr" fontAlgn="t"/>
                      <a:r>
                        <a:rPr lang="ru-RU" sz="900" b="1" i="0" u="none" strike="noStrike">
                          <a:effectLst/>
                          <a:latin typeface="Times New Roman"/>
                        </a:rPr>
                        <a:t>1000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Times New Roman"/>
                        </a:rPr>
                        <a:t>Социальная политика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828,1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1 024,7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1 024,7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970,7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94,7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94,7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117,2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0" i="0" u="none" strike="noStrike">
                          <a:effectLst/>
                          <a:latin typeface="Times New Roman"/>
                        </a:rPr>
                        <a:t>1001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Пенсионное обеспечение</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579,3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636,2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636,2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636,2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109,8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98576">
                <a:tc>
                  <a:txBody>
                    <a:bodyPr/>
                    <a:lstStyle/>
                    <a:p>
                      <a:pPr algn="ctr" fontAlgn="t"/>
                      <a:r>
                        <a:rPr lang="ru-RU" sz="900" b="0" i="0" u="none" strike="noStrike">
                          <a:effectLst/>
                          <a:latin typeface="Times New Roman"/>
                        </a:rPr>
                        <a:t>1003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Социальное обеспечение населения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56,7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56,7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48,0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84,7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84,7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193,5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0" i="0" u="none" strike="noStrike">
                          <a:effectLst/>
                          <a:latin typeface="Times New Roman"/>
                        </a:rPr>
                        <a:t>1004</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Охрана семьи и детства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224,0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331,8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331,8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286,5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86,3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86,3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127,9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1" i="0" u="none" strike="noStrike">
                          <a:effectLst/>
                          <a:latin typeface="Times New Roman"/>
                        </a:rPr>
                        <a:t>1100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Times New Roman"/>
                        </a:rPr>
                        <a:t>Физическая культура и спорт</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2 655,0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2 828,8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2 828,8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2 828,8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106,5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0" i="0" u="none" strike="noStrike">
                          <a:effectLst/>
                          <a:latin typeface="Times New Roman"/>
                        </a:rPr>
                        <a:t>1102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Массовый спорт</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2 655,0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2 828,8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2 828,8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2 828,8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106,5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900" b="1" i="0" u="none" strike="noStrike">
                          <a:effectLst/>
                          <a:latin typeface="Times New Roman"/>
                        </a:rPr>
                        <a:t>1200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Times New Roman"/>
                        </a:rPr>
                        <a:t>Средства массовой информации</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1 693,9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2 022,1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2 022,1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2 022,1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119,4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13430">
                <a:tc>
                  <a:txBody>
                    <a:bodyPr/>
                    <a:lstStyle/>
                    <a:p>
                      <a:pPr algn="ctr" fontAlgn="t"/>
                      <a:r>
                        <a:rPr lang="ru-RU" sz="900" b="0" i="0" u="none" strike="noStrike">
                          <a:effectLst/>
                          <a:latin typeface="Times New Roman"/>
                        </a:rPr>
                        <a:t>1202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Периодическая печать и издательства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1 693,9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2 022,1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2 022,1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2 022,1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119,4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03296">
                <a:tc>
                  <a:txBody>
                    <a:bodyPr/>
                    <a:lstStyle/>
                    <a:p>
                      <a:pPr algn="l" fontAlgn="b"/>
                      <a:r>
                        <a:rPr lang="ru-RU" sz="900" b="0" i="0" u="none" strike="noStrike">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Times New Roman"/>
                        </a:rPr>
                        <a:t>Расходы бюджета - ВСЕГО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102 027,3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126 104,7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124 101,9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122 925,6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99,1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dirty="0">
                          <a:effectLst/>
                          <a:latin typeface="Times New Roman"/>
                        </a:rPr>
                        <a:t>120,5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9349453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683568" y="260649"/>
            <a:ext cx="7774632" cy="864095"/>
          </a:xfrm>
        </p:spPr>
        <p:txBody>
          <a:bodyPr/>
          <a:lstStyle/>
          <a:p>
            <a:r>
              <a:rPr lang="ru-RU" sz="2400" b="1" dirty="0">
                <a:solidFill>
                  <a:srgbClr val="000000"/>
                </a:solidFill>
                <a:latin typeface="Cambria"/>
              </a:rPr>
              <a:t>Основные характеристики бюджета</a:t>
            </a:r>
            <a:r>
              <a:rPr lang="ru-RU" sz="2400" dirty="0">
                <a:solidFill>
                  <a:srgbClr val="000000"/>
                </a:solidFill>
                <a:latin typeface="Cambria"/>
              </a:rPr>
              <a:t> </a:t>
            </a:r>
            <a:endParaRPr lang="ru-RU" sz="2400" dirty="0"/>
          </a:p>
        </p:txBody>
      </p:sp>
      <p:sp>
        <p:nvSpPr>
          <p:cNvPr id="7" name="Подзаголовок 6"/>
          <p:cNvSpPr>
            <a:spLocks noGrp="1"/>
          </p:cNvSpPr>
          <p:nvPr>
            <p:ph type="subTitle" idx="1"/>
          </p:nvPr>
        </p:nvSpPr>
        <p:spPr>
          <a:xfrm>
            <a:off x="755576" y="1412776"/>
            <a:ext cx="7704856" cy="4824536"/>
          </a:xfrm>
        </p:spPr>
        <p:txBody>
          <a:bodyPr/>
          <a:lstStyle/>
          <a:p>
            <a:r>
              <a:rPr lang="ru-RU" sz="1600" b="1" dirty="0" smtClean="0">
                <a:solidFill>
                  <a:schemeClr val="accent6"/>
                </a:solidFill>
                <a:latin typeface="Times New Roman" panose="02020603050405020304" pitchFamily="18" charset="0"/>
                <a:cs typeface="Times New Roman" panose="02020603050405020304" pitchFamily="18" charset="0"/>
              </a:rPr>
              <a:t>Общий </a:t>
            </a:r>
            <a:r>
              <a:rPr lang="ru-RU" sz="1600" b="1" dirty="0">
                <a:solidFill>
                  <a:schemeClr val="accent6"/>
                </a:solidFill>
                <a:latin typeface="Times New Roman" panose="02020603050405020304" pitchFamily="18" charset="0"/>
                <a:cs typeface="Times New Roman" panose="02020603050405020304" pitchFamily="18" charset="0"/>
              </a:rPr>
              <a:t>объем </a:t>
            </a:r>
            <a:r>
              <a:rPr lang="ru-RU" sz="1600" dirty="0">
                <a:solidFill>
                  <a:schemeClr val="accent6"/>
                </a:solidFill>
                <a:latin typeface="Times New Roman" panose="02020603050405020304" pitchFamily="18" charset="0"/>
                <a:cs typeface="Times New Roman" panose="02020603050405020304" pitchFamily="18" charset="0"/>
              </a:rPr>
              <a:t> </a:t>
            </a:r>
          </a:p>
          <a:p>
            <a:r>
              <a:rPr lang="ru-RU" sz="1600" b="1" dirty="0">
                <a:solidFill>
                  <a:schemeClr val="accent6"/>
                </a:solidFill>
                <a:latin typeface="Times New Roman" panose="02020603050405020304" pitchFamily="18" charset="0"/>
                <a:cs typeface="Times New Roman" panose="02020603050405020304" pitchFamily="18" charset="0"/>
              </a:rPr>
              <a:t>доходов </a:t>
            </a:r>
            <a:r>
              <a:rPr lang="ru-RU" sz="1600" b="1" dirty="0" smtClean="0">
                <a:solidFill>
                  <a:schemeClr val="accent6"/>
                </a:solidFill>
                <a:latin typeface="Times New Roman" panose="02020603050405020304" pitchFamily="18" charset="0"/>
                <a:cs typeface="Times New Roman" panose="02020603050405020304" pitchFamily="18" charset="0"/>
              </a:rPr>
              <a:t> бюджета муниципального образования п. Михайловский Саратовской области</a:t>
            </a:r>
            <a:r>
              <a:rPr lang="ru-RU" sz="1600" dirty="0">
                <a:solidFill>
                  <a:schemeClr val="accent6"/>
                </a:solidFill>
                <a:latin typeface="Times New Roman" panose="02020603050405020304" pitchFamily="18" charset="0"/>
                <a:cs typeface="Times New Roman" panose="02020603050405020304" pitchFamily="18" charset="0"/>
              </a:rPr>
              <a:t> </a:t>
            </a:r>
          </a:p>
          <a:p>
            <a:r>
              <a:rPr lang="ru-RU" sz="1600" dirty="0" smtClean="0">
                <a:latin typeface="Times New Roman" panose="02020603050405020304" pitchFamily="18" charset="0"/>
                <a:cs typeface="Times New Roman" panose="02020603050405020304" pitchFamily="18" charset="0"/>
              </a:rPr>
              <a:t>План за 2021 год – 120 791,8 тыс. руб.</a:t>
            </a:r>
            <a:endParaRPr lang="ru-RU" sz="1600" dirty="0">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Исполнено за 2021 год – 123 934,3 тыс. руб.</a:t>
            </a:r>
            <a:endParaRPr lang="ru-RU" sz="1600" dirty="0">
              <a:latin typeface="Times New Roman" panose="02020603050405020304" pitchFamily="18" charset="0"/>
              <a:cs typeface="Times New Roman" panose="02020603050405020304" pitchFamily="18" charset="0"/>
            </a:endParaRPr>
          </a:p>
          <a:p>
            <a:pPr algn="l"/>
            <a:r>
              <a:rPr lang="ru-RU" sz="1600" b="1" dirty="0" smtClean="0">
                <a:latin typeface="Times New Roman" panose="02020603050405020304" pitchFamily="18" charset="0"/>
                <a:cs typeface="Times New Roman" panose="02020603050405020304" pitchFamily="18" charset="0"/>
              </a:rPr>
              <a:t> </a:t>
            </a:r>
          </a:p>
          <a:p>
            <a:r>
              <a:rPr lang="ru-RU" sz="1600" b="1" dirty="0" smtClean="0">
                <a:solidFill>
                  <a:schemeClr val="accent6"/>
                </a:solidFill>
                <a:latin typeface="Times New Roman" panose="02020603050405020304" pitchFamily="18" charset="0"/>
                <a:cs typeface="Times New Roman" panose="02020603050405020304" pitchFamily="18" charset="0"/>
              </a:rPr>
              <a:t>Общий </a:t>
            </a:r>
            <a:r>
              <a:rPr lang="ru-RU" sz="1600" b="1" dirty="0">
                <a:solidFill>
                  <a:schemeClr val="accent6"/>
                </a:solidFill>
                <a:latin typeface="Times New Roman" panose="02020603050405020304" pitchFamily="18" charset="0"/>
                <a:cs typeface="Times New Roman" panose="02020603050405020304" pitchFamily="18" charset="0"/>
              </a:rPr>
              <a:t>объем </a:t>
            </a:r>
            <a:r>
              <a:rPr lang="ru-RU" sz="1600" dirty="0">
                <a:solidFill>
                  <a:schemeClr val="accent6"/>
                </a:solidFill>
                <a:latin typeface="Times New Roman" panose="02020603050405020304" pitchFamily="18" charset="0"/>
                <a:cs typeface="Times New Roman" panose="02020603050405020304" pitchFamily="18" charset="0"/>
              </a:rPr>
              <a:t> </a:t>
            </a:r>
          </a:p>
          <a:p>
            <a:pPr lvl="0"/>
            <a:r>
              <a:rPr lang="ru-RU" sz="1600" b="1" dirty="0">
                <a:solidFill>
                  <a:schemeClr val="accent6"/>
                </a:solidFill>
                <a:latin typeface="Times New Roman" panose="02020603050405020304" pitchFamily="18" charset="0"/>
                <a:cs typeface="Times New Roman" panose="02020603050405020304" pitchFamily="18" charset="0"/>
              </a:rPr>
              <a:t>расходов </a:t>
            </a:r>
            <a:r>
              <a:rPr lang="ru-RU" sz="1600" dirty="0">
                <a:solidFill>
                  <a:schemeClr val="accent6"/>
                </a:solidFill>
                <a:latin typeface="Times New Roman" panose="02020603050405020304" pitchFamily="18" charset="0"/>
                <a:cs typeface="Times New Roman" panose="02020603050405020304" pitchFamily="18" charset="0"/>
              </a:rPr>
              <a:t> </a:t>
            </a:r>
            <a:r>
              <a:rPr lang="ru-RU" sz="1600" b="1" dirty="0">
                <a:solidFill>
                  <a:schemeClr val="accent6"/>
                </a:solidFill>
                <a:latin typeface="Times New Roman" panose="02020603050405020304" pitchFamily="18" charset="0"/>
                <a:cs typeface="Times New Roman" panose="02020603050405020304" pitchFamily="18" charset="0"/>
              </a:rPr>
              <a:t>бюджета муниципального образования п. Михайловский Саратовской области</a:t>
            </a:r>
            <a:r>
              <a:rPr lang="ru-RU" sz="1600" dirty="0">
                <a:solidFill>
                  <a:schemeClr val="accent6"/>
                </a:solidFill>
                <a:latin typeface="Times New Roman" panose="02020603050405020304" pitchFamily="18" charset="0"/>
                <a:cs typeface="Times New Roman" panose="02020603050405020304" pitchFamily="18" charset="0"/>
              </a:rPr>
              <a:t> </a:t>
            </a:r>
          </a:p>
          <a:p>
            <a:pPr lvl="0"/>
            <a:r>
              <a:rPr lang="ru-RU" sz="1600" dirty="0" smtClean="0">
                <a:solidFill>
                  <a:schemeClr val="accent4"/>
                </a:solidFill>
                <a:latin typeface="Times New Roman" panose="02020603050405020304" pitchFamily="18" charset="0"/>
                <a:cs typeface="Times New Roman" panose="02020603050405020304" pitchFamily="18" charset="0"/>
              </a:rPr>
              <a:t>План </a:t>
            </a:r>
            <a:r>
              <a:rPr lang="ru-RU" sz="1600" dirty="0">
                <a:solidFill>
                  <a:schemeClr val="accent4"/>
                </a:solidFill>
                <a:latin typeface="Times New Roman" panose="02020603050405020304" pitchFamily="18" charset="0"/>
                <a:cs typeface="Times New Roman" panose="02020603050405020304" pitchFamily="18" charset="0"/>
              </a:rPr>
              <a:t>за </a:t>
            </a:r>
            <a:r>
              <a:rPr lang="ru-RU" sz="1600" dirty="0" smtClean="0">
                <a:solidFill>
                  <a:schemeClr val="accent4"/>
                </a:solidFill>
                <a:latin typeface="Times New Roman" panose="02020603050405020304" pitchFamily="18" charset="0"/>
                <a:cs typeface="Times New Roman" panose="02020603050405020304" pitchFamily="18" charset="0"/>
              </a:rPr>
              <a:t>2021 </a:t>
            </a:r>
            <a:r>
              <a:rPr lang="ru-RU" sz="1600" dirty="0">
                <a:solidFill>
                  <a:schemeClr val="accent4"/>
                </a:solidFill>
                <a:latin typeface="Times New Roman" panose="02020603050405020304" pitchFamily="18" charset="0"/>
                <a:cs typeface="Times New Roman" panose="02020603050405020304" pitchFamily="18" charset="0"/>
              </a:rPr>
              <a:t>год – </a:t>
            </a:r>
            <a:r>
              <a:rPr lang="ru-RU" sz="1600" dirty="0" smtClean="0">
                <a:solidFill>
                  <a:schemeClr val="accent4"/>
                </a:solidFill>
                <a:latin typeface="Times New Roman" panose="02020603050405020304" pitchFamily="18" charset="0"/>
                <a:cs typeface="Times New Roman" panose="02020603050405020304" pitchFamily="18" charset="0"/>
              </a:rPr>
              <a:t>126 104,8 </a:t>
            </a:r>
            <a:r>
              <a:rPr lang="ru-RU" sz="1600" dirty="0">
                <a:solidFill>
                  <a:schemeClr val="accent4"/>
                </a:solidFill>
                <a:latin typeface="Times New Roman" panose="02020603050405020304" pitchFamily="18" charset="0"/>
                <a:cs typeface="Times New Roman" panose="02020603050405020304" pitchFamily="18" charset="0"/>
              </a:rPr>
              <a:t>тыс. руб.</a:t>
            </a:r>
          </a:p>
          <a:p>
            <a:pPr lvl="0"/>
            <a:r>
              <a:rPr lang="ru-RU" sz="1600" dirty="0">
                <a:solidFill>
                  <a:schemeClr val="accent4"/>
                </a:solidFill>
                <a:latin typeface="Times New Roman" panose="02020603050405020304" pitchFamily="18" charset="0"/>
                <a:cs typeface="Times New Roman" panose="02020603050405020304" pitchFamily="18" charset="0"/>
              </a:rPr>
              <a:t> Исполнено за </a:t>
            </a:r>
            <a:r>
              <a:rPr lang="ru-RU" sz="1600" dirty="0" smtClean="0">
                <a:solidFill>
                  <a:schemeClr val="accent4"/>
                </a:solidFill>
                <a:latin typeface="Times New Roman" panose="02020603050405020304" pitchFamily="18" charset="0"/>
                <a:cs typeface="Times New Roman" panose="02020603050405020304" pitchFamily="18" charset="0"/>
              </a:rPr>
              <a:t>2021 </a:t>
            </a:r>
            <a:r>
              <a:rPr lang="ru-RU" sz="1600" dirty="0">
                <a:solidFill>
                  <a:schemeClr val="accent4"/>
                </a:solidFill>
                <a:latin typeface="Times New Roman" panose="02020603050405020304" pitchFamily="18" charset="0"/>
                <a:cs typeface="Times New Roman" panose="02020603050405020304" pitchFamily="18" charset="0"/>
              </a:rPr>
              <a:t>год – </a:t>
            </a:r>
            <a:r>
              <a:rPr lang="ru-RU" sz="1600" dirty="0" smtClean="0">
                <a:solidFill>
                  <a:schemeClr val="accent4"/>
                </a:solidFill>
                <a:latin typeface="Times New Roman" panose="02020603050405020304" pitchFamily="18" charset="0"/>
                <a:cs typeface="Times New Roman" panose="02020603050405020304" pitchFamily="18" charset="0"/>
              </a:rPr>
              <a:t>122 925,7 </a:t>
            </a:r>
            <a:r>
              <a:rPr lang="ru-RU" sz="1600" dirty="0">
                <a:solidFill>
                  <a:schemeClr val="accent4"/>
                </a:solidFill>
                <a:latin typeface="Times New Roman" panose="02020603050405020304" pitchFamily="18" charset="0"/>
                <a:cs typeface="Times New Roman" panose="02020603050405020304" pitchFamily="18" charset="0"/>
              </a:rPr>
              <a:t>тыс</a:t>
            </a:r>
            <a:r>
              <a:rPr lang="ru-RU" sz="1600" dirty="0" smtClean="0">
                <a:solidFill>
                  <a:schemeClr val="accent4"/>
                </a:solidFill>
                <a:latin typeface="Times New Roman" panose="02020603050405020304" pitchFamily="18" charset="0"/>
                <a:cs typeface="Times New Roman" panose="02020603050405020304" pitchFamily="18" charset="0"/>
              </a:rPr>
              <a:t>. руб</a:t>
            </a:r>
            <a:r>
              <a:rPr lang="ru-RU" sz="1600" dirty="0">
                <a:solidFill>
                  <a:schemeClr val="accent4"/>
                </a:solidFill>
                <a:latin typeface="Times New Roman" panose="02020603050405020304" pitchFamily="18" charset="0"/>
                <a:cs typeface="Times New Roman" panose="02020603050405020304" pitchFamily="18" charset="0"/>
              </a:rPr>
              <a:t>.</a:t>
            </a:r>
          </a:p>
          <a:p>
            <a:pPr lvl="0" algn="l"/>
            <a:r>
              <a:rPr lang="ru-RU" sz="1600" b="1" dirty="0">
                <a:solidFill>
                  <a:srgbClr val="365F91"/>
                </a:solidFill>
                <a:latin typeface="Times New Roman" panose="02020603050405020304" pitchFamily="18" charset="0"/>
                <a:cs typeface="Times New Roman" panose="02020603050405020304" pitchFamily="18" charset="0"/>
              </a:rPr>
              <a:t> </a:t>
            </a:r>
            <a:endParaRPr lang="ru-RU" sz="1600" dirty="0">
              <a:solidFill>
                <a:srgbClr val="000000"/>
              </a:solidFill>
              <a:latin typeface="Times New Roman" panose="02020603050405020304" pitchFamily="18" charset="0"/>
              <a:cs typeface="Times New Roman" panose="02020603050405020304" pitchFamily="18" charset="0"/>
            </a:endParaRPr>
          </a:p>
          <a:p>
            <a:r>
              <a:rPr lang="ru-RU" sz="1600" b="1" dirty="0">
                <a:solidFill>
                  <a:schemeClr val="accent6"/>
                </a:solidFill>
                <a:latin typeface="Times New Roman" panose="02020603050405020304" pitchFamily="18" charset="0"/>
                <a:cs typeface="Times New Roman" panose="02020603050405020304" pitchFamily="18" charset="0"/>
              </a:rPr>
              <a:t>Дефицит (профицит)</a:t>
            </a:r>
            <a:r>
              <a:rPr lang="ru-RU" sz="1600" dirty="0">
                <a:solidFill>
                  <a:schemeClr val="accent6"/>
                </a:solidFill>
                <a:latin typeface="Times New Roman" panose="02020603050405020304" pitchFamily="18" charset="0"/>
                <a:cs typeface="Times New Roman" panose="02020603050405020304" pitchFamily="18" charset="0"/>
              </a:rPr>
              <a:t> </a:t>
            </a:r>
          </a:p>
          <a:p>
            <a:r>
              <a:rPr lang="ru-RU" sz="1600" b="1" dirty="0">
                <a:solidFill>
                  <a:srgbClr val="2D2D8A"/>
                </a:solidFill>
                <a:latin typeface="Times New Roman" panose="02020603050405020304" pitchFamily="18" charset="0"/>
                <a:cs typeface="Times New Roman" panose="02020603050405020304" pitchFamily="18" charset="0"/>
              </a:rPr>
              <a:t>бюджета муниципального образования п. Михайловский Саратовской области </a:t>
            </a:r>
            <a:r>
              <a:rPr lang="ru-RU" sz="1600" dirty="0">
                <a:solidFill>
                  <a:srgbClr val="000000"/>
                </a:solidFill>
                <a:latin typeface="Times New Roman" panose="02020603050405020304" pitchFamily="18" charset="0"/>
                <a:cs typeface="Times New Roman" panose="02020603050405020304" pitchFamily="18" charset="0"/>
              </a:rPr>
              <a:t> </a:t>
            </a:r>
          </a:p>
          <a:p>
            <a:pPr lvl="0"/>
            <a:r>
              <a:rPr lang="ru-RU" sz="1600" dirty="0">
                <a:solidFill>
                  <a:srgbClr val="000000"/>
                </a:solidFill>
                <a:latin typeface="Times New Roman" panose="02020603050405020304" pitchFamily="18" charset="0"/>
                <a:cs typeface="Times New Roman" panose="02020603050405020304" pitchFamily="18" charset="0"/>
              </a:rPr>
              <a:t>План за </a:t>
            </a:r>
            <a:r>
              <a:rPr lang="ru-RU" sz="1600" dirty="0" smtClean="0">
                <a:solidFill>
                  <a:srgbClr val="000000"/>
                </a:solidFill>
                <a:latin typeface="Times New Roman" panose="02020603050405020304" pitchFamily="18" charset="0"/>
                <a:cs typeface="Times New Roman" panose="02020603050405020304" pitchFamily="18" charset="0"/>
              </a:rPr>
              <a:t>2021 </a:t>
            </a:r>
            <a:r>
              <a:rPr lang="ru-RU" sz="1600" dirty="0">
                <a:solidFill>
                  <a:srgbClr val="000000"/>
                </a:solidFill>
                <a:latin typeface="Times New Roman" panose="02020603050405020304" pitchFamily="18" charset="0"/>
                <a:cs typeface="Times New Roman" panose="02020603050405020304" pitchFamily="18" charset="0"/>
              </a:rPr>
              <a:t>год </a:t>
            </a:r>
            <a:r>
              <a:rPr lang="ru-RU" sz="1600" dirty="0" smtClean="0">
                <a:solidFill>
                  <a:srgbClr val="000000"/>
                </a:solidFill>
                <a:latin typeface="Times New Roman" panose="02020603050405020304" pitchFamily="18" charset="0"/>
                <a:cs typeface="Times New Roman" panose="02020603050405020304" pitchFamily="18" charset="0"/>
              </a:rPr>
              <a:t>–  </a:t>
            </a:r>
            <a:r>
              <a:rPr lang="ru-RU" sz="1600" dirty="0">
                <a:solidFill>
                  <a:srgbClr val="000000"/>
                </a:solidFill>
                <a:latin typeface="Times New Roman" panose="02020603050405020304" pitchFamily="18" charset="0"/>
                <a:cs typeface="Times New Roman" panose="02020603050405020304" pitchFamily="18" charset="0"/>
              </a:rPr>
              <a:t>0,00 тыс. руб.</a:t>
            </a:r>
          </a:p>
          <a:p>
            <a:pPr lvl="0"/>
            <a:r>
              <a:rPr lang="ru-RU" sz="1600" dirty="0">
                <a:solidFill>
                  <a:srgbClr val="000000"/>
                </a:solidFill>
                <a:latin typeface="Times New Roman" panose="02020603050405020304" pitchFamily="18" charset="0"/>
                <a:cs typeface="Times New Roman" panose="02020603050405020304" pitchFamily="18" charset="0"/>
              </a:rPr>
              <a:t> Исполнено за </a:t>
            </a:r>
            <a:r>
              <a:rPr lang="ru-RU" sz="1600" dirty="0" smtClean="0">
                <a:solidFill>
                  <a:srgbClr val="000000"/>
                </a:solidFill>
                <a:latin typeface="Times New Roman" panose="02020603050405020304" pitchFamily="18" charset="0"/>
                <a:cs typeface="Times New Roman" panose="02020603050405020304" pitchFamily="18" charset="0"/>
              </a:rPr>
              <a:t>2021 </a:t>
            </a:r>
            <a:r>
              <a:rPr lang="ru-RU" sz="1600" dirty="0">
                <a:solidFill>
                  <a:srgbClr val="000000"/>
                </a:solidFill>
                <a:latin typeface="Times New Roman" panose="02020603050405020304" pitchFamily="18" charset="0"/>
                <a:cs typeface="Times New Roman" panose="02020603050405020304" pitchFamily="18" charset="0"/>
              </a:rPr>
              <a:t>год </a:t>
            </a:r>
            <a:r>
              <a:rPr lang="ru-RU" sz="1600" dirty="0" smtClean="0">
                <a:solidFill>
                  <a:srgbClr val="000000"/>
                </a:solidFill>
                <a:latin typeface="Times New Roman" panose="02020603050405020304" pitchFamily="18" charset="0"/>
                <a:cs typeface="Times New Roman" panose="02020603050405020304" pitchFamily="18" charset="0"/>
              </a:rPr>
              <a:t>– профицит 1008,6 </a:t>
            </a:r>
            <a:r>
              <a:rPr lang="ru-RU" sz="1600" dirty="0">
                <a:solidFill>
                  <a:srgbClr val="000000"/>
                </a:solidFill>
                <a:latin typeface="Times New Roman" panose="02020603050405020304" pitchFamily="18" charset="0"/>
                <a:cs typeface="Times New Roman" panose="02020603050405020304" pitchFamily="18" charset="0"/>
              </a:rPr>
              <a:t>тыс</a:t>
            </a:r>
            <a:r>
              <a:rPr lang="ru-RU" sz="1600" dirty="0" smtClean="0">
                <a:solidFill>
                  <a:srgbClr val="000000"/>
                </a:solidFill>
                <a:latin typeface="Times New Roman" panose="02020603050405020304" pitchFamily="18" charset="0"/>
                <a:cs typeface="Times New Roman" panose="02020603050405020304" pitchFamily="18" charset="0"/>
              </a:rPr>
              <a:t>. руб</a:t>
            </a:r>
            <a:r>
              <a:rPr lang="ru-RU" sz="1600" dirty="0">
                <a:solidFill>
                  <a:srgbClr val="000000"/>
                </a:solidFill>
                <a:latin typeface="Times New Roman" panose="02020603050405020304" pitchFamily="18" charset="0"/>
                <a:cs typeface="Times New Roman" panose="02020603050405020304" pitchFamily="18" charset="0"/>
              </a:rPr>
              <a:t>.</a:t>
            </a:r>
          </a:p>
          <a:p>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04898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8235" y="418072"/>
            <a:ext cx="8229600" cy="1143000"/>
          </a:xfrm>
        </p:spPr>
        <p:txBody>
          <a:bodyPr/>
          <a:lstStyle/>
          <a:p>
            <a:pPr marL="0" marR="0" lvl="0" indent="0" defTabSz="914400" eaLnBrk="1" fontAlgn="auto" latinLnBrk="0" hangingPunct="1">
              <a:lnSpc>
                <a:spcPct val="100000"/>
              </a:lnSpc>
              <a:spcBef>
                <a:spcPts val="0"/>
              </a:spcBef>
              <a:spcAft>
                <a:spcPts val="0"/>
              </a:spcAft>
              <a:tabLst/>
              <a:defRPr/>
            </a:pPr>
            <a:r>
              <a:rPr lang="ru-RU" sz="1400" b="1" dirty="0">
                <a:solidFill>
                  <a:sysClr val="windowText" lastClr="000000"/>
                </a:solidFill>
                <a:latin typeface="Times New Roman" pitchFamily="18" charset="0"/>
                <a:ea typeface="+mn-ea"/>
                <a:cs typeface="Times New Roman" pitchFamily="18" charset="0"/>
              </a:rPr>
              <a:t>Исполнение расходов бюджета муниципального образования п. Михайловский Саратовской области за </a:t>
            </a:r>
            <a:r>
              <a:rPr lang="ru-RU" sz="1400" b="1" dirty="0" smtClean="0">
                <a:solidFill>
                  <a:sysClr val="windowText" lastClr="000000"/>
                </a:solidFill>
                <a:latin typeface="Times New Roman" pitchFamily="18" charset="0"/>
                <a:ea typeface="+mn-ea"/>
                <a:cs typeface="Times New Roman" pitchFamily="18" charset="0"/>
              </a:rPr>
              <a:t>2021 </a:t>
            </a:r>
            <a:r>
              <a:rPr lang="ru-RU" sz="1400" b="1" dirty="0">
                <a:solidFill>
                  <a:sysClr val="windowText" lastClr="000000"/>
                </a:solidFill>
                <a:latin typeface="Times New Roman" pitchFamily="18" charset="0"/>
                <a:ea typeface="+mn-ea"/>
                <a:cs typeface="Times New Roman" pitchFamily="18" charset="0"/>
              </a:rPr>
              <a:t>год</a:t>
            </a:r>
            <a:br>
              <a:rPr lang="ru-RU" sz="1400" b="1" dirty="0">
                <a:solidFill>
                  <a:sysClr val="windowText" lastClr="000000"/>
                </a:solidFill>
                <a:latin typeface="Times New Roman" pitchFamily="18" charset="0"/>
                <a:ea typeface="+mn-ea"/>
                <a:cs typeface="Times New Roman" pitchFamily="18" charset="0"/>
              </a:rPr>
            </a:br>
            <a:endParaRPr lang="ru-RU" sz="1400" dirty="0"/>
          </a:p>
        </p:txBody>
      </p:sp>
      <p:graphicFrame>
        <p:nvGraphicFramePr>
          <p:cNvPr id="5" name="Объект 4">
            <a:extLst>
              <a:ext uri="{FF2B5EF4-FFF2-40B4-BE49-F238E27FC236}">
                <a16:creationId xmlns:lc="http://schemas.openxmlformats.org/drawingml/2006/lockedCanvas" xmlns:a16="http://schemas.microsoft.com/office/drawing/2014/main" xmlns="" xmlns:xdr="http://schemas.openxmlformats.org/drawingml/2006/spreadsheetDrawing" id="{184D4995-5681-4887-93B0-EE70BED9B9E2}"/>
              </a:ext>
            </a:extLst>
          </p:cNvPr>
          <p:cNvGraphicFramePr>
            <a:graphicFrameLocks noGrp="1"/>
          </p:cNvGraphicFramePr>
          <p:nvPr>
            <p:ph idx="1"/>
            <p:extLst>
              <p:ext uri="{D42A27DB-BD31-4B8C-83A1-F6EECF244321}">
                <p14:modId xmlns:p14="http://schemas.microsoft.com/office/powerpoint/2010/main" val="541787076"/>
              </p:ext>
            </p:extLst>
          </p:nvPr>
        </p:nvGraphicFramePr>
        <p:xfrm>
          <a:off x="277907" y="1214718"/>
          <a:ext cx="8229600" cy="45259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Диаграмма 3">
            <a:extLst>
              <a:ext uri="{FF2B5EF4-FFF2-40B4-BE49-F238E27FC236}">
                <a16:creationId xmlns:xdr="http://schemas.openxmlformats.org/drawingml/2006/spreadsheetDrawing" xmlns:a16="http://schemas.microsoft.com/office/drawing/2014/main" xmlns="" xmlns:lc="http://schemas.openxmlformats.org/drawingml/2006/lockedCanvas" id="{184D4995-5681-4887-93B0-EE70BED9B9E2}"/>
              </a:ext>
            </a:extLst>
          </p:cNvPr>
          <p:cNvGraphicFramePr>
            <a:graphicFrameLocks/>
          </p:cNvGraphicFramePr>
          <p:nvPr>
            <p:extLst>
              <p:ext uri="{D42A27DB-BD31-4B8C-83A1-F6EECF244321}">
                <p14:modId xmlns:p14="http://schemas.microsoft.com/office/powerpoint/2010/main" val="2555535519"/>
              </p:ext>
            </p:extLst>
          </p:nvPr>
        </p:nvGraphicFramePr>
        <p:xfrm>
          <a:off x="0" y="1220211"/>
          <a:ext cx="9144000" cy="57632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166643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291264" cy="490066"/>
          </a:xfrm>
        </p:spPr>
        <p:txBody>
          <a:bodyPr/>
          <a:lstStyle/>
          <a:p>
            <a:r>
              <a:rPr lang="ru-RU" sz="1600" b="1" dirty="0">
                <a:latin typeface="Times New Roman" panose="02020603050405020304" pitchFamily="18" charset="0"/>
                <a:cs typeface="Times New Roman" panose="02020603050405020304" pitchFamily="18" charset="0"/>
              </a:rPr>
              <a:t>Анализ исполнения расходов бюджета муниципального образования п. Михайловский Саратовской области за </a:t>
            </a:r>
            <a:r>
              <a:rPr lang="ru-RU" sz="1600" b="1" dirty="0" smtClean="0">
                <a:latin typeface="Times New Roman" panose="02020603050405020304" pitchFamily="18" charset="0"/>
                <a:cs typeface="Times New Roman" panose="02020603050405020304" pitchFamily="18" charset="0"/>
              </a:rPr>
              <a:t>2021 </a:t>
            </a:r>
            <a:r>
              <a:rPr lang="ru-RU" sz="1600" b="1" dirty="0">
                <a:latin typeface="Times New Roman" panose="02020603050405020304" pitchFamily="18" charset="0"/>
                <a:cs typeface="Times New Roman" panose="02020603050405020304" pitchFamily="18" charset="0"/>
              </a:rPr>
              <a:t>год</a:t>
            </a:r>
          </a:p>
        </p:txBody>
      </p:sp>
      <p:graphicFrame>
        <p:nvGraphicFramePr>
          <p:cNvPr id="4" name="Объект 3"/>
          <p:cNvGraphicFramePr>
            <a:graphicFrameLocks noGrp="1"/>
          </p:cNvGraphicFramePr>
          <p:nvPr>
            <p:ph idx="1"/>
            <p:extLst>
              <p:ext uri="{D42A27DB-BD31-4B8C-83A1-F6EECF244321}">
                <p14:modId xmlns:p14="http://schemas.microsoft.com/office/powerpoint/2010/main" val="2435844137"/>
              </p:ext>
            </p:extLst>
          </p:nvPr>
        </p:nvGraphicFramePr>
        <p:xfrm>
          <a:off x="422140" y="1049807"/>
          <a:ext cx="8640959" cy="4695231"/>
        </p:xfrm>
        <a:graphic>
          <a:graphicData uri="http://schemas.openxmlformats.org/drawingml/2006/table">
            <a:tbl>
              <a:tblPr/>
              <a:tblGrid>
                <a:gridCol w="960107"/>
                <a:gridCol w="2568285"/>
                <a:gridCol w="648363"/>
                <a:gridCol w="647781"/>
                <a:gridCol w="648072"/>
                <a:gridCol w="576064"/>
                <a:gridCol w="504056"/>
                <a:gridCol w="2088231"/>
              </a:tblGrid>
              <a:tr h="104277">
                <a:tc rowSpan="2">
                  <a:txBody>
                    <a:bodyPr/>
                    <a:lstStyle/>
                    <a:p>
                      <a:pPr algn="ctr" fontAlgn="ctr"/>
                      <a:r>
                        <a:rPr lang="ru-RU" sz="700" b="1" i="0" u="none" strike="noStrike" dirty="0">
                          <a:effectLst/>
                          <a:latin typeface="Times New Roman"/>
                        </a:rPr>
                        <a:t>Код  </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effectLst/>
                          <a:latin typeface="Times New Roman"/>
                        </a:rPr>
                        <a:t>Наименование </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effectLst/>
                          <a:latin typeface="Times New Roman"/>
                        </a:rPr>
                        <a:t>Исполнено за </a:t>
                      </a:r>
                      <a:r>
                        <a:rPr lang="ru-RU" sz="700" b="1" i="0" u="none" strike="noStrike" dirty="0" smtClean="0">
                          <a:effectLst/>
                          <a:latin typeface="Times New Roman"/>
                        </a:rPr>
                        <a:t>2020 </a:t>
                      </a:r>
                      <a:r>
                        <a:rPr lang="ru-RU" sz="700" b="1" i="0" u="none" strike="noStrike" dirty="0">
                          <a:effectLst/>
                          <a:latin typeface="Times New Roman"/>
                        </a:rPr>
                        <a:t>год (по состоянию на </a:t>
                      </a:r>
                      <a:r>
                        <a:rPr lang="ru-RU" sz="700" b="1" i="0" u="none" strike="noStrike" dirty="0" smtClean="0">
                          <a:effectLst/>
                          <a:latin typeface="Times New Roman"/>
                        </a:rPr>
                        <a:t>01.01.2021г</a:t>
                      </a:r>
                      <a:r>
                        <a:rPr lang="ru-RU" sz="700" b="1" i="0" u="none" strike="noStrike" dirty="0">
                          <a:effectLst/>
                          <a:latin typeface="Times New Roman"/>
                        </a:rPr>
                        <a:t>)</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solidFill>
                            <a:srgbClr val="000000"/>
                          </a:solidFill>
                          <a:effectLst/>
                          <a:latin typeface="Times New Roman"/>
                        </a:rPr>
                        <a:t>Уточненные бюджетные назначения </a:t>
                      </a:r>
                      <a:r>
                        <a:rPr lang="ru-RU" sz="700" b="1" i="0" u="none" strike="noStrike" dirty="0" smtClean="0">
                          <a:solidFill>
                            <a:srgbClr val="000000"/>
                          </a:solidFill>
                          <a:effectLst/>
                          <a:latin typeface="Times New Roman"/>
                        </a:rPr>
                        <a:t>2021 </a:t>
                      </a:r>
                      <a:r>
                        <a:rPr lang="ru-RU" sz="700" b="1" i="0" u="none" strike="noStrike" dirty="0">
                          <a:solidFill>
                            <a:srgbClr val="000000"/>
                          </a:solidFill>
                          <a:effectLst/>
                          <a:latin typeface="Times New Roman"/>
                        </a:rPr>
                        <a:t>года</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solidFill>
                            <a:srgbClr val="000000"/>
                          </a:solidFill>
                          <a:effectLst/>
                          <a:latin typeface="Times New Roman"/>
                        </a:rPr>
                        <a:t>Кассовый план </a:t>
                      </a:r>
                      <a:br>
                        <a:rPr lang="ru-RU" sz="700" b="1" i="0" u="none" strike="noStrike" dirty="0">
                          <a:solidFill>
                            <a:srgbClr val="000000"/>
                          </a:solidFill>
                          <a:effectLst/>
                          <a:latin typeface="Times New Roman"/>
                        </a:rPr>
                      </a:br>
                      <a:r>
                        <a:rPr lang="ru-RU" sz="700" b="1" i="0" u="none" strike="noStrike" dirty="0" smtClean="0">
                          <a:solidFill>
                            <a:srgbClr val="000000"/>
                          </a:solidFill>
                          <a:effectLst/>
                          <a:latin typeface="Times New Roman"/>
                        </a:rPr>
                        <a:t>2021 года</a:t>
                      </a:r>
                      <a:endParaRPr lang="ru-RU" sz="700" b="1" i="0" u="none" strike="noStrike" dirty="0">
                        <a:solidFill>
                          <a:srgbClr val="000000"/>
                        </a:solidFill>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gridSpan="2">
                  <a:txBody>
                    <a:bodyPr/>
                    <a:lstStyle/>
                    <a:p>
                      <a:pPr algn="ctr" fontAlgn="b"/>
                      <a:r>
                        <a:rPr lang="ru-RU" sz="700" b="0" i="0" u="none" strike="noStrike" dirty="0">
                          <a:effectLst/>
                          <a:latin typeface="Times New Roman"/>
                        </a:rPr>
                        <a:t>% исполнения</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hMerge="1">
                  <a:txBody>
                    <a:bodyPr/>
                    <a:lstStyle/>
                    <a:p>
                      <a:endParaRPr lang="ru-RU"/>
                    </a:p>
                  </a:txBody>
                  <a:tcPr/>
                </a:tc>
                <a:tc rowSpan="2">
                  <a:txBody>
                    <a:bodyPr/>
                    <a:lstStyle/>
                    <a:p>
                      <a:pPr algn="ctr" fontAlgn="b"/>
                      <a:r>
                        <a:rPr lang="ru-RU" sz="800" b="1" i="0" dirty="0" smtClean="0">
                          <a:solidFill>
                            <a:srgbClr val="000000"/>
                          </a:solidFill>
                          <a:effectLst/>
                          <a:latin typeface="Times New Roman"/>
                        </a:rPr>
                        <a:t>Причины отклонения исполнения к уточненным бюджетным назначениям</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50620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700" b="1" i="0" u="none" strike="noStrike" dirty="0">
                          <a:effectLst/>
                          <a:latin typeface="Times New Roman"/>
                        </a:rPr>
                        <a:t>к уточненным бюджетным назначениям </a:t>
                      </a:r>
                      <a:br>
                        <a:rPr lang="ru-RU" sz="700" b="1" i="0" u="none" strike="noStrike" dirty="0">
                          <a:effectLst/>
                          <a:latin typeface="Times New Roman"/>
                        </a:rPr>
                      </a:br>
                      <a:r>
                        <a:rPr lang="ru-RU" sz="700" b="1" i="0" u="none" strike="noStrike" dirty="0">
                          <a:effectLst/>
                          <a:latin typeface="Times New Roman"/>
                        </a:rPr>
                        <a:t>  </a:t>
                      </a:r>
                      <a:r>
                        <a:rPr lang="ru-RU" sz="700" b="1" i="0" u="none" strike="noStrike" dirty="0" smtClean="0">
                          <a:effectLst/>
                          <a:latin typeface="Times New Roman"/>
                        </a:rPr>
                        <a:t>2020</a:t>
                      </a:r>
                      <a:r>
                        <a:rPr lang="ru-RU" sz="700" b="1" i="0" u="none" strike="noStrike" baseline="0" dirty="0" smtClean="0">
                          <a:effectLst/>
                          <a:latin typeface="Times New Roman"/>
                        </a:rPr>
                        <a:t> </a:t>
                      </a:r>
                      <a:r>
                        <a:rPr lang="ru-RU" sz="700" b="1" i="0" u="none" strike="noStrike" dirty="0" smtClean="0">
                          <a:effectLst/>
                          <a:latin typeface="Times New Roman"/>
                        </a:rPr>
                        <a:t>года</a:t>
                      </a:r>
                      <a:endParaRPr lang="ru-RU" sz="700" b="1" i="0" u="none" strike="noStrike" dirty="0">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700" b="1" i="0" u="none" strike="noStrike" dirty="0">
                          <a:effectLst/>
                          <a:latin typeface="Times New Roman"/>
                        </a:rPr>
                        <a:t>к кассовому плану </a:t>
                      </a:r>
                      <a:r>
                        <a:rPr lang="ru-RU" sz="700" b="1" i="0" u="none" strike="noStrike" dirty="0" smtClean="0">
                          <a:effectLst/>
                          <a:latin typeface="Times New Roman"/>
                        </a:rPr>
                        <a:t>2020 </a:t>
                      </a:r>
                      <a:r>
                        <a:rPr lang="ru-RU" sz="700" b="1" i="0" u="none" strike="noStrike" dirty="0">
                          <a:effectLst/>
                          <a:latin typeface="Times New Roman"/>
                        </a:rPr>
                        <a:t>года</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vMerge="1">
                  <a:txBody>
                    <a:bodyPr/>
                    <a:lstStyle/>
                    <a:p>
                      <a:pPr algn="ctr" fontAlgn="ctr"/>
                      <a:endParaRPr lang="ru-RU" sz="700" b="0" i="0" u="none" strike="noStrike" dirty="0">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04277">
                <a:tc>
                  <a:txBody>
                    <a:bodyPr/>
                    <a:lstStyle/>
                    <a:p>
                      <a:pPr algn="ctr" fontAlgn="b"/>
                      <a:r>
                        <a:rPr lang="ru-RU" sz="700" b="0" i="0" u="none" strike="noStrike">
                          <a:effectLst/>
                          <a:latin typeface="Times New Roman"/>
                        </a:rPr>
                        <a:t>1</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2</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a:effectLst/>
                          <a:latin typeface="Times New Roman"/>
                        </a:rPr>
                        <a:t>3</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4</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5</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6</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7</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8</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96546">
                <a:tc>
                  <a:txBody>
                    <a:bodyPr/>
                    <a:lstStyle/>
                    <a:p>
                      <a:pPr algn="ctr" fontAlgn="t"/>
                      <a:r>
                        <a:rPr lang="ru-RU" sz="900" b="0" i="0" u="none" strike="noStrike">
                          <a:effectLst/>
                          <a:latin typeface="Times New Roman"/>
                        </a:rPr>
                        <a:t>0102 </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Функционирование высшего должностного лица субъекта Российской Федерации и муниципального образования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1 701,2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2 086,1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2 086,1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2 086,1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525738">
                <a:tc>
                  <a:txBody>
                    <a:bodyPr/>
                    <a:lstStyle/>
                    <a:p>
                      <a:pPr algn="ctr" fontAlgn="t"/>
                      <a:r>
                        <a:rPr lang="ru-RU" sz="900" b="0" i="0" u="none" strike="noStrike">
                          <a:effectLst/>
                          <a:latin typeface="Times New Roman"/>
                        </a:rPr>
                        <a:t>0104</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Функционирование Правительства РФ, высших исполнительных органов государственной власти субъектов Российской Федерации, местных администраций</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9 388,0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9 975,6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9 966,1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9 965,3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99,9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38163">
                <a:tc>
                  <a:txBody>
                    <a:bodyPr/>
                    <a:lstStyle/>
                    <a:p>
                      <a:pPr algn="ctr" fontAlgn="t"/>
                      <a:r>
                        <a:rPr lang="ru-RU" sz="900" b="0" i="0" u="none" strike="noStrike">
                          <a:effectLst/>
                          <a:latin typeface="Times New Roman"/>
                        </a:rPr>
                        <a:t>0105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Судебная система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96546">
                <a:tc>
                  <a:txBody>
                    <a:bodyPr/>
                    <a:lstStyle/>
                    <a:p>
                      <a:pPr algn="ctr" fontAlgn="t"/>
                      <a:r>
                        <a:rPr lang="ru-RU" sz="900" b="0" i="0" u="none" strike="noStrike">
                          <a:effectLst/>
                          <a:latin typeface="Times New Roman"/>
                        </a:rPr>
                        <a:t>0106</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Обеспечение деятельности финансовых, налоговых и таможенных органов и органов финансового (финансово-бюджетного) надзора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3 363,1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3 599,8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3 599,8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3 599,8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33469">
                <a:tc>
                  <a:txBody>
                    <a:bodyPr/>
                    <a:lstStyle/>
                    <a:p>
                      <a:pPr algn="ctr" fontAlgn="t"/>
                      <a:r>
                        <a:rPr lang="ru-RU" sz="900" b="0" i="0" u="none" strike="noStrike">
                          <a:effectLst/>
                          <a:latin typeface="Times New Roman"/>
                        </a:rPr>
                        <a:t>0107</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Обеспечение проведения выборов и референдумов</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229,4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229,4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229,4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48306">
                <a:tc>
                  <a:txBody>
                    <a:bodyPr/>
                    <a:lstStyle/>
                    <a:p>
                      <a:pPr algn="ctr" fontAlgn="t"/>
                      <a:r>
                        <a:rPr lang="ru-RU" sz="900" b="0" i="0" u="none" strike="noStrike">
                          <a:effectLst/>
                          <a:latin typeface="Times New Roman"/>
                        </a:rPr>
                        <a:t>0111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Резервные фонды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99,0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ru-RU" sz="900" b="0" i="0" u="none" strike="noStrike" kern="1200" cap="none" spc="0" normalizeH="0" baseline="0" noProof="0" dirty="0" smtClean="0">
                          <a:ln>
                            <a:noFill/>
                          </a:ln>
                          <a:solidFill>
                            <a:srgbClr val="000000"/>
                          </a:solidFill>
                          <a:effectLst/>
                          <a:uLnTx/>
                          <a:uFillTx/>
                          <a:latin typeface="Times New Roman"/>
                          <a:ea typeface="Times New Roman"/>
                          <a:cs typeface="Times New Roman"/>
                        </a:rPr>
                        <a:t>необходимости расходования денежных средств резервного фонда не было</a:t>
                      </a:r>
                      <a:endParaRPr kumimoji="0" lang="ru-RU" sz="900" b="0" i="0" u="none" strike="noStrike" kern="1200" cap="none" spc="0" normalizeH="0" baseline="0" noProof="0" dirty="0">
                        <a:ln>
                          <a:noFill/>
                        </a:ln>
                        <a:solidFill>
                          <a:srgbClr val="000000"/>
                        </a:solidFill>
                        <a:effectLst/>
                        <a:uLnTx/>
                        <a:uFillTx/>
                        <a:latin typeface="Times New Roman"/>
                        <a:ea typeface="+mn-ea"/>
                        <a:cs typeface="+mn-cs"/>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38163">
                <a:tc>
                  <a:txBody>
                    <a:bodyPr/>
                    <a:lstStyle/>
                    <a:p>
                      <a:pPr algn="ctr" fontAlgn="t"/>
                      <a:r>
                        <a:rPr lang="ru-RU" sz="900" b="0" i="0" u="none" strike="noStrike">
                          <a:effectLst/>
                          <a:latin typeface="Times New Roman"/>
                        </a:rPr>
                        <a:t>0113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Другие общегосударственные вопросы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11 261,2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18 606,8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17 142,5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17 142,5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92,1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kumimoji="0" lang="ru-RU" sz="900" b="0" i="0" u="none" strike="noStrike" kern="1200" cap="none" spc="0" normalizeH="0" baseline="0" noProof="0" dirty="0" smtClean="0">
                          <a:ln>
                            <a:noFill/>
                          </a:ln>
                          <a:solidFill>
                            <a:srgbClr val="000000"/>
                          </a:solidFill>
                          <a:effectLst/>
                          <a:uLnTx/>
                          <a:uFillTx/>
                          <a:latin typeface="Times New Roman"/>
                          <a:ea typeface="Times New Roman"/>
                          <a:cs typeface="Times New Roman"/>
                        </a:rPr>
                        <a:t>Неисполненные плановые назначения в сумме 1464,3 тыс. руб. образовались по причине отсутствия потребности в связи с экономией денежных средств по контрактам на поставку электрической энергии и поставку газа.</a:t>
                      </a:r>
                      <a:endParaRPr lang="ru-RU" sz="9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980760">
                <a:tc>
                  <a:txBody>
                    <a:bodyPr/>
                    <a:lstStyle/>
                    <a:p>
                      <a:pPr algn="ctr" fontAlgn="t"/>
                      <a:r>
                        <a:rPr lang="ru-RU" sz="900" b="0" i="0" u="none" strike="noStrike" dirty="0">
                          <a:effectLst/>
                          <a:latin typeface="Times New Roman"/>
                        </a:rPr>
                        <a:t>0203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Мобилизационная и вневойсковая подготовка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93,7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30730229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1577248265"/>
              </p:ext>
            </p:extLst>
          </p:nvPr>
        </p:nvGraphicFramePr>
        <p:xfrm>
          <a:off x="628910" y="869012"/>
          <a:ext cx="8120643" cy="5354906"/>
        </p:xfrm>
        <a:graphic>
          <a:graphicData uri="http://schemas.openxmlformats.org/drawingml/2006/table">
            <a:tbl>
              <a:tblPr/>
              <a:tblGrid>
                <a:gridCol w="384102"/>
                <a:gridCol w="2985247"/>
                <a:gridCol w="753035"/>
                <a:gridCol w="537882"/>
                <a:gridCol w="645459"/>
                <a:gridCol w="681318"/>
                <a:gridCol w="528918"/>
                <a:gridCol w="1604682"/>
              </a:tblGrid>
              <a:tr h="415090">
                <a:tc>
                  <a:txBody>
                    <a:bodyPr/>
                    <a:lstStyle/>
                    <a:p>
                      <a:pPr algn="ctr" fontAlgn="t"/>
                      <a:r>
                        <a:rPr lang="ru-RU" sz="900" b="0" i="0" u="none" strike="noStrike" dirty="0">
                          <a:effectLst/>
                          <a:latin typeface="Times New Roman"/>
                        </a:rPr>
                        <a:t>0309</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Защита населения и территории от чрезвычайных ситуаций природного и техногенного характера, гражданская оборона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4 687,8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3 150,3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3 150,3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3 150,3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smtClean="0">
                          <a:effectLst/>
                          <a:latin typeface="Times New Roman"/>
                        </a:rPr>
                        <a:t> </a:t>
                      </a:r>
                      <a:endParaRPr lang="ru-RU" sz="9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653268">
                <a:tc>
                  <a:txBody>
                    <a:bodyPr/>
                    <a:lstStyle/>
                    <a:p>
                      <a:pPr algn="ctr" fontAlgn="t"/>
                      <a:r>
                        <a:rPr lang="ru-RU" sz="900" b="0" i="0" u="none" strike="noStrike">
                          <a:effectLst/>
                          <a:latin typeface="Times New Roman"/>
                        </a:rPr>
                        <a:t>0310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Times New Roman"/>
                        </a:rPr>
                        <a:t>Защита населения и территории от чрезвычайных ситуаций природного и техногенного характера, пожарная безопасность</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1 912,8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1 912,8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1 912,8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smtClean="0">
                          <a:effectLst/>
                          <a:latin typeface="Times New Roman"/>
                        </a:rPr>
                        <a:t> </a:t>
                      </a:r>
                      <a:endParaRPr lang="ru-RU" sz="9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605309">
                <a:tc>
                  <a:txBody>
                    <a:bodyPr/>
                    <a:lstStyle/>
                    <a:p>
                      <a:pPr algn="ctr" fontAlgn="t"/>
                      <a:r>
                        <a:rPr lang="ru-RU" sz="900" b="0" i="0" u="none" strike="noStrike">
                          <a:effectLst/>
                          <a:latin typeface="Times New Roman"/>
                        </a:rPr>
                        <a:t>0405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Times New Roman"/>
                        </a:rPr>
                        <a:t>Сельское хозяйство и рыболовство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09688">
                <a:tc>
                  <a:txBody>
                    <a:bodyPr/>
                    <a:lstStyle/>
                    <a:p>
                      <a:pPr algn="ctr" fontAlgn="t"/>
                      <a:r>
                        <a:rPr lang="ru-RU" sz="900" b="0" i="0" u="none" strike="noStrike">
                          <a:effectLst/>
                          <a:latin typeface="Times New Roman"/>
                        </a:rPr>
                        <a:t>0409</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Times New Roman"/>
                        </a:rPr>
                        <a:t>Дорожное хозяйство (дорожные фонды)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3 354,6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5 731,0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5 402,1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5 402,1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94,3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smtClean="0">
                          <a:ln>
                            <a:noFill/>
                          </a:ln>
                          <a:solidFill>
                            <a:srgbClr val="000000"/>
                          </a:solidFill>
                          <a:effectLst/>
                          <a:uLnTx/>
                          <a:uFillTx/>
                          <a:latin typeface="Times New Roman"/>
                          <a:ea typeface="Times New Roman"/>
                          <a:cs typeface="Times New Roman"/>
                        </a:rPr>
                        <a:t>Неисполненные плановые назначения образовались по причине отсутствия потребности. </a:t>
                      </a:r>
                      <a:endParaRPr kumimoji="0" lang="ru-RU" sz="900" b="0" i="0" u="none" strike="noStrike" kern="1200" cap="none" spc="0" normalizeH="0" baseline="0" noProof="0" dirty="0" smtClean="0">
                        <a:ln>
                          <a:noFill/>
                        </a:ln>
                        <a:solidFill>
                          <a:srgbClr val="000000"/>
                        </a:solidFill>
                        <a:effectLst/>
                        <a:uLnTx/>
                        <a:uFillTx/>
                        <a:latin typeface="Times New Roman"/>
                        <a:ea typeface="Times New Roman"/>
                        <a:cs typeface="+mn-cs"/>
                      </a:endParaRPr>
                    </a:p>
                    <a:p>
                      <a:pPr algn="r"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11981">
                <a:tc>
                  <a:txBody>
                    <a:bodyPr/>
                    <a:lstStyle/>
                    <a:p>
                      <a:pPr algn="ctr" fontAlgn="t"/>
                      <a:r>
                        <a:rPr lang="ru-RU" sz="900" b="0" i="0" u="none" strike="noStrike" dirty="0">
                          <a:effectLst/>
                          <a:latin typeface="Times New Roman"/>
                        </a:rPr>
                        <a:t>0412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Times New Roman"/>
                        </a:rPr>
                        <a:t>Другие вопросы в области национальной экономики</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439,9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439,9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439,9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1000" b="0" i="0" u="none" strike="noStrike" dirty="0" smtClean="0">
                        <a:effectLst/>
                        <a:latin typeface="Times New Roman"/>
                      </a:endParaRPr>
                    </a:p>
                    <a:p>
                      <a:pPr algn="r"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391818">
                <a:tc>
                  <a:txBody>
                    <a:bodyPr/>
                    <a:lstStyle/>
                    <a:p>
                      <a:pPr algn="ctr" fontAlgn="t"/>
                      <a:r>
                        <a:rPr lang="ru-RU" sz="900" b="0" i="0" u="none" strike="noStrike">
                          <a:effectLst/>
                          <a:latin typeface="Times New Roman"/>
                        </a:rPr>
                        <a:t>0501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Жилищное хозяйство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312,1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298,3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298,3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298,3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graphicFrame>
        <p:nvGraphicFramePr>
          <p:cNvPr id="2" name="Таблица 1"/>
          <p:cNvGraphicFramePr>
            <a:graphicFrameLocks noGrp="1"/>
          </p:cNvGraphicFramePr>
          <p:nvPr>
            <p:extLst>
              <p:ext uri="{D42A27DB-BD31-4B8C-83A1-F6EECF244321}">
                <p14:modId xmlns:p14="http://schemas.microsoft.com/office/powerpoint/2010/main" val="826549320"/>
              </p:ext>
            </p:extLst>
          </p:nvPr>
        </p:nvGraphicFramePr>
        <p:xfrm>
          <a:off x="618565" y="-12982"/>
          <a:ext cx="8139953" cy="891524"/>
        </p:xfrm>
        <a:graphic>
          <a:graphicData uri="http://schemas.openxmlformats.org/drawingml/2006/table">
            <a:tbl>
              <a:tblPr/>
              <a:tblGrid>
                <a:gridCol w="394447"/>
                <a:gridCol w="3003177"/>
                <a:gridCol w="730937"/>
                <a:gridCol w="550903"/>
                <a:gridCol w="632427"/>
                <a:gridCol w="686636"/>
                <a:gridCol w="515478"/>
                <a:gridCol w="1625948"/>
              </a:tblGrid>
              <a:tr h="350066">
                <a:tc rowSpan="2">
                  <a:txBody>
                    <a:bodyPr/>
                    <a:lstStyle/>
                    <a:p>
                      <a:pPr algn="ctr" fontAlgn="ctr"/>
                      <a:r>
                        <a:rPr lang="ru-RU" sz="700" b="1" i="0" u="none" strike="noStrike" dirty="0">
                          <a:effectLst/>
                          <a:latin typeface="Times New Roman"/>
                        </a:rPr>
                        <a:t>Код  </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effectLst/>
                          <a:latin typeface="Times New Roman"/>
                        </a:rPr>
                        <a:t>Наименование </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effectLst/>
                          <a:latin typeface="Times New Roman"/>
                        </a:rPr>
                        <a:t>Исполнено за </a:t>
                      </a:r>
                      <a:r>
                        <a:rPr lang="ru-RU" sz="700" b="1" i="0" u="none" strike="noStrike" dirty="0" smtClean="0">
                          <a:effectLst/>
                          <a:latin typeface="Times New Roman"/>
                        </a:rPr>
                        <a:t>2020 </a:t>
                      </a:r>
                      <a:r>
                        <a:rPr lang="ru-RU" sz="700" b="1" i="0" u="none" strike="noStrike" dirty="0">
                          <a:effectLst/>
                          <a:latin typeface="Times New Roman"/>
                        </a:rPr>
                        <a:t>год (по состоянию на </a:t>
                      </a:r>
                      <a:r>
                        <a:rPr lang="ru-RU" sz="700" b="1" i="0" u="none" strike="noStrike" dirty="0" smtClean="0">
                          <a:effectLst/>
                          <a:latin typeface="Times New Roman"/>
                        </a:rPr>
                        <a:t>01.01.2021г</a:t>
                      </a:r>
                      <a:r>
                        <a:rPr lang="ru-RU" sz="700" b="1" i="0" u="none" strike="noStrike" dirty="0">
                          <a:effectLst/>
                          <a:latin typeface="Times New Roman"/>
                        </a:rPr>
                        <a:t>)</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solidFill>
                            <a:srgbClr val="000000"/>
                          </a:solidFill>
                          <a:effectLst/>
                          <a:latin typeface="Times New Roman"/>
                        </a:rPr>
                        <a:t>Уточненные бюджетные назначения </a:t>
                      </a:r>
                      <a:r>
                        <a:rPr lang="ru-RU" sz="700" b="1" i="0" u="none" strike="noStrike" dirty="0" smtClean="0">
                          <a:solidFill>
                            <a:srgbClr val="000000"/>
                          </a:solidFill>
                          <a:effectLst/>
                          <a:latin typeface="Times New Roman"/>
                        </a:rPr>
                        <a:t>2021 </a:t>
                      </a:r>
                      <a:r>
                        <a:rPr lang="ru-RU" sz="700" b="1" i="0" u="none" strike="noStrike" dirty="0">
                          <a:solidFill>
                            <a:srgbClr val="000000"/>
                          </a:solidFill>
                          <a:effectLst/>
                          <a:latin typeface="Times New Roman"/>
                        </a:rPr>
                        <a:t>года</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solidFill>
                            <a:srgbClr val="000000"/>
                          </a:solidFill>
                          <a:effectLst/>
                          <a:latin typeface="Times New Roman"/>
                        </a:rPr>
                        <a:t>Кассовый план </a:t>
                      </a:r>
                      <a:br>
                        <a:rPr lang="ru-RU" sz="700" b="1" i="0" u="none" strike="noStrike" dirty="0">
                          <a:solidFill>
                            <a:srgbClr val="000000"/>
                          </a:solidFill>
                          <a:effectLst/>
                          <a:latin typeface="Times New Roman"/>
                        </a:rPr>
                      </a:br>
                      <a:r>
                        <a:rPr lang="ru-RU" sz="700" b="1" i="0" u="none" strike="noStrike" dirty="0" smtClean="0">
                          <a:solidFill>
                            <a:srgbClr val="000000"/>
                          </a:solidFill>
                          <a:effectLst/>
                          <a:latin typeface="Times New Roman"/>
                        </a:rPr>
                        <a:t>2021 года</a:t>
                      </a:r>
                      <a:endParaRPr lang="ru-RU" sz="700" b="1" i="0" u="none" strike="noStrike" dirty="0">
                        <a:solidFill>
                          <a:srgbClr val="000000"/>
                        </a:solidFill>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gridSpan="2">
                  <a:txBody>
                    <a:bodyPr/>
                    <a:lstStyle/>
                    <a:p>
                      <a:endParaRPr lang="ru-RU"/>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hMerge="1">
                  <a:txBody>
                    <a:bodyPr/>
                    <a:lstStyle/>
                    <a:p>
                      <a:endParaRPr lang="ru-RU"/>
                    </a:p>
                  </a:txBody>
                  <a:tcPr/>
                </a:tc>
                <a:tc rowSpan="2">
                  <a:txBody>
                    <a:bodyPr/>
                    <a:lstStyle/>
                    <a:p>
                      <a:pPr algn="ctr" fontAlgn="b"/>
                      <a:r>
                        <a:rPr lang="ru-RU" sz="800" b="1" i="0" dirty="0" smtClean="0">
                          <a:solidFill>
                            <a:srgbClr val="000000"/>
                          </a:solidFill>
                          <a:effectLst/>
                          <a:latin typeface="Times New Roman"/>
                        </a:rPr>
                        <a:t>Причины отклонения исполнения к уточненным бюджетным назначениям</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32640">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700" b="1" i="0" u="none" strike="noStrike" dirty="0">
                          <a:effectLst/>
                          <a:latin typeface="Times New Roman"/>
                        </a:rPr>
                        <a:t>к уточненным бюджетным назначениям </a:t>
                      </a:r>
                      <a:br>
                        <a:rPr lang="ru-RU" sz="700" b="1" i="0" u="none" strike="noStrike" dirty="0">
                          <a:effectLst/>
                          <a:latin typeface="Times New Roman"/>
                        </a:rPr>
                      </a:br>
                      <a:r>
                        <a:rPr lang="ru-RU" sz="700" b="1" i="0" u="none" strike="noStrike" dirty="0">
                          <a:effectLst/>
                          <a:latin typeface="Times New Roman"/>
                        </a:rPr>
                        <a:t>  </a:t>
                      </a:r>
                      <a:r>
                        <a:rPr lang="ru-RU" sz="700" b="1" i="0" u="none" strike="noStrike" dirty="0" smtClean="0">
                          <a:effectLst/>
                          <a:latin typeface="Times New Roman"/>
                        </a:rPr>
                        <a:t>2020</a:t>
                      </a:r>
                      <a:r>
                        <a:rPr lang="ru-RU" sz="700" b="1" i="0" u="none" strike="noStrike" baseline="0" dirty="0" smtClean="0">
                          <a:effectLst/>
                          <a:latin typeface="Times New Roman"/>
                        </a:rPr>
                        <a:t> </a:t>
                      </a:r>
                      <a:r>
                        <a:rPr lang="ru-RU" sz="700" b="1" i="0" u="none" strike="noStrike" dirty="0" smtClean="0">
                          <a:effectLst/>
                          <a:latin typeface="Times New Roman"/>
                        </a:rPr>
                        <a:t>года</a:t>
                      </a:r>
                      <a:endParaRPr lang="ru-RU" sz="700" b="1" i="0" u="none" strike="noStrike" dirty="0">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700" b="1" i="0" u="none" strike="noStrike" dirty="0">
                          <a:effectLst/>
                          <a:latin typeface="Times New Roman"/>
                        </a:rPr>
                        <a:t>к кассовому плану </a:t>
                      </a:r>
                      <a:r>
                        <a:rPr lang="ru-RU" sz="700" b="1" i="0" u="none" strike="noStrike" dirty="0" smtClean="0">
                          <a:effectLst/>
                          <a:latin typeface="Times New Roman"/>
                        </a:rPr>
                        <a:t>2020 </a:t>
                      </a:r>
                      <a:r>
                        <a:rPr lang="ru-RU" sz="700" b="1" i="0" u="none" strike="noStrike" dirty="0">
                          <a:effectLst/>
                          <a:latin typeface="Times New Roman"/>
                        </a:rPr>
                        <a:t>года</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vMerge="1">
                  <a:txBody>
                    <a:bodyPr/>
                    <a:lstStyle/>
                    <a:p>
                      <a:pPr algn="ctr" fontAlgn="ctr"/>
                      <a:endParaRPr lang="ru-RU" sz="700" b="0" i="0" u="none" strike="noStrike" dirty="0">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97726">
                <a:tc>
                  <a:txBody>
                    <a:bodyPr/>
                    <a:lstStyle/>
                    <a:p>
                      <a:pPr algn="ctr" fontAlgn="b"/>
                      <a:r>
                        <a:rPr lang="ru-RU" sz="700" b="0" i="0" u="none" strike="noStrike">
                          <a:effectLst/>
                          <a:latin typeface="Times New Roman"/>
                        </a:rPr>
                        <a:t>1</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2</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a:effectLst/>
                          <a:latin typeface="Times New Roman"/>
                        </a:rPr>
                        <a:t>3</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4</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5</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6</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7</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8</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1488577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2199264717"/>
              </p:ext>
            </p:extLst>
          </p:nvPr>
        </p:nvGraphicFramePr>
        <p:xfrm>
          <a:off x="485475" y="1228164"/>
          <a:ext cx="8136904" cy="4445385"/>
        </p:xfrm>
        <a:graphic>
          <a:graphicData uri="http://schemas.openxmlformats.org/drawingml/2006/table">
            <a:tbl>
              <a:tblPr/>
              <a:tblGrid>
                <a:gridCol w="326686"/>
                <a:gridCol w="2370310"/>
                <a:gridCol w="645459"/>
                <a:gridCol w="672352"/>
                <a:gridCol w="762001"/>
                <a:gridCol w="654423"/>
                <a:gridCol w="609600"/>
                <a:gridCol w="2096073"/>
              </a:tblGrid>
              <a:tr h="1281954">
                <a:tc>
                  <a:txBody>
                    <a:bodyPr/>
                    <a:lstStyle/>
                    <a:p>
                      <a:pPr algn="ctr" fontAlgn="t"/>
                      <a:r>
                        <a:rPr lang="ru-RU" sz="900" b="0" i="0" u="none" strike="noStrike" dirty="0">
                          <a:effectLst/>
                          <a:latin typeface="Times New Roman"/>
                        </a:rPr>
                        <a:t>0502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Times New Roman"/>
                        </a:rPr>
                        <a:t>Коммунальное хозяйство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5 328,1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10 963,3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10 963,3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10 963,3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786897">
                <a:tc>
                  <a:txBody>
                    <a:bodyPr/>
                    <a:lstStyle/>
                    <a:p>
                      <a:pPr algn="ctr" fontAlgn="t"/>
                      <a:r>
                        <a:rPr lang="ru-RU" sz="900" b="0" i="0" u="none" strike="noStrike">
                          <a:effectLst/>
                          <a:latin typeface="Times New Roman"/>
                        </a:rPr>
                        <a:t>0503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Благоустройство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6 054,9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7 075,3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6 974,2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6 974,2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98,6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a:spcAft>
                          <a:spcPts val="0"/>
                        </a:spcAft>
                      </a:pPr>
                      <a:r>
                        <a:rPr lang="ru-RU" sz="1000" b="0" i="0" dirty="0" smtClean="0">
                          <a:solidFill>
                            <a:srgbClr val="000000"/>
                          </a:solidFill>
                          <a:effectLst/>
                          <a:latin typeface="Times New Roman"/>
                          <a:ea typeface="Times New Roman"/>
                          <a:cs typeface="Times New Roman"/>
                        </a:rPr>
                        <a:t>Неисполненные плановые назначения образовались по причине отсутствия потребности</a:t>
                      </a:r>
                      <a:r>
                        <a:rPr lang="ru-RU" sz="1000" b="0" i="0" baseline="0" dirty="0" smtClean="0">
                          <a:solidFill>
                            <a:srgbClr val="000000"/>
                          </a:solidFill>
                          <a:effectLst/>
                          <a:latin typeface="Times New Roman"/>
                          <a:ea typeface="Times New Roman"/>
                          <a:cs typeface="Times New Roman"/>
                        </a:rPr>
                        <a:t> в связи с экономией денежных средств по контракту на поставку электрической энергии.</a:t>
                      </a:r>
                      <a:r>
                        <a:rPr lang="ru-RU" sz="1000" b="0" i="0" dirty="0" smtClean="0">
                          <a:solidFill>
                            <a:srgbClr val="000000"/>
                          </a:solidFill>
                          <a:effectLst/>
                          <a:latin typeface="Times New Roman"/>
                          <a:ea typeface="Times New Roman"/>
                          <a:cs typeface="Times New Roman"/>
                        </a:rPr>
                        <a:t> </a:t>
                      </a:r>
                      <a:endParaRPr lang="ru-RU" sz="900" dirty="0" smtClean="0">
                        <a:effectLst/>
                        <a:latin typeface="Times New Roman"/>
                        <a:ea typeface="Times New Roman"/>
                      </a:endParaRPr>
                    </a:p>
                    <a:p>
                      <a:pPr algn="r" fontAlgn="b"/>
                      <a:endParaRPr lang="ru-RU" sz="1000" b="0" i="0" u="none" strike="noStrike" dirty="0">
                        <a:effectLst/>
                        <a:latin typeface="Times New Roman"/>
                      </a:endParaRPr>
                    </a:p>
                  </a:txBody>
                  <a:tcPr marL="5858" marR="5858" marT="58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481276">
                <a:tc>
                  <a:txBody>
                    <a:bodyPr/>
                    <a:lstStyle/>
                    <a:p>
                      <a:pPr algn="ctr" fontAlgn="t"/>
                      <a:r>
                        <a:rPr lang="ru-RU" sz="900" b="0" i="0" u="none" strike="noStrike">
                          <a:effectLst/>
                          <a:latin typeface="Times New Roman"/>
                        </a:rPr>
                        <a:t>0701</a:t>
                      </a:r>
                    </a:p>
                  </a:txBody>
                  <a:tcPr marL="9525" marR="9525" marT="9525"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Дошкольное образование</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17 509,8</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19 534,8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19 534,8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19 534,8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kumimoji="0" lang="ru-RU" sz="1000" b="0" i="0" u="none" strike="noStrike" kern="1200" cap="none" spc="0" normalizeH="0" baseline="0" noProof="0" dirty="0" smtClean="0">
                        <a:ln>
                          <a:noFill/>
                        </a:ln>
                        <a:solidFill>
                          <a:srgbClr val="000000"/>
                        </a:solidFill>
                        <a:effectLst/>
                        <a:uLnTx/>
                        <a:uFillTx/>
                        <a:latin typeface="Times New Roman"/>
                        <a:ea typeface="+mn-ea"/>
                        <a:cs typeface="+mn-cs"/>
                      </a:endParaRPr>
                    </a:p>
                    <a:p>
                      <a:pPr algn="r" fontAlgn="b"/>
                      <a:endParaRPr lang="ru-RU" sz="1000" b="0" i="0" u="none" strike="noStrike" dirty="0">
                        <a:effectLst/>
                        <a:latin typeface="Times New Roman"/>
                      </a:endParaRPr>
                    </a:p>
                  </a:txBody>
                  <a:tcPr marL="5858" marR="5858" marT="58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761897">
                <a:tc>
                  <a:txBody>
                    <a:bodyPr/>
                    <a:lstStyle/>
                    <a:p>
                      <a:pPr algn="ctr" fontAlgn="t"/>
                      <a:r>
                        <a:rPr lang="ru-RU" sz="900" b="0" i="0" u="none" strike="noStrike" dirty="0">
                          <a:effectLst/>
                          <a:latin typeface="Times New Roman"/>
                        </a:rPr>
                        <a:t>0702</a:t>
                      </a:r>
                    </a:p>
                  </a:txBody>
                  <a:tcPr marL="9525" marR="9525" marT="9525" marB="0">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Times New Roman"/>
                        </a:rPr>
                        <a:t>Общее образование</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27 718,7</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28 697,5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28 697,5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27 637,5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96,3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smtClean="0">
                          <a:ln>
                            <a:noFill/>
                          </a:ln>
                          <a:solidFill>
                            <a:srgbClr val="000000"/>
                          </a:solidFill>
                          <a:effectLst/>
                          <a:uLnTx/>
                          <a:uFillTx/>
                          <a:latin typeface="Times New Roman"/>
                          <a:ea typeface="Times New Roman"/>
                          <a:cs typeface="Times New Roman"/>
                        </a:rPr>
                        <a:t>Неисполненные плановые назначения образовались по причине отсутствия потребности. </a:t>
                      </a:r>
                      <a:endParaRPr kumimoji="0" lang="ru-RU" sz="900" b="0" i="0" u="none" strike="noStrike" kern="1200" cap="none" spc="0" normalizeH="0" baseline="0" noProof="0" dirty="0" smtClean="0">
                        <a:ln>
                          <a:noFill/>
                        </a:ln>
                        <a:solidFill>
                          <a:srgbClr val="000000"/>
                        </a:solidFill>
                        <a:effectLst/>
                        <a:uLnTx/>
                        <a:uFillTx/>
                        <a:latin typeface="Times New Roman"/>
                        <a:ea typeface="Times New Roman"/>
                        <a:cs typeface="+mn-cs"/>
                      </a:endParaRPr>
                    </a:p>
                    <a:p>
                      <a:pPr algn="r" fontAlgn="b"/>
                      <a:endParaRPr lang="ru-RU" sz="9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graphicFrame>
        <p:nvGraphicFramePr>
          <p:cNvPr id="2" name="Таблица 1"/>
          <p:cNvGraphicFramePr>
            <a:graphicFrameLocks noGrp="1"/>
          </p:cNvGraphicFramePr>
          <p:nvPr>
            <p:extLst>
              <p:ext uri="{D42A27DB-BD31-4B8C-83A1-F6EECF244321}">
                <p14:modId xmlns:p14="http://schemas.microsoft.com/office/powerpoint/2010/main" val="461929307"/>
              </p:ext>
            </p:extLst>
          </p:nvPr>
        </p:nvGraphicFramePr>
        <p:xfrm>
          <a:off x="466165" y="304800"/>
          <a:ext cx="8113059" cy="878774"/>
        </p:xfrm>
        <a:graphic>
          <a:graphicData uri="http://schemas.openxmlformats.org/drawingml/2006/table">
            <a:tbl>
              <a:tblPr/>
              <a:tblGrid>
                <a:gridCol w="346940"/>
                <a:gridCol w="2357413"/>
                <a:gridCol w="631609"/>
                <a:gridCol w="662297"/>
                <a:gridCol w="796630"/>
                <a:gridCol w="622713"/>
                <a:gridCol w="604921"/>
                <a:gridCol w="2090536"/>
              </a:tblGrid>
              <a:tr h="188469">
                <a:tc rowSpan="2">
                  <a:txBody>
                    <a:bodyPr/>
                    <a:lstStyle/>
                    <a:p>
                      <a:pPr algn="ctr" fontAlgn="ctr"/>
                      <a:r>
                        <a:rPr lang="ru-RU" sz="700" b="1" i="0" u="none" strike="noStrike" dirty="0">
                          <a:effectLst/>
                          <a:latin typeface="Times New Roman"/>
                        </a:rPr>
                        <a:t>Код  </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effectLst/>
                          <a:latin typeface="Times New Roman"/>
                        </a:rPr>
                        <a:t>Наименование </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effectLst/>
                          <a:latin typeface="Times New Roman"/>
                        </a:rPr>
                        <a:t>Исполнено за </a:t>
                      </a:r>
                      <a:r>
                        <a:rPr lang="ru-RU" sz="700" b="1" i="0" u="none" strike="noStrike" dirty="0" smtClean="0">
                          <a:effectLst/>
                          <a:latin typeface="Times New Roman"/>
                        </a:rPr>
                        <a:t>2020 </a:t>
                      </a:r>
                      <a:r>
                        <a:rPr lang="ru-RU" sz="700" b="1" i="0" u="none" strike="noStrike" dirty="0">
                          <a:effectLst/>
                          <a:latin typeface="Times New Roman"/>
                        </a:rPr>
                        <a:t>год (по состоянию на </a:t>
                      </a:r>
                      <a:r>
                        <a:rPr lang="ru-RU" sz="700" b="1" i="0" u="none" strike="noStrike" dirty="0" smtClean="0">
                          <a:effectLst/>
                          <a:latin typeface="Times New Roman"/>
                        </a:rPr>
                        <a:t>01.01.2021г</a:t>
                      </a:r>
                      <a:r>
                        <a:rPr lang="ru-RU" sz="700" b="1" i="0" u="none" strike="noStrike" dirty="0">
                          <a:effectLst/>
                          <a:latin typeface="Times New Roman"/>
                        </a:rPr>
                        <a:t>)</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solidFill>
                            <a:srgbClr val="000000"/>
                          </a:solidFill>
                          <a:effectLst/>
                          <a:latin typeface="Times New Roman"/>
                        </a:rPr>
                        <a:t>Уточненные бюджетные назначения </a:t>
                      </a:r>
                      <a:r>
                        <a:rPr lang="ru-RU" sz="700" b="1" i="0" u="none" strike="noStrike" dirty="0" smtClean="0">
                          <a:solidFill>
                            <a:srgbClr val="000000"/>
                          </a:solidFill>
                          <a:effectLst/>
                          <a:latin typeface="Times New Roman"/>
                        </a:rPr>
                        <a:t>2021 </a:t>
                      </a:r>
                      <a:r>
                        <a:rPr lang="ru-RU" sz="700" b="1" i="0" u="none" strike="noStrike" dirty="0">
                          <a:solidFill>
                            <a:srgbClr val="000000"/>
                          </a:solidFill>
                          <a:effectLst/>
                          <a:latin typeface="Times New Roman"/>
                        </a:rPr>
                        <a:t>года</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solidFill>
                            <a:srgbClr val="000000"/>
                          </a:solidFill>
                          <a:effectLst/>
                          <a:latin typeface="Times New Roman"/>
                        </a:rPr>
                        <a:t>Кассовый план </a:t>
                      </a:r>
                      <a:br>
                        <a:rPr lang="ru-RU" sz="700" b="1" i="0" u="none" strike="noStrike" dirty="0">
                          <a:solidFill>
                            <a:srgbClr val="000000"/>
                          </a:solidFill>
                          <a:effectLst/>
                          <a:latin typeface="Times New Roman"/>
                        </a:rPr>
                      </a:br>
                      <a:r>
                        <a:rPr lang="ru-RU" sz="700" b="1" i="0" u="none" strike="noStrike" dirty="0" smtClean="0">
                          <a:solidFill>
                            <a:srgbClr val="000000"/>
                          </a:solidFill>
                          <a:effectLst/>
                          <a:latin typeface="Times New Roman"/>
                        </a:rPr>
                        <a:t>2021 года</a:t>
                      </a:r>
                      <a:endParaRPr lang="ru-RU" sz="700" b="1" i="0" u="none" strike="noStrike" dirty="0">
                        <a:solidFill>
                          <a:srgbClr val="000000"/>
                        </a:solidFill>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gridSpan="2">
                  <a:txBody>
                    <a:bodyPr/>
                    <a:lstStyle/>
                    <a:p>
                      <a:endParaRPr lang="ru-RU"/>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hMerge="1">
                  <a:txBody>
                    <a:bodyPr/>
                    <a:lstStyle/>
                    <a:p>
                      <a:endParaRPr lang="ru-RU"/>
                    </a:p>
                  </a:txBody>
                  <a:tcPr/>
                </a:tc>
                <a:tc rowSpan="2">
                  <a:txBody>
                    <a:bodyPr/>
                    <a:lstStyle/>
                    <a:p>
                      <a:pPr algn="ctr" fontAlgn="b"/>
                      <a:r>
                        <a:rPr lang="ru-RU" sz="800" b="1" i="0" dirty="0" smtClean="0">
                          <a:solidFill>
                            <a:srgbClr val="000000"/>
                          </a:solidFill>
                          <a:effectLst/>
                          <a:latin typeface="Times New Roman"/>
                        </a:rPr>
                        <a:t>Причины отклонения исполнения к уточненным бюджетным назначениям</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7442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700" b="1" i="0" u="none" strike="noStrike" dirty="0">
                          <a:effectLst/>
                          <a:latin typeface="Times New Roman"/>
                        </a:rPr>
                        <a:t>к уточненным бюджетным назначениям </a:t>
                      </a:r>
                      <a:br>
                        <a:rPr lang="ru-RU" sz="700" b="1" i="0" u="none" strike="noStrike" dirty="0">
                          <a:effectLst/>
                          <a:latin typeface="Times New Roman"/>
                        </a:rPr>
                      </a:br>
                      <a:r>
                        <a:rPr lang="ru-RU" sz="700" b="1" i="0" u="none" strike="noStrike" dirty="0">
                          <a:effectLst/>
                          <a:latin typeface="Times New Roman"/>
                        </a:rPr>
                        <a:t>  </a:t>
                      </a:r>
                      <a:r>
                        <a:rPr lang="ru-RU" sz="700" b="1" i="0" u="none" strike="noStrike" dirty="0" smtClean="0">
                          <a:effectLst/>
                          <a:latin typeface="Times New Roman"/>
                        </a:rPr>
                        <a:t>2020</a:t>
                      </a:r>
                      <a:r>
                        <a:rPr lang="ru-RU" sz="700" b="1" i="0" u="none" strike="noStrike" baseline="0" dirty="0" smtClean="0">
                          <a:effectLst/>
                          <a:latin typeface="Times New Roman"/>
                        </a:rPr>
                        <a:t> </a:t>
                      </a:r>
                      <a:r>
                        <a:rPr lang="ru-RU" sz="700" b="1" i="0" u="none" strike="noStrike" dirty="0" smtClean="0">
                          <a:effectLst/>
                          <a:latin typeface="Times New Roman"/>
                        </a:rPr>
                        <a:t>года</a:t>
                      </a:r>
                      <a:endParaRPr lang="ru-RU" sz="700" b="1" i="0" u="none" strike="noStrike" dirty="0">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700" b="1" i="0" u="none" strike="noStrike" dirty="0">
                          <a:effectLst/>
                          <a:latin typeface="Times New Roman"/>
                        </a:rPr>
                        <a:t>к кассовому плану </a:t>
                      </a:r>
                      <a:r>
                        <a:rPr lang="ru-RU" sz="700" b="1" i="0" u="none" strike="noStrike" dirty="0" smtClean="0">
                          <a:effectLst/>
                          <a:latin typeface="Times New Roman"/>
                        </a:rPr>
                        <a:t>2020 </a:t>
                      </a:r>
                      <a:r>
                        <a:rPr lang="ru-RU" sz="700" b="1" i="0" u="none" strike="noStrike" dirty="0">
                          <a:effectLst/>
                          <a:latin typeface="Times New Roman"/>
                        </a:rPr>
                        <a:t>года</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vMerge="1">
                  <a:txBody>
                    <a:bodyPr/>
                    <a:lstStyle/>
                    <a:p>
                      <a:pPr algn="ctr" fontAlgn="ctr"/>
                      <a:endParaRPr lang="ru-RU" sz="700" b="0" i="0" u="none" strike="noStrike" dirty="0">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9676">
                <a:tc>
                  <a:txBody>
                    <a:bodyPr/>
                    <a:lstStyle/>
                    <a:p>
                      <a:pPr algn="ctr" fontAlgn="b"/>
                      <a:r>
                        <a:rPr lang="ru-RU" sz="700" b="0" i="0" u="none" strike="noStrike">
                          <a:effectLst/>
                          <a:latin typeface="Times New Roman"/>
                        </a:rPr>
                        <a:t>1</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2</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a:effectLst/>
                          <a:latin typeface="Times New Roman"/>
                        </a:rPr>
                        <a:t>3</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4</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5</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6</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7</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8</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7272681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705929125"/>
              </p:ext>
            </p:extLst>
          </p:nvPr>
        </p:nvGraphicFramePr>
        <p:xfrm>
          <a:off x="528917" y="1242570"/>
          <a:ext cx="8256495" cy="5099335"/>
        </p:xfrm>
        <a:graphic>
          <a:graphicData uri="http://schemas.openxmlformats.org/drawingml/2006/table">
            <a:tbl>
              <a:tblPr/>
              <a:tblGrid>
                <a:gridCol w="342165"/>
                <a:gridCol w="1539032"/>
                <a:gridCol w="756334"/>
                <a:gridCol w="656762"/>
                <a:gridCol w="919304"/>
                <a:gridCol w="978007"/>
                <a:gridCol w="802710"/>
                <a:gridCol w="2262181"/>
              </a:tblGrid>
              <a:tr h="290395">
                <a:tc>
                  <a:txBody>
                    <a:bodyPr/>
                    <a:lstStyle/>
                    <a:p>
                      <a:pPr algn="ctr" fontAlgn="t"/>
                      <a:r>
                        <a:rPr lang="ru-RU" sz="900" b="0" i="0" u="none" strike="noStrike" dirty="0">
                          <a:effectLst/>
                          <a:latin typeface="Times New Roman"/>
                        </a:rPr>
                        <a:t>0703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Дополнительное образование детей</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318,5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318,5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318,5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17483">
                <a:tc>
                  <a:txBody>
                    <a:bodyPr/>
                    <a:lstStyle/>
                    <a:p>
                      <a:pPr algn="ctr" fontAlgn="t"/>
                      <a:r>
                        <a:rPr lang="ru-RU" sz="900" b="0" i="0" u="none" strike="noStrike">
                          <a:effectLst/>
                          <a:latin typeface="Times New Roman"/>
                        </a:rPr>
                        <a:t>0705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Профессиональная подготовка, переподготовка и повышение квалификации</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46,1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69277">
                <a:tc>
                  <a:txBody>
                    <a:bodyPr/>
                    <a:lstStyle/>
                    <a:p>
                      <a:pPr algn="ctr" fontAlgn="t"/>
                      <a:r>
                        <a:rPr lang="ru-RU" sz="900" b="0" i="0" u="none" strike="noStrike">
                          <a:effectLst/>
                          <a:latin typeface="Times New Roman"/>
                        </a:rPr>
                        <a:t>0707</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Молодежная политика и оздоровление детей</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342,0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342,0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342,0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775159">
                <a:tc>
                  <a:txBody>
                    <a:bodyPr/>
                    <a:lstStyle/>
                    <a:p>
                      <a:pPr algn="ctr" fontAlgn="t"/>
                      <a:r>
                        <a:rPr lang="ru-RU" sz="900" b="0" i="0" u="none" strike="noStrike">
                          <a:effectLst/>
                          <a:latin typeface="Times New Roman"/>
                        </a:rPr>
                        <a:t>0801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Культура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5 740,1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6 996,2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6 996,2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6 966,7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99,6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smtClean="0">
                          <a:ln>
                            <a:noFill/>
                          </a:ln>
                          <a:solidFill>
                            <a:srgbClr val="000000"/>
                          </a:solidFill>
                          <a:effectLst/>
                          <a:uLnTx/>
                          <a:uFillTx/>
                          <a:latin typeface="Times New Roman"/>
                          <a:ea typeface="Times New Roman"/>
                          <a:cs typeface="Times New Roman"/>
                        </a:rPr>
                        <a:t>Неисполненные плановые назначения образовались по причине отсутствия потребности. Дебиторская и кредиторская задолженности по разделу отсутствуют. </a:t>
                      </a:r>
                      <a:endParaRPr kumimoji="0" lang="ru-RU" sz="900" b="0" i="0" u="none" strike="noStrike" kern="1200" cap="none" spc="0" normalizeH="0" baseline="0" noProof="0" dirty="0" smtClean="0">
                        <a:ln>
                          <a:noFill/>
                        </a:ln>
                        <a:solidFill>
                          <a:srgbClr val="000000"/>
                        </a:solidFill>
                        <a:effectLst/>
                        <a:uLnTx/>
                        <a:uFillTx/>
                        <a:latin typeface="Times New Roman"/>
                        <a:ea typeface="Times New Roman"/>
                        <a:cs typeface="+mn-cs"/>
                      </a:endParaRPr>
                    </a:p>
                    <a:p>
                      <a:pPr algn="r" fontAlgn="b"/>
                      <a:endParaRPr lang="ru-RU" sz="1000" b="0" i="0" u="none" strike="noStrike" dirty="0">
                        <a:effectLst/>
                        <a:latin typeface="Times New Roman"/>
                      </a:endParaRPr>
                    </a:p>
                  </a:txBody>
                  <a:tcPr marL="5964" marR="5964" marT="5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42737">
                <a:tc>
                  <a:txBody>
                    <a:bodyPr/>
                    <a:lstStyle/>
                    <a:p>
                      <a:pPr algn="ctr" fontAlgn="t"/>
                      <a:r>
                        <a:rPr lang="ru-RU" sz="900" b="0" i="0" u="none" strike="noStrike">
                          <a:effectLst/>
                          <a:latin typeface="Times New Roman"/>
                        </a:rPr>
                        <a:t>1001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Пенсионное обеспечение</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579,3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636,2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636,2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636,2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a:spcAft>
                          <a:spcPts val="0"/>
                        </a:spcAft>
                      </a:pPr>
                      <a:endParaRPr lang="ru-RU" sz="1000" b="0" i="0" u="none" strike="noStrike" dirty="0">
                        <a:effectLst/>
                        <a:latin typeface="Times New Roman"/>
                      </a:endParaRPr>
                    </a:p>
                  </a:txBody>
                  <a:tcPr marL="5964" marR="5964" marT="5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650575">
                <a:tc>
                  <a:txBody>
                    <a:bodyPr/>
                    <a:lstStyle/>
                    <a:p>
                      <a:pPr algn="ctr" fontAlgn="t"/>
                      <a:r>
                        <a:rPr lang="ru-RU" sz="900" b="0" i="0" u="none" strike="noStrike">
                          <a:effectLst/>
                          <a:latin typeface="Times New Roman"/>
                        </a:rPr>
                        <a:t>1003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Социальное обеспечение населения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56,7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56,7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48,0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84,7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smtClean="0">
                          <a:ln>
                            <a:noFill/>
                          </a:ln>
                          <a:solidFill>
                            <a:srgbClr val="000000"/>
                          </a:solidFill>
                          <a:effectLst/>
                          <a:uLnTx/>
                          <a:uFillTx/>
                          <a:latin typeface="Times New Roman"/>
                          <a:ea typeface="Times New Roman"/>
                          <a:cs typeface="Times New Roman"/>
                        </a:rPr>
                        <a:t>Неисполненные плановые назначения образовались по причине отсутствия потребности. Дебиторская и кредиторская задолженности по разделу отсутствуют. </a:t>
                      </a:r>
                      <a:endParaRPr kumimoji="0" lang="ru-RU" sz="900" b="0" i="0" u="none" strike="noStrike" kern="1200" cap="none" spc="0" normalizeH="0" baseline="0" noProof="0" dirty="0" smtClean="0">
                        <a:ln>
                          <a:noFill/>
                        </a:ln>
                        <a:solidFill>
                          <a:srgbClr val="000000"/>
                        </a:solidFill>
                        <a:effectLst/>
                        <a:uLnTx/>
                        <a:uFillTx/>
                        <a:latin typeface="Times New Roman"/>
                        <a:ea typeface="Times New Roman"/>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900" b="0" i="0" u="none" strike="noStrike" kern="1200" cap="none" spc="0" normalizeH="0" baseline="0" noProof="0" dirty="0" smtClean="0">
                        <a:ln>
                          <a:noFill/>
                        </a:ln>
                        <a:solidFill>
                          <a:srgbClr val="000000"/>
                        </a:solidFill>
                        <a:effectLst/>
                        <a:uLnTx/>
                        <a:uFillTx/>
                        <a:latin typeface="Times New Roman"/>
                        <a:ea typeface="Times New Roman"/>
                        <a:cs typeface="+mn-cs"/>
                      </a:endParaRPr>
                    </a:p>
                    <a:p>
                      <a:pPr algn="r" fontAlgn="b"/>
                      <a:endParaRPr lang="ru-RU" sz="1000" b="0" i="0" u="none" strike="noStrike" dirty="0">
                        <a:effectLst/>
                        <a:latin typeface="Times New Roman"/>
                      </a:endParaRPr>
                    </a:p>
                  </a:txBody>
                  <a:tcPr marL="5964" marR="5964" marT="5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17483">
                <a:tc>
                  <a:txBody>
                    <a:bodyPr/>
                    <a:lstStyle/>
                    <a:p>
                      <a:pPr algn="ctr" fontAlgn="t"/>
                      <a:r>
                        <a:rPr lang="ru-RU" sz="900" b="0" i="0" u="none" strike="noStrike">
                          <a:effectLst/>
                          <a:latin typeface="Times New Roman"/>
                        </a:rPr>
                        <a:t>1004</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Охрана семьи и детства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224,0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331,8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331,8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286,5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86,3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smtClean="0">
                          <a:ln>
                            <a:noFill/>
                          </a:ln>
                          <a:solidFill>
                            <a:srgbClr val="000000"/>
                          </a:solidFill>
                          <a:effectLst/>
                          <a:uLnTx/>
                          <a:uFillTx/>
                          <a:latin typeface="Times New Roman"/>
                          <a:ea typeface="Times New Roman"/>
                          <a:cs typeface="Times New Roman"/>
                        </a:rPr>
                        <a:t>Неисполненные плановые назначения образовались по причине отсутствия потребности. Дебиторская и кредиторская задолженности по разделу отсутствуют. </a:t>
                      </a:r>
                      <a:endParaRPr kumimoji="0" lang="ru-RU" sz="900" b="0" i="0" u="none" strike="noStrike" kern="1200" cap="none" spc="0" normalizeH="0" baseline="0" noProof="0" dirty="0" smtClean="0">
                        <a:ln>
                          <a:noFill/>
                        </a:ln>
                        <a:solidFill>
                          <a:srgbClr val="000000"/>
                        </a:solidFill>
                        <a:effectLst/>
                        <a:uLnTx/>
                        <a:uFillTx/>
                        <a:latin typeface="Times New Roman"/>
                        <a:ea typeface="Times New Roman"/>
                        <a:cs typeface="+mn-cs"/>
                      </a:endParaRPr>
                    </a:p>
                    <a:p>
                      <a:pPr algn="r" fontAlgn="b"/>
                      <a:endParaRPr lang="ru-RU" sz="9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80084">
                <a:tc>
                  <a:txBody>
                    <a:bodyPr/>
                    <a:lstStyle/>
                    <a:p>
                      <a:pPr algn="ctr" fontAlgn="t"/>
                      <a:r>
                        <a:rPr lang="ru-RU" sz="900" b="0" i="0" u="none" strike="noStrike">
                          <a:effectLst/>
                          <a:latin typeface="Times New Roman"/>
                        </a:rPr>
                        <a:t>1102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Массовый спорт</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2 655,0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2 828,8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2 828,8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2 828,8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9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86038">
                <a:tc>
                  <a:txBody>
                    <a:bodyPr/>
                    <a:lstStyle/>
                    <a:p>
                      <a:pPr algn="ctr" fontAlgn="t"/>
                      <a:r>
                        <a:rPr lang="ru-RU" sz="900" b="0" i="0" u="none" strike="noStrike">
                          <a:effectLst/>
                          <a:latin typeface="Times New Roman"/>
                        </a:rPr>
                        <a:t>1202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a:effectLst/>
                          <a:latin typeface="Times New Roman"/>
                        </a:rPr>
                        <a:t>Периодическая печать и издательства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1 693,9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2 022,1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2 022,1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effectLst/>
                          <a:latin typeface="Times New Roman"/>
                        </a:rPr>
                        <a:t>2 022,1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9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08658">
                <a:tc>
                  <a:txBody>
                    <a:bodyPr/>
                    <a:lstStyle/>
                    <a:p>
                      <a:pPr algn="l" fontAlgn="b"/>
                      <a:endParaRPr lang="ru-RU" sz="900" b="1"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dirty="0">
                          <a:effectLst/>
                          <a:latin typeface="Times New Roman"/>
                        </a:rPr>
                        <a:t>Расходы бюджета - ВСЕГО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102 027,3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126 104,7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dirty="0">
                          <a:effectLst/>
                          <a:latin typeface="Times New Roman"/>
                        </a:rPr>
                        <a:t>124 101,9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122 925,6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effectLst/>
                          <a:latin typeface="Times New Roman"/>
                        </a:rPr>
                        <a:t>97,5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900" b="1"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graphicFrame>
        <p:nvGraphicFramePr>
          <p:cNvPr id="2" name="Таблица 1"/>
          <p:cNvGraphicFramePr>
            <a:graphicFrameLocks noGrp="1"/>
          </p:cNvGraphicFramePr>
          <p:nvPr>
            <p:extLst>
              <p:ext uri="{D42A27DB-BD31-4B8C-83A1-F6EECF244321}">
                <p14:modId xmlns:p14="http://schemas.microsoft.com/office/powerpoint/2010/main" val="1770084551"/>
              </p:ext>
            </p:extLst>
          </p:nvPr>
        </p:nvGraphicFramePr>
        <p:xfrm>
          <a:off x="528918" y="116541"/>
          <a:ext cx="8256494" cy="1064961"/>
        </p:xfrm>
        <a:graphic>
          <a:graphicData uri="http://schemas.openxmlformats.org/drawingml/2006/table">
            <a:tbl>
              <a:tblPr/>
              <a:tblGrid>
                <a:gridCol w="347357"/>
                <a:gridCol w="1523020"/>
                <a:gridCol w="765964"/>
                <a:gridCol w="667992"/>
                <a:gridCol w="926283"/>
                <a:gridCol w="935187"/>
                <a:gridCol w="810496"/>
                <a:gridCol w="2280195"/>
              </a:tblGrid>
              <a:tr h="374171">
                <a:tc rowSpan="2">
                  <a:txBody>
                    <a:bodyPr/>
                    <a:lstStyle/>
                    <a:p>
                      <a:pPr algn="ctr" fontAlgn="ctr"/>
                      <a:r>
                        <a:rPr lang="ru-RU" sz="700" b="1" i="0" u="none" strike="noStrike" dirty="0">
                          <a:effectLst/>
                          <a:latin typeface="Times New Roman"/>
                        </a:rPr>
                        <a:t>Код  </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effectLst/>
                          <a:latin typeface="Times New Roman"/>
                        </a:rPr>
                        <a:t>Наименование </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effectLst/>
                          <a:latin typeface="Times New Roman"/>
                        </a:rPr>
                        <a:t>Исполнено за </a:t>
                      </a:r>
                      <a:r>
                        <a:rPr lang="ru-RU" sz="700" b="1" i="0" u="none" strike="noStrike" dirty="0" smtClean="0">
                          <a:effectLst/>
                          <a:latin typeface="Times New Roman"/>
                        </a:rPr>
                        <a:t>2020 </a:t>
                      </a:r>
                      <a:r>
                        <a:rPr lang="ru-RU" sz="700" b="1" i="0" u="none" strike="noStrike" dirty="0">
                          <a:effectLst/>
                          <a:latin typeface="Times New Roman"/>
                        </a:rPr>
                        <a:t>год (по состоянию на </a:t>
                      </a:r>
                      <a:r>
                        <a:rPr lang="ru-RU" sz="700" b="1" i="0" u="none" strike="noStrike" dirty="0" smtClean="0">
                          <a:effectLst/>
                          <a:latin typeface="Times New Roman"/>
                        </a:rPr>
                        <a:t>01.01.2021г</a:t>
                      </a:r>
                      <a:r>
                        <a:rPr lang="ru-RU" sz="700" b="1" i="0" u="none" strike="noStrike" dirty="0">
                          <a:effectLst/>
                          <a:latin typeface="Times New Roman"/>
                        </a:rPr>
                        <a:t>)</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solidFill>
                            <a:srgbClr val="000000"/>
                          </a:solidFill>
                          <a:effectLst/>
                          <a:latin typeface="Times New Roman"/>
                        </a:rPr>
                        <a:t>Уточненные бюджетные назначения </a:t>
                      </a:r>
                      <a:r>
                        <a:rPr lang="ru-RU" sz="700" b="1" i="0" u="none" strike="noStrike" dirty="0" smtClean="0">
                          <a:solidFill>
                            <a:srgbClr val="000000"/>
                          </a:solidFill>
                          <a:effectLst/>
                          <a:latin typeface="Times New Roman"/>
                        </a:rPr>
                        <a:t>2021 </a:t>
                      </a:r>
                      <a:r>
                        <a:rPr lang="ru-RU" sz="700" b="1" i="0" u="none" strike="noStrike" dirty="0">
                          <a:solidFill>
                            <a:srgbClr val="000000"/>
                          </a:solidFill>
                          <a:effectLst/>
                          <a:latin typeface="Times New Roman"/>
                        </a:rPr>
                        <a:t>года</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solidFill>
                            <a:srgbClr val="000000"/>
                          </a:solidFill>
                          <a:effectLst/>
                          <a:latin typeface="Times New Roman"/>
                        </a:rPr>
                        <a:t>Кассовый план </a:t>
                      </a:r>
                      <a:br>
                        <a:rPr lang="ru-RU" sz="700" b="1" i="0" u="none" strike="noStrike" dirty="0">
                          <a:solidFill>
                            <a:srgbClr val="000000"/>
                          </a:solidFill>
                          <a:effectLst/>
                          <a:latin typeface="Times New Roman"/>
                        </a:rPr>
                      </a:br>
                      <a:r>
                        <a:rPr lang="ru-RU" sz="700" b="1" i="0" u="none" strike="noStrike" dirty="0" smtClean="0">
                          <a:solidFill>
                            <a:srgbClr val="000000"/>
                          </a:solidFill>
                          <a:effectLst/>
                          <a:latin typeface="Times New Roman"/>
                        </a:rPr>
                        <a:t>2021 года</a:t>
                      </a:r>
                      <a:endParaRPr lang="ru-RU" sz="700" b="1" i="0" u="none" strike="noStrike" dirty="0">
                        <a:solidFill>
                          <a:srgbClr val="000000"/>
                        </a:solidFill>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gridSpan="2">
                  <a:txBody>
                    <a:bodyPr/>
                    <a:lstStyle/>
                    <a:p>
                      <a:endParaRPr lang="ru-RU"/>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hMerge="1">
                  <a:txBody>
                    <a:bodyPr/>
                    <a:lstStyle/>
                    <a:p>
                      <a:endParaRPr lang="ru-RU"/>
                    </a:p>
                  </a:txBody>
                  <a:tcPr/>
                </a:tc>
                <a:tc rowSpan="2">
                  <a:txBody>
                    <a:bodyPr/>
                    <a:lstStyle/>
                    <a:p>
                      <a:pPr algn="ctr" fontAlgn="b"/>
                      <a:r>
                        <a:rPr lang="ru-RU" sz="800" b="1" i="0" dirty="0" smtClean="0">
                          <a:solidFill>
                            <a:srgbClr val="000000"/>
                          </a:solidFill>
                          <a:effectLst/>
                          <a:latin typeface="Times New Roman"/>
                        </a:rPr>
                        <a:t>Причины отклонения исполнения к уточненным бюджетным назначениям</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92999">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700" b="1" i="0" u="none" strike="noStrike" dirty="0">
                          <a:effectLst/>
                          <a:latin typeface="Times New Roman"/>
                        </a:rPr>
                        <a:t>к уточненным бюджетным назначениям </a:t>
                      </a:r>
                      <a:br>
                        <a:rPr lang="ru-RU" sz="700" b="1" i="0" u="none" strike="noStrike" dirty="0">
                          <a:effectLst/>
                          <a:latin typeface="Times New Roman"/>
                        </a:rPr>
                      </a:br>
                      <a:r>
                        <a:rPr lang="ru-RU" sz="700" b="1" i="0" u="none" strike="noStrike" dirty="0">
                          <a:effectLst/>
                          <a:latin typeface="Times New Roman"/>
                        </a:rPr>
                        <a:t>  </a:t>
                      </a:r>
                      <a:r>
                        <a:rPr lang="ru-RU" sz="700" b="1" i="0" u="none" strike="noStrike" dirty="0" smtClean="0">
                          <a:effectLst/>
                          <a:latin typeface="Times New Roman"/>
                        </a:rPr>
                        <a:t>2020</a:t>
                      </a:r>
                      <a:r>
                        <a:rPr lang="ru-RU" sz="700" b="1" i="0" u="none" strike="noStrike" baseline="0" dirty="0" smtClean="0">
                          <a:effectLst/>
                          <a:latin typeface="Times New Roman"/>
                        </a:rPr>
                        <a:t> </a:t>
                      </a:r>
                      <a:r>
                        <a:rPr lang="ru-RU" sz="700" b="1" i="0" u="none" strike="noStrike" dirty="0" smtClean="0">
                          <a:effectLst/>
                          <a:latin typeface="Times New Roman"/>
                        </a:rPr>
                        <a:t>года</a:t>
                      </a:r>
                      <a:endParaRPr lang="ru-RU" sz="700" b="1" i="0" u="none" strike="noStrike" dirty="0">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700" b="1" i="0" u="none" strike="noStrike" dirty="0">
                          <a:effectLst/>
                          <a:latin typeface="Times New Roman"/>
                        </a:rPr>
                        <a:t>к кассовому плану </a:t>
                      </a:r>
                      <a:r>
                        <a:rPr lang="ru-RU" sz="700" b="1" i="0" u="none" strike="noStrike" dirty="0" smtClean="0">
                          <a:effectLst/>
                          <a:latin typeface="Times New Roman"/>
                        </a:rPr>
                        <a:t>2020 </a:t>
                      </a:r>
                      <a:r>
                        <a:rPr lang="ru-RU" sz="700" b="1" i="0" u="none" strike="noStrike" dirty="0">
                          <a:effectLst/>
                          <a:latin typeface="Times New Roman"/>
                        </a:rPr>
                        <a:t>года</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vMerge="1">
                  <a:txBody>
                    <a:bodyPr/>
                    <a:lstStyle/>
                    <a:p>
                      <a:pPr algn="ctr" fontAlgn="ctr"/>
                      <a:endParaRPr lang="ru-RU" sz="700" b="0" i="0" u="none" strike="noStrike" dirty="0">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97791">
                <a:tc>
                  <a:txBody>
                    <a:bodyPr/>
                    <a:lstStyle/>
                    <a:p>
                      <a:pPr algn="ctr" fontAlgn="b"/>
                      <a:r>
                        <a:rPr lang="ru-RU" sz="700" b="0" i="0" u="none" strike="noStrike">
                          <a:effectLst/>
                          <a:latin typeface="Times New Roman"/>
                        </a:rPr>
                        <a:t>1</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2</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a:effectLst/>
                          <a:latin typeface="Times New Roman"/>
                        </a:rPr>
                        <a:t>3</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4</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5</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6</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7</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8</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0499483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9"/>
            <a:ext cx="8229600" cy="379786"/>
          </a:xfrm>
        </p:spPr>
        <p:txBody>
          <a:bodyPr/>
          <a:lstStyle/>
          <a:p>
            <a:pPr marL="0" marR="0" lvl="0" indent="0" defTabSz="914400" eaLnBrk="1" fontAlgn="auto" latinLnBrk="0" hangingPunct="1">
              <a:lnSpc>
                <a:spcPct val="100000"/>
              </a:lnSpc>
              <a:spcBef>
                <a:spcPts val="0"/>
              </a:spcBef>
              <a:spcAft>
                <a:spcPts val="0"/>
              </a:spcAft>
              <a:tabLst/>
              <a:defRPr/>
            </a:pPr>
            <a:r>
              <a:rPr lang="ru-RU" sz="1600" b="1" dirty="0">
                <a:solidFill>
                  <a:sysClr val="windowText" lastClr="000000"/>
                </a:solidFill>
                <a:latin typeface="Times New Roman" pitchFamily="18" charset="0"/>
                <a:ea typeface="+mn-ea"/>
                <a:cs typeface="Times New Roman" pitchFamily="18" charset="0"/>
              </a:rPr>
              <a:t>Исполнение расходов бюджета муниципального образования п. Михайловский Саратовской области за </a:t>
            </a:r>
            <a:r>
              <a:rPr lang="ru-RU" sz="1600" b="1" dirty="0" smtClean="0">
                <a:solidFill>
                  <a:sysClr val="windowText" lastClr="000000"/>
                </a:solidFill>
                <a:latin typeface="Times New Roman" pitchFamily="18" charset="0"/>
                <a:ea typeface="+mn-ea"/>
                <a:cs typeface="Times New Roman" pitchFamily="18" charset="0"/>
              </a:rPr>
              <a:t>2021 </a:t>
            </a:r>
            <a:r>
              <a:rPr lang="ru-RU" sz="1600" b="1" dirty="0">
                <a:solidFill>
                  <a:sysClr val="windowText" lastClr="000000"/>
                </a:solidFill>
                <a:latin typeface="Times New Roman" pitchFamily="18" charset="0"/>
                <a:ea typeface="+mn-ea"/>
                <a:cs typeface="Times New Roman" pitchFamily="18" charset="0"/>
              </a:rPr>
              <a:t>год</a:t>
            </a:r>
            <a:br>
              <a:rPr lang="ru-RU" sz="1600" b="1" dirty="0">
                <a:solidFill>
                  <a:sysClr val="windowText" lastClr="000000"/>
                </a:solidFill>
                <a:latin typeface="Times New Roman" pitchFamily="18" charset="0"/>
                <a:ea typeface="+mn-ea"/>
                <a:cs typeface="Times New Roman" pitchFamily="18" charset="0"/>
              </a:rPr>
            </a:br>
            <a:endParaRPr lang="ru-RU" sz="1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635825907"/>
              </p:ext>
            </p:extLst>
          </p:nvPr>
        </p:nvGraphicFramePr>
        <p:xfrm>
          <a:off x="672352" y="1124745"/>
          <a:ext cx="7952783" cy="416443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p:cNvGraphicFramePr>
            <a:graphicFrameLocks/>
          </p:cNvGraphicFramePr>
          <p:nvPr>
            <p:extLst>
              <p:ext uri="{D42A27DB-BD31-4B8C-83A1-F6EECF244321}">
                <p14:modId xmlns:p14="http://schemas.microsoft.com/office/powerpoint/2010/main" val="1951462920"/>
              </p:ext>
            </p:extLst>
          </p:nvPr>
        </p:nvGraphicFramePr>
        <p:xfrm>
          <a:off x="633969" y="744071"/>
          <a:ext cx="7990075" cy="47636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322982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8235" y="131204"/>
            <a:ext cx="8229600" cy="872844"/>
          </a:xfrm>
        </p:spPr>
        <p:txBody>
          <a:bodyPr/>
          <a:lstStyle/>
          <a:p>
            <a:r>
              <a:rPr lang="ru-RU" sz="1400" dirty="0"/>
              <a:t>Исполнение по расходам бюджета муниципального образования п. Михайловский Саратовской области в разрезе муниципальных программ за </a:t>
            </a:r>
            <a:r>
              <a:rPr lang="ru-RU" sz="1400" dirty="0" smtClean="0"/>
              <a:t>2021 </a:t>
            </a:r>
            <a:r>
              <a:rPr lang="ru-RU" sz="1400" dirty="0"/>
              <a:t>год</a:t>
            </a:r>
          </a:p>
        </p:txBody>
      </p:sp>
      <p:graphicFrame>
        <p:nvGraphicFramePr>
          <p:cNvPr id="5" name="Объект 4"/>
          <p:cNvGraphicFramePr>
            <a:graphicFrameLocks noGrp="1"/>
          </p:cNvGraphicFramePr>
          <p:nvPr>
            <p:ph idx="1"/>
            <p:extLst>
              <p:ext uri="{D42A27DB-BD31-4B8C-83A1-F6EECF244321}">
                <p14:modId xmlns:p14="http://schemas.microsoft.com/office/powerpoint/2010/main" val="3075728738"/>
              </p:ext>
            </p:extLst>
          </p:nvPr>
        </p:nvGraphicFramePr>
        <p:xfrm>
          <a:off x="313765" y="932330"/>
          <a:ext cx="8506704" cy="4442675"/>
        </p:xfrm>
        <a:graphic>
          <a:graphicData uri="http://schemas.openxmlformats.org/drawingml/2006/table">
            <a:tbl>
              <a:tblPr/>
              <a:tblGrid>
                <a:gridCol w="3093312"/>
                <a:gridCol w="1577299"/>
                <a:gridCol w="1398495"/>
                <a:gridCol w="1380564"/>
                <a:gridCol w="1057034"/>
              </a:tblGrid>
              <a:tr h="1281952">
                <a:tc>
                  <a:txBody>
                    <a:bodyPr/>
                    <a:lstStyle/>
                    <a:p>
                      <a:pPr algn="ctr" fontAlgn="ctr"/>
                      <a:r>
                        <a:rPr lang="ru-RU" sz="1000" b="1" i="0" u="none" strike="noStrike" dirty="0">
                          <a:solidFill>
                            <a:srgbClr val="000000"/>
                          </a:solidFill>
                          <a:effectLst/>
                          <a:latin typeface="Times New Roman"/>
                        </a:rPr>
                        <a:t>Наименование муниципальной программы</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smtClean="0">
                          <a:solidFill>
                            <a:srgbClr val="000000"/>
                          </a:solidFill>
                          <a:effectLst/>
                          <a:latin typeface="Times New Roman"/>
                        </a:rPr>
                        <a:t>Код целевой статьи</a:t>
                      </a:r>
                      <a:endParaRPr lang="ru-RU" sz="1000" b="1" i="0" u="none" strike="noStrike" dirty="0">
                        <a:solidFill>
                          <a:srgbClr val="000000"/>
                        </a:solidFill>
                        <a:effectLst/>
                        <a:latin typeface="Times New Roman"/>
                      </a:endParaRP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Исполнено за </a:t>
                      </a:r>
                      <a:r>
                        <a:rPr lang="ru-RU" sz="1000" b="1" i="0" u="none" strike="noStrike" dirty="0" smtClean="0">
                          <a:solidFill>
                            <a:srgbClr val="000000"/>
                          </a:solidFill>
                          <a:effectLst/>
                          <a:latin typeface="Times New Roman"/>
                        </a:rPr>
                        <a:t>2021 </a:t>
                      </a:r>
                      <a:r>
                        <a:rPr lang="ru-RU" sz="1000" b="1" i="0" u="none" strike="noStrike" dirty="0">
                          <a:solidFill>
                            <a:srgbClr val="000000"/>
                          </a:solidFill>
                          <a:effectLst/>
                          <a:latin typeface="Times New Roman"/>
                        </a:rPr>
                        <a:t>год (по состоянию на </a:t>
                      </a:r>
                      <a:r>
                        <a:rPr lang="ru-RU" sz="1000" b="1" i="0" u="none" strike="noStrike" dirty="0" smtClean="0">
                          <a:solidFill>
                            <a:srgbClr val="000000"/>
                          </a:solidFill>
                          <a:effectLst/>
                          <a:latin typeface="Times New Roman"/>
                        </a:rPr>
                        <a:t>01.01.2022 </a:t>
                      </a:r>
                      <a:r>
                        <a:rPr lang="ru-RU" sz="1000" b="1" i="0" u="none" strike="noStrike" dirty="0">
                          <a:solidFill>
                            <a:srgbClr val="000000"/>
                          </a:solidFill>
                          <a:effectLst/>
                          <a:latin typeface="Times New Roman"/>
                        </a:rPr>
                        <a:t>года)</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Бюджетные назначения за </a:t>
                      </a:r>
                      <a:r>
                        <a:rPr lang="ru-RU" sz="1000" b="1" i="0" u="none" strike="noStrike" dirty="0" smtClean="0">
                          <a:solidFill>
                            <a:srgbClr val="000000"/>
                          </a:solidFill>
                          <a:effectLst/>
                          <a:latin typeface="Times New Roman"/>
                        </a:rPr>
                        <a:t>2021 </a:t>
                      </a:r>
                      <a:r>
                        <a:rPr lang="ru-RU" sz="1000" b="1" i="0" u="none" strike="noStrike" dirty="0">
                          <a:solidFill>
                            <a:srgbClr val="000000"/>
                          </a:solidFill>
                          <a:effectLst/>
                          <a:latin typeface="Times New Roman"/>
                        </a:rPr>
                        <a:t>год (состоянию на </a:t>
                      </a:r>
                      <a:r>
                        <a:rPr lang="ru-RU" sz="1000" b="1" i="0" u="none" strike="noStrike" dirty="0" smtClean="0">
                          <a:solidFill>
                            <a:srgbClr val="000000"/>
                          </a:solidFill>
                          <a:effectLst/>
                          <a:latin typeface="Times New Roman"/>
                        </a:rPr>
                        <a:t>01.01.2022 </a:t>
                      </a:r>
                      <a:r>
                        <a:rPr lang="ru-RU" sz="1000" b="1" i="0" u="none" strike="noStrike" dirty="0">
                          <a:solidFill>
                            <a:srgbClr val="000000"/>
                          </a:solidFill>
                          <a:effectLst/>
                          <a:latin typeface="Times New Roman"/>
                        </a:rPr>
                        <a:t>года)  </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 исполнения в </a:t>
                      </a:r>
                      <a:r>
                        <a:rPr lang="ru-RU" sz="1000" b="1" i="0" u="none" strike="noStrike" dirty="0" smtClean="0">
                          <a:solidFill>
                            <a:srgbClr val="000000"/>
                          </a:solidFill>
                          <a:effectLst/>
                          <a:latin typeface="Times New Roman"/>
                        </a:rPr>
                        <a:t>2021 </a:t>
                      </a:r>
                      <a:r>
                        <a:rPr lang="ru-RU" sz="1000" b="1" i="0" u="none" strike="noStrike" dirty="0">
                          <a:solidFill>
                            <a:srgbClr val="000000"/>
                          </a:solidFill>
                          <a:effectLst/>
                          <a:latin typeface="Times New Roman"/>
                        </a:rPr>
                        <a:t>году</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84094">
                <a:tc>
                  <a:txBody>
                    <a:bodyPr/>
                    <a:lstStyle/>
                    <a:p>
                      <a:pPr algn="l" fontAlgn="b"/>
                      <a:r>
                        <a:rPr lang="ru-RU" sz="900" b="0" i="0" u="none" strike="noStrike" dirty="0">
                          <a:solidFill>
                            <a:srgbClr val="000000"/>
                          </a:solidFill>
                          <a:effectLst/>
                          <a:latin typeface="Times New Roman"/>
                        </a:rPr>
                        <a:t>Муниципальная программа «Профилактика терроризма и экстремизма в МО п. Михайловский на 2020-2022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0100000000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544123">
                <a:tc>
                  <a:txBody>
                    <a:bodyPr/>
                    <a:lstStyle/>
                    <a:p>
                      <a:pPr algn="l" fontAlgn="b"/>
                      <a:r>
                        <a:rPr lang="ru-RU" sz="900" b="0" i="0" u="none" strike="noStrike">
                          <a:solidFill>
                            <a:srgbClr val="000000"/>
                          </a:solidFill>
                          <a:effectLst/>
                          <a:latin typeface="Times New Roman"/>
                        </a:rPr>
                        <a:t>Муниципальная программа «Молодежная политика и оздоровление детей МО п. Михайловский Саратовской области на 2021-2023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0200000000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342,0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342,0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804143">
                <a:tc>
                  <a:txBody>
                    <a:bodyPr/>
                    <a:lstStyle/>
                    <a:p>
                      <a:pPr algn="l" fontAlgn="b"/>
                      <a:r>
                        <a:rPr lang="ru-RU" sz="900" b="0" i="0" u="none" strike="noStrike">
                          <a:solidFill>
                            <a:srgbClr val="000000"/>
                          </a:solidFill>
                          <a:effectLst/>
                          <a:latin typeface="Times New Roman"/>
                        </a:rPr>
                        <a:t>Муниципальная программа «Ремонт автомобильных дорог общего пользования, дворовых территорий многоквартирных домов, проездов к дворовым территориям многоквартирных домов на территории муниципального образования поселок Михайловский Саратовской области на 2020-2022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0400000000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5 731,0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5 402,1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36030">
                <a:tc>
                  <a:txBody>
                    <a:bodyPr/>
                    <a:lstStyle/>
                    <a:p>
                      <a:pPr algn="l" fontAlgn="b"/>
                      <a:r>
                        <a:rPr lang="ru-RU" sz="900" b="0" i="0" u="none" strike="noStrike">
                          <a:solidFill>
                            <a:srgbClr val="000000"/>
                          </a:solidFill>
                          <a:effectLst/>
                          <a:latin typeface="Times New Roman"/>
                        </a:rPr>
                        <a:t>Муниципальная программа «Развитие местного самоуправления в муниципальном образовании п. Михайловский Саратовской области на 2020-2022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0500000000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7 977,4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7 977,4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71328">
                <a:tc>
                  <a:txBody>
                    <a:bodyPr/>
                    <a:lstStyle/>
                    <a:p>
                      <a:pPr algn="l" fontAlgn="b"/>
                      <a:r>
                        <a:rPr lang="ru-RU" sz="900" b="0" i="0" u="none" strike="noStrike">
                          <a:solidFill>
                            <a:srgbClr val="000000"/>
                          </a:solidFill>
                          <a:effectLst/>
                          <a:latin typeface="Times New Roman"/>
                        </a:rPr>
                        <a:t>Муниципальная программа «Развитие дошкольного образования муниципального образования п. Михайловский Саратовской области на 2021-2023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0600000000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19 534,8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19 534,8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54227">
                <a:tc>
                  <a:txBody>
                    <a:bodyPr/>
                    <a:lstStyle/>
                    <a:p>
                      <a:pPr algn="l" fontAlgn="b"/>
                      <a:r>
                        <a:rPr lang="ru-RU" sz="900" b="0" i="0" u="none" strike="noStrike">
                          <a:solidFill>
                            <a:srgbClr val="000000"/>
                          </a:solidFill>
                          <a:effectLst/>
                          <a:latin typeface="Times New Roman"/>
                        </a:rPr>
                        <a:t>Муниципальная программа  «Развитие культуры в муниципальном образовании поселок Михайловский Саратовской области на 2020-2022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0700000000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6 930,1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6 900,7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solidFill>
                            <a:srgbClr val="000000"/>
                          </a:solidFill>
                          <a:effectLst/>
                          <a:latin typeface="Times New Roman"/>
                        </a:rPr>
                        <a:t>99,6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0211572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617170503"/>
              </p:ext>
            </p:extLst>
          </p:nvPr>
        </p:nvGraphicFramePr>
        <p:xfrm>
          <a:off x="413175" y="645459"/>
          <a:ext cx="8496941" cy="4408592"/>
        </p:xfrm>
        <a:graphic>
          <a:graphicData uri="http://schemas.openxmlformats.org/drawingml/2006/table">
            <a:tbl>
              <a:tblPr/>
              <a:tblGrid>
                <a:gridCol w="3083549"/>
                <a:gridCol w="1577299"/>
                <a:gridCol w="1398495"/>
                <a:gridCol w="1380564"/>
                <a:gridCol w="1057034"/>
              </a:tblGrid>
              <a:tr h="1317811">
                <a:tc>
                  <a:txBody>
                    <a:bodyPr/>
                    <a:lstStyle/>
                    <a:p>
                      <a:pPr algn="ctr" fontAlgn="ctr"/>
                      <a:r>
                        <a:rPr lang="ru-RU" sz="1000" b="1" i="0" u="none" strike="noStrike" dirty="0">
                          <a:solidFill>
                            <a:srgbClr val="000000"/>
                          </a:solidFill>
                          <a:effectLst/>
                          <a:latin typeface="Times New Roman"/>
                        </a:rPr>
                        <a:t>Наименование муниципальной программы</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smtClean="0">
                          <a:solidFill>
                            <a:srgbClr val="000000"/>
                          </a:solidFill>
                          <a:effectLst/>
                          <a:latin typeface="Times New Roman"/>
                        </a:rPr>
                        <a:t>Код целевой статьи</a:t>
                      </a:r>
                      <a:endParaRPr lang="ru-RU" sz="1000" b="1" i="0" u="none" strike="noStrike" dirty="0">
                        <a:solidFill>
                          <a:srgbClr val="000000"/>
                        </a:solidFill>
                        <a:effectLst/>
                        <a:latin typeface="Times New Roman"/>
                      </a:endParaRP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Исполнено за </a:t>
                      </a:r>
                      <a:r>
                        <a:rPr lang="ru-RU" sz="1000" b="1" i="0" u="none" strike="noStrike" dirty="0" smtClean="0">
                          <a:solidFill>
                            <a:srgbClr val="000000"/>
                          </a:solidFill>
                          <a:effectLst/>
                          <a:latin typeface="Times New Roman"/>
                        </a:rPr>
                        <a:t>2021 </a:t>
                      </a:r>
                      <a:r>
                        <a:rPr lang="ru-RU" sz="1000" b="1" i="0" u="none" strike="noStrike" dirty="0">
                          <a:solidFill>
                            <a:srgbClr val="000000"/>
                          </a:solidFill>
                          <a:effectLst/>
                          <a:latin typeface="Times New Roman"/>
                        </a:rPr>
                        <a:t>год (по состоянию на </a:t>
                      </a:r>
                      <a:r>
                        <a:rPr lang="ru-RU" sz="1000" b="1" i="0" u="none" strike="noStrike" dirty="0" smtClean="0">
                          <a:solidFill>
                            <a:srgbClr val="000000"/>
                          </a:solidFill>
                          <a:effectLst/>
                          <a:latin typeface="Times New Roman"/>
                        </a:rPr>
                        <a:t>01.01.2022 </a:t>
                      </a:r>
                      <a:r>
                        <a:rPr lang="ru-RU" sz="1000" b="1" i="0" u="none" strike="noStrike" dirty="0">
                          <a:solidFill>
                            <a:srgbClr val="000000"/>
                          </a:solidFill>
                          <a:effectLst/>
                          <a:latin typeface="Times New Roman"/>
                        </a:rPr>
                        <a:t>года)</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Бюджетные назначения за </a:t>
                      </a:r>
                      <a:r>
                        <a:rPr lang="ru-RU" sz="1000" b="1" i="0" u="none" strike="noStrike" dirty="0" smtClean="0">
                          <a:solidFill>
                            <a:srgbClr val="000000"/>
                          </a:solidFill>
                          <a:effectLst/>
                          <a:latin typeface="Times New Roman"/>
                        </a:rPr>
                        <a:t>2021 </a:t>
                      </a:r>
                      <a:r>
                        <a:rPr lang="ru-RU" sz="1000" b="1" i="0" u="none" strike="noStrike" dirty="0">
                          <a:solidFill>
                            <a:srgbClr val="000000"/>
                          </a:solidFill>
                          <a:effectLst/>
                          <a:latin typeface="Times New Roman"/>
                        </a:rPr>
                        <a:t>год (состоянию на </a:t>
                      </a:r>
                      <a:r>
                        <a:rPr lang="ru-RU" sz="1000" b="1" i="0" u="none" strike="noStrike" dirty="0" smtClean="0">
                          <a:solidFill>
                            <a:srgbClr val="000000"/>
                          </a:solidFill>
                          <a:effectLst/>
                          <a:latin typeface="Times New Roman"/>
                        </a:rPr>
                        <a:t>01.01.2022 </a:t>
                      </a:r>
                      <a:r>
                        <a:rPr lang="ru-RU" sz="1000" b="1" i="0" u="none" strike="noStrike" dirty="0">
                          <a:solidFill>
                            <a:srgbClr val="000000"/>
                          </a:solidFill>
                          <a:effectLst/>
                          <a:latin typeface="Times New Roman"/>
                        </a:rPr>
                        <a:t>года)  </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 исполнения в </a:t>
                      </a:r>
                      <a:r>
                        <a:rPr lang="ru-RU" sz="1000" b="1" i="0" u="none" strike="noStrike" dirty="0" smtClean="0">
                          <a:solidFill>
                            <a:srgbClr val="000000"/>
                          </a:solidFill>
                          <a:effectLst/>
                          <a:latin typeface="Times New Roman"/>
                        </a:rPr>
                        <a:t>2021 </a:t>
                      </a:r>
                      <a:r>
                        <a:rPr lang="ru-RU" sz="1000" b="1" i="0" u="none" strike="noStrike" dirty="0">
                          <a:solidFill>
                            <a:srgbClr val="000000"/>
                          </a:solidFill>
                          <a:effectLst/>
                          <a:latin typeface="Times New Roman"/>
                        </a:rPr>
                        <a:t>году</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84094">
                <a:tc>
                  <a:txBody>
                    <a:bodyPr/>
                    <a:lstStyle/>
                    <a:p>
                      <a:pPr algn="l" fontAlgn="b"/>
                      <a:r>
                        <a:rPr lang="ru-RU" sz="900" b="0" i="0" u="none" strike="noStrike" dirty="0">
                          <a:solidFill>
                            <a:srgbClr val="000000"/>
                          </a:solidFill>
                          <a:effectLst/>
                          <a:latin typeface="Times New Roman"/>
                        </a:rPr>
                        <a:t>Муниципальная программа «Строительство, реконструкция, капитальный ремонт жилого фонда, объектов социальной и инженерной инфраструктуры муниципального образования поселок Михайловский Саратовской области на 2019-2021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0800000000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499,9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499,9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544123">
                <a:tc>
                  <a:txBody>
                    <a:bodyPr/>
                    <a:lstStyle/>
                    <a:p>
                      <a:pPr algn="l" fontAlgn="b"/>
                      <a:r>
                        <a:rPr lang="ru-RU" sz="900" b="0" i="0" u="none" strike="noStrike">
                          <a:solidFill>
                            <a:srgbClr val="000000"/>
                          </a:solidFill>
                          <a:effectLst/>
                          <a:latin typeface="Times New Roman"/>
                        </a:rPr>
                        <a:t>Муниципальная программа «Благоустройство территории муниципального образования поселок Михайловский Саратовской области на 2019-2021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1000000000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5 828,5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5 727,4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98,3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804143">
                <a:tc>
                  <a:txBody>
                    <a:bodyPr/>
                    <a:lstStyle/>
                    <a:p>
                      <a:pPr algn="l" fontAlgn="b"/>
                      <a:r>
                        <a:rPr lang="ru-RU" sz="900" b="0" i="0" u="none" strike="noStrike">
                          <a:solidFill>
                            <a:srgbClr val="000000"/>
                          </a:solidFill>
                          <a:effectLst/>
                          <a:latin typeface="Times New Roman"/>
                        </a:rPr>
                        <a:t>Муниципальная программа «Обеспечение населения муниципального образования поселок Михайловский Саратовской области питьевой водой на 2019-2021 годы». «Чистая вода»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1200000000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1 994,2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1 994,2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047190">
                <a:tc>
                  <a:txBody>
                    <a:bodyPr/>
                    <a:lstStyle/>
                    <a:p>
                      <a:pPr algn="l" fontAlgn="b"/>
                      <a:r>
                        <a:rPr lang="ru-RU" sz="900" b="0" i="0" u="none" strike="noStrike">
                          <a:solidFill>
                            <a:srgbClr val="000000"/>
                          </a:solidFill>
                          <a:effectLst/>
                          <a:latin typeface="Times New Roman"/>
                        </a:rPr>
                        <a:t>Муниципальная программа «Поддержка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«Редакция газеты «Михайловские новости» муниципального образования поселок Михайловский Саратовской области на 2021 - 2023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1500000000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2 022,1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2 022,1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dirty="0">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24657102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2765973650"/>
              </p:ext>
            </p:extLst>
          </p:nvPr>
        </p:nvGraphicFramePr>
        <p:xfrm>
          <a:off x="413175" y="645459"/>
          <a:ext cx="8496941" cy="5450851"/>
        </p:xfrm>
        <a:graphic>
          <a:graphicData uri="http://schemas.openxmlformats.org/drawingml/2006/table">
            <a:tbl>
              <a:tblPr/>
              <a:tblGrid>
                <a:gridCol w="3083549"/>
                <a:gridCol w="1577299"/>
                <a:gridCol w="1398495"/>
                <a:gridCol w="1380564"/>
                <a:gridCol w="1057034"/>
              </a:tblGrid>
              <a:tr h="1317811">
                <a:tc>
                  <a:txBody>
                    <a:bodyPr/>
                    <a:lstStyle/>
                    <a:p>
                      <a:pPr algn="ctr" fontAlgn="ctr"/>
                      <a:r>
                        <a:rPr lang="ru-RU" sz="1000" b="1" i="0" u="none" strike="noStrike" dirty="0">
                          <a:solidFill>
                            <a:srgbClr val="000000"/>
                          </a:solidFill>
                          <a:effectLst/>
                          <a:latin typeface="Times New Roman"/>
                        </a:rPr>
                        <a:t>Наименование муниципальной программы</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smtClean="0">
                          <a:solidFill>
                            <a:srgbClr val="000000"/>
                          </a:solidFill>
                          <a:effectLst/>
                          <a:latin typeface="Times New Roman"/>
                        </a:rPr>
                        <a:t>Код целевой статьи</a:t>
                      </a:r>
                      <a:endParaRPr lang="ru-RU" sz="1000" b="1" i="0" u="none" strike="noStrike" dirty="0">
                        <a:solidFill>
                          <a:srgbClr val="000000"/>
                        </a:solidFill>
                        <a:effectLst/>
                        <a:latin typeface="Times New Roman"/>
                      </a:endParaRP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Исполнено за </a:t>
                      </a:r>
                      <a:r>
                        <a:rPr lang="ru-RU" sz="1000" b="1" i="0" u="none" strike="noStrike" dirty="0" smtClean="0">
                          <a:solidFill>
                            <a:srgbClr val="000000"/>
                          </a:solidFill>
                          <a:effectLst/>
                          <a:latin typeface="Times New Roman"/>
                        </a:rPr>
                        <a:t>2021 </a:t>
                      </a:r>
                      <a:r>
                        <a:rPr lang="ru-RU" sz="1000" b="1" i="0" u="none" strike="noStrike" dirty="0">
                          <a:solidFill>
                            <a:srgbClr val="000000"/>
                          </a:solidFill>
                          <a:effectLst/>
                          <a:latin typeface="Times New Roman"/>
                        </a:rPr>
                        <a:t>год (по состоянию на </a:t>
                      </a:r>
                      <a:r>
                        <a:rPr lang="ru-RU" sz="1000" b="1" i="0" u="none" strike="noStrike" dirty="0" smtClean="0">
                          <a:solidFill>
                            <a:srgbClr val="000000"/>
                          </a:solidFill>
                          <a:effectLst/>
                          <a:latin typeface="Times New Roman"/>
                        </a:rPr>
                        <a:t>01.01.2022 </a:t>
                      </a:r>
                      <a:r>
                        <a:rPr lang="ru-RU" sz="1000" b="1" i="0" u="none" strike="noStrike" dirty="0">
                          <a:solidFill>
                            <a:srgbClr val="000000"/>
                          </a:solidFill>
                          <a:effectLst/>
                          <a:latin typeface="Times New Roman"/>
                        </a:rPr>
                        <a:t>года)</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Бюджетные назначения за </a:t>
                      </a:r>
                      <a:r>
                        <a:rPr lang="ru-RU" sz="1000" b="1" i="0" u="none" strike="noStrike" dirty="0" smtClean="0">
                          <a:solidFill>
                            <a:srgbClr val="000000"/>
                          </a:solidFill>
                          <a:effectLst/>
                          <a:latin typeface="Times New Roman"/>
                        </a:rPr>
                        <a:t>2021 </a:t>
                      </a:r>
                      <a:r>
                        <a:rPr lang="ru-RU" sz="1000" b="1" i="0" u="none" strike="noStrike" dirty="0">
                          <a:solidFill>
                            <a:srgbClr val="000000"/>
                          </a:solidFill>
                          <a:effectLst/>
                          <a:latin typeface="Times New Roman"/>
                        </a:rPr>
                        <a:t>год (состоянию на </a:t>
                      </a:r>
                      <a:r>
                        <a:rPr lang="ru-RU" sz="1000" b="1" i="0" u="none" strike="noStrike" dirty="0" smtClean="0">
                          <a:solidFill>
                            <a:srgbClr val="000000"/>
                          </a:solidFill>
                          <a:effectLst/>
                          <a:latin typeface="Times New Roman"/>
                        </a:rPr>
                        <a:t>01.01.2022 </a:t>
                      </a:r>
                      <a:r>
                        <a:rPr lang="ru-RU" sz="1000" b="1" i="0" u="none" strike="noStrike" dirty="0">
                          <a:solidFill>
                            <a:srgbClr val="000000"/>
                          </a:solidFill>
                          <a:effectLst/>
                          <a:latin typeface="Times New Roman"/>
                        </a:rPr>
                        <a:t>года)  </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 исполнения в </a:t>
                      </a:r>
                      <a:r>
                        <a:rPr lang="ru-RU" sz="1000" b="1" i="0" u="none" strike="noStrike" dirty="0" smtClean="0">
                          <a:solidFill>
                            <a:srgbClr val="000000"/>
                          </a:solidFill>
                          <a:effectLst/>
                          <a:latin typeface="Times New Roman"/>
                        </a:rPr>
                        <a:t>2021 </a:t>
                      </a:r>
                      <a:r>
                        <a:rPr lang="ru-RU" sz="1000" b="1" i="0" u="none" strike="noStrike" dirty="0">
                          <a:solidFill>
                            <a:srgbClr val="000000"/>
                          </a:solidFill>
                          <a:effectLst/>
                          <a:latin typeface="Times New Roman"/>
                        </a:rPr>
                        <a:t>году</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84094">
                <a:tc>
                  <a:txBody>
                    <a:bodyPr/>
                    <a:lstStyle/>
                    <a:p>
                      <a:pPr algn="l" fontAlgn="b"/>
                      <a:r>
                        <a:rPr lang="ru-RU" sz="900" b="0" i="0" u="none" strike="noStrike" dirty="0">
                          <a:solidFill>
                            <a:srgbClr val="000000"/>
                          </a:solidFill>
                          <a:effectLst/>
                          <a:latin typeface="Times New Roman"/>
                        </a:rPr>
                        <a:t>Муниципальная программа «Поддержка и развитие общего образования п. Михайловский Саратовской области муниципального общеобразовательного учреждения «Средняя общеобразовательная школа МО п. Михайловский» на 2021-2023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1600000000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29 016,0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27 956,0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84094">
                <a:tc>
                  <a:txBody>
                    <a:bodyPr/>
                    <a:lstStyle/>
                    <a:p>
                      <a:pPr algn="l" fontAlgn="b"/>
                      <a:r>
                        <a:rPr lang="ru-RU" sz="900" b="0" i="0" u="none" strike="noStrike">
                          <a:solidFill>
                            <a:srgbClr val="000000"/>
                          </a:solidFill>
                          <a:effectLst/>
                          <a:latin typeface="Times New Roman"/>
                        </a:rPr>
                        <a:t>Муниципальная программа «Снижение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2020-2022 годах»</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1700000000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5 210,9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5 210,9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84094">
                <a:tc>
                  <a:txBody>
                    <a:bodyPr/>
                    <a:lstStyle/>
                    <a:p>
                      <a:pPr algn="l" fontAlgn="b"/>
                      <a:r>
                        <a:rPr lang="ru-RU" sz="900" b="0" i="0" u="none" strike="noStrike">
                          <a:solidFill>
                            <a:srgbClr val="000000"/>
                          </a:solidFill>
                          <a:effectLst/>
                          <a:latin typeface="Times New Roman"/>
                        </a:rPr>
                        <a:t>Муниципальная программа «Управление имуществом муниципального образования п. Михайловский на 2021-2023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1900000000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7 913,9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6 449,6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81,5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544123">
                <a:tc>
                  <a:txBody>
                    <a:bodyPr/>
                    <a:lstStyle/>
                    <a:p>
                      <a:pPr algn="l" fontAlgn="b"/>
                      <a:r>
                        <a:rPr lang="ru-RU" sz="900" b="0" i="0" u="none" strike="noStrike">
                          <a:solidFill>
                            <a:srgbClr val="000000"/>
                          </a:solidFill>
                          <a:effectLst/>
                          <a:latin typeface="Times New Roman"/>
                        </a:rPr>
                        <a:t>Муниципальная программа «Формирование комфортной городской среды на территории муниципального образования п. Михайловский Саратовской области на 2018 – 2024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2000000000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1 246,7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1 246,7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804143">
                <a:tc>
                  <a:txBody>
                    <a:bodyPr/>
                    <a:lstStyle/>
                    <a:p>
                      <a:pPr algn="l" fontAlgn="b"/>
                      <a:r>
                        <a:rPr lang="ru-RU" sz="900" b="0" i="0" u="none" strike="noStrike">
                          <a:solidFill>
                            <a:srgbClr val="000000"/>
                          </a:solidFill>
                          <a:effectLst/>
                          <a:latin typeface="Times New Roman"/>
                        </a:rPr>
                        <a:t>Муниципальная программа «Развитие физической культуры и спорта в муниципальном образовании п. Михайловский Саратовской области» на 2020-2022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0" i="0" u="none" strike="noStrike">
                          <a:solidFill>
                            <a:srgbClr val="000000"/>
                          </a:solidFill>
                          <a:effectLst/>
                          <a:latin typeface="Times New Roman"/>
                        </a:rPr>
                        <a:t>2100000000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2 828,8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2 828,8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047190">
                <a:tc>
                  <a:txBody>
                    <a:bodyPr/>
                    <a:lstStyle/>
                    <a:p>
                      <a:pPr algn="l" fontAlgn="b"/>
                      <a:r>
                        <a:rPr lang="ru-RU" sz="900" b="1" i="0" u="none" strike="noStrike">
                          <a:solidFill>
                            <a:srgbClr val="000000"/>
                          </a:solidFill>
                          <a:effectLst/>
                          <a:latin typeface="Times New Roman"/>
                        </a:rPr>
                        <a:t>ИТОГО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solidFill>
                            <a:srgbClr val="000000"/>
                          </a:solidFill>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solidFill>
                            <a:srgbClr val="000000"/>
                          </a:solidFill>
                          <a:effectLst/>
                          <a:latin typeface="Times New Roman"/>
                        </a:rPr>
                        <a:t>97 082,2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a:solidFill>
                            <a:srgbClr val="000000"/>
                          </a:solidFill>
                          <a:effectLst/>
                          <a:latin typeface="Times New Roman"/>
                        </a:rPr>
                        <a:t>94 098,5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900" b="1" i="0" u="none" strike="noStrike" dirty="0">
                          <a:solidFill>
                            <a:srgbClr val="000000"/>
                          </a:solidFill>
                          <a:effectLst/>
                          <a:latin typeface="Times New Roman"/>
                        </a:rPr>
                        <a:t>96,9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32685563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5128" y="71718"/>
            <a:ext cx="8211671" cy="923364"/>
          </a:xfrm>
        </p:spPr>
        <p:txBody>
          <a:bodyPr/>
          <a:lstStyle/>
          <a:p>
            <a:r>
              <a:rPr lang="ru-RU" sz="2400" b="1" kern="1200" dirty="0">
                <a:solidFill>
                  <a:prstClr val="black"/>
                </a:solidFill>
                <a:latin typeface="Times New Roman" panose="02020603050405020304" pitchFamily="18" charset="0"/>
                <a:cs typeface="Times New Roman" panose="02020603050405020304" pitchFamily="18" charset="0"/>
              </a:rPr>
              <a:t>Информация о целевых показателях (индикаторах) по муниципальным </a:t>
            </a:r>
            <a:r>
              <a:rPr lang="ru-RU" sz="2400" b="1" kern="1200" dirty="0" smtClean="0">
                <a:solidFill>
                  <a:prstClr val="black"/>
                </a:solidFill>
                <a:latin typeface="Times New Roman" panose="02020603050405020304" pitchFamily="18" charset="0"/>
                <a:cs typeface="Times New Roman" panose="02020603050405020304" pitchFamily="18" charset="0"/>
              </a:rPr>
              <a:t>программам</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505292616"/>
              </p:ext>
            </p:extLst>
          </p:nvPr>
        </p:nvGraphicFramePr>
        <p:xfrm>
          <a:off x="654423" y="1066272"/>
          <a:ext cx="7915835" cy="5733954"/>
        </p:xfrm>
        <a:graphic>
          <a:graphicData uri="http://schemas.openxmlformats.org/drawingml/2006/table">
            <a:tbl>
              <a:tblPr firstRow="1" firstCol="1" bandRow="1"/>
              <a:tblGrid>
                <a:gridCol w="3917541"/>
                <a:gridCol w="548666"/>
                <a:gridCol w="1175872"/>
                <a:gridCol w="1176424"/>
                <a:gridCol w="1097332"/>
              </a:tblGrid>
              <a:tr h="478048">
                <a:tc>
                  <a:txBody>
                    <a:bodyPr/>
                    <a:lstStyle/>
                    <a:p>
                      <a:pPr algn="ctr">
                        <a:lnSpc>
                          <a:spcPct val="107000"/>
                        </a:lnSpc>
                        <a:spcAft>
                          <a:spcPts val="0"/>
                        </a:spcAft>
                      </a:pPr>
                      <a:r>
                        <a:rPr lang="ru-RU" sz="800" b="1" dirty="0">
                          <a:effectLst/>
                          <a:latin typeface="Times New Roman"/>
                          <a:ea typeface="Calibri"/>
                          <a:cs typeface="Times New Roman"/>
                        </a:rPr>
                        <a:t>Наименование показателей</a:t>
                      </a:r>
                      <a:endParaRPr lang="ru-RU" sz="800" b="1" dirty="0">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6000"/>
                        </a:lnSpc>
                        <a:spcAft>
                          <a:spcPts val="0"/>
                        </a:spcAft>
                      </a:pPr>
                      <a:r>
                        <a:rPr lang="ru-RU" sz="800" b="1">
                          <a:effectLst/>
                          <a:latin typeface="Calibri"/>
                          <a:ea typeface="Times New Roman"/>
                        </a:rPr>
                        <a:t>Ед.изм.</a:t>
                      </a:r>
                    </a:p>
                    <a:p>
                      <a:pPr algn="l">
                        <a:lnSpc>
                          <a:spcPct val="107000"/>
                        </a:lnSpc>
                        <a:spcAft>
                          <a:spcPts val="0"/>
                        </a:spcAft>
                      </a:pPr>
                      <a:r>
                        <a:rPr lang="ru-RU" sz="800" b="1">
                          <a:effectLst/>
                          <a:latin typeface="Times New Roman"/>
                          <a:ea typeface="Calibri"/>
                          <a:cs typeface="Times New Roman"/>
                        </a:rPr>
                        <a:t> </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800" b="1" dirty="0">
                          <a:effectLst/>
                          <a:latin typeface="Times New Roman"/>
                          <a:ea typeface="Calibri"/>
                          <a:cs typeface="Times New Roman"/>
                        </a:rPr>
                        <a:t>Фактическое значение</a:t>
                      </a:r>
                      <a:endParaRPr lang="ru-RU" sz="800" b="1" dirty="0">
                        <a:effectLst/>
                        <a:latin typeface="Calibri"/>
                        <a:ea typeface="Calibri"/>
                        <a:cs typeface="Times New Roman"/>
                      </a:endParaRPr>
                    </a:p>
                    <a:p>
                      <a:pPr algn="ctr">
                        <a:lnSpc>
                          <a:spcPct val="107000"/>
                        </a:lnSpc>
                        <a:spcAft>
                          <a:spcPts val="0"/>
                        </a:spcAft>
                      </a:pPr>
                      <a:r>
                        <a:rPr lang="ru-RU" sz="800" b="1" dirty="0" smtClean="0">
                          <a:effectLst/>
                          <a:latin typeface="Times New Roman"/>
                          <a:ea typeface="Calibri"/>
                          <a:cs typeface="Times New Roman"/>
                        </a:rPr>
                        <a:t>2020г</a:t>
                      </a:r>
                      <a:r>
                        <a:rPr lang="ru-RU" sz="800" b="1" dirty="0">
                          <a:effectLst/>
                          <a:latin typeface="Times New Roman"/>
                          <a:ea typeface="Calibri"/>
                          <a:cs typeface="Times New Roman"/>
                        </a:rPr>
                        <a:t>.</a:t>
                      </a:r>
                      <a:endParaRPr lang="ru-RU" sz="800" b="1" dirty="0">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800" b="1" dirty="0">
                          <a:effectLst/>
                          <a:latin typeface="Times New Roman"/>
                          <a:ea typeface="Calibri"/>
                          <a:cs typeface="Times New Roman"/>
                        </a:rPr>
                        <a:t>Плановый показатель</a:t>
                      </a:r>
                      <a:endParaRPr lang="ru-RU" sz="800" b="1" dirty="0">
                        <a:effectLst/>
                        <a:latin typeface="Calibri"/>
                        <a:ea typeface="Calibri"/>
                        <a:cs typeface="Times New Roman"/>
                      </a:endParaRPr>
                    </a:p>
                    <a:p>
                      <a:pPr algn="ctr">
                        <a:lnSpc>
                          <a:spcPct val="107000"/>
                        </a:lnSpc>
                        <a:spcAft>
                          <a:spcPts val="0"/>
                        </a:spcAft>
                      </a:pPr>
                      <a:r>
                        <a:rPr lang="ru-RU" sz="800" b="1" dirty="0" smtClean="0">
                          <a:effectLst/>
                          <a:latin typeface="Times New Roman"/>
                          <a:ea typeface="Calibri"/>
                          <a:cs typeface="Times New Roman"/>
                        </a:rPr>
                        <a:t>2021г</a:t>
                      </a:r>
                      <a:r>
                        <a:rPr lang="ru-RU" sz="800" b="1" dirty="0">
                          <a:effectLst/>
                          <a:latin typeface="Times New Roman"/>
                          <a:ea typeface="Calibri"/>
                          <a:cs typeface="Times New Roman"/>
                        </a:rPr>
                        <a:t>.</a:t>
                      </a:r>
                      <a:endParaRPr lang="ru-RU" sz="800" b="1" dirty="0">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800" b="1" dirty="0">
                          <a:effectLst/>
                          <a:latin typeface="Times New Roman"/>
                          <a:ea typeface="Calibri"/>
                          <a:cs typeface="Times New Roman"/>
                        </a:rPr>
                        <a:t>Фактическое значение</a:t>
                      </a:r>
                      <a:endParaRPr lang="ru-RU" sz="800" b="1" dirty="0">
                        <a:effectLst/>
                        <a:latin typeface="Calibri"/>
                        <a:ea typeface="Calibri"/>
                        <a:cs typeface="Times New Roman"/>
                      </a:endParaRPr>
                    </a:p>
                    <a:p>
                      <a:pPr algn="ctr">
                        <a:lnSpc>
                          <a:spcPct val="107000"/>
                        </a:lnSpc>
                        <a:spcAft>
                          <a:spcPts val="0"/>
                        </a:spcAft>
                      </a:pPr>
                      <a:r>
                        <a:rPr lang="ru-RU" sz="800" b="1" dirty="0" smtClean="0">
                          <a:effectLst/>
                          <a:latin typeface="Times New Roman"/>
                          <a:ea typeface="Calibri"/>
                          <a:cs typeface="Times New Roman"/>
                        </a:rPr>
                        <a:t>2021г</a:t>
                      </a:r>
                      <a:r>
                        <a:rPr lang="ru-RU" sz="800" b="1" dirty="0">
                          <a:effectLst/>
                          <a:latin typeface="Times New Roman"/>
                          <a:ea typeface="Calibri"/>
                          <a:cs typeface="Times New Roman"/>
                        </a:rPr>
                        <a:t>.</a:t>
                      </a:r>
                      <a:endParaRPr lang="ru-RU" sz="800" b="1" dirty="0">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3125">
                <a:tc gridSpan="5">
                  <a:txBody>
                    <a:bodyPr/>
                    <a:lstStyle/>
                    <a:p>
                      <a:pPr algn="ctr">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Муниципальная программа «Профилактика терроризма и экстремизма в МО </a:t>
                      </a:r>
                      <a:r>
                        <a:rPr lang="ru-RU" sz="1000" b="1" dirty="0" err="1">
                          <a:effectLst/>
                          <a:latin typeface="Times New Roman" panose="02020603050405020304" pitchFamily="18" charset="0"/>
                          <a:ea typeface="Calibri"/>
                          <a:cs typeface="Times New Roman" panose="02020603050405020304" pitchFamily="18" charset="0"/>
                        </a:rPr>
                        <a:t>п.Михайловский</a:t>
                      </a:r>
                      <a:r>
                        <a:rPr lang="ru-RU" sz="1000" b="1" dirty="0">
                          <a:effectLst/>
                          <a:latin typeface="Times New Roman" panose="02020603050405020304" pitchFamily="18" charset="0"/>
                          <a:ea typeface="Calibri"/>
                          <a:cs typeface="Times New Roman" panose="02020603050405020304" pitchFamily="18" charset="0"/>
                        </a:rPr>
                        <a:t> на 2020-2022  годы»</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Цель - </a:t>
                      </a:r>
                      <a:r>
                        <a:rPr lang="ru-RU" sz="1000" b="1" dirty="0">
                          <a:effectLst/>
                          <a:latin typeface="Times New Roman" panose="02020603050405020304" pitchFamily="18" charset="0"/>
                          <a:ea typeface="Times New Roman"/>
                          <a:cs typeface="Times New Roman" panose="02020603050405020304" pitchFamily="18" charset="0"/>
                        </a:rPr>
                        <a:t>реализация государственной политики  в  области профилактики   терроризма   и   экстремизма   в Российской Федерации;</a:t>
                      </a:r>
                      <a:endParaRPr lang="ru-RU" sz="1000" b="1" dirty="0">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000" b="1" dirty="0">
                          <a:effectLst/>
                          <a:latin typeface="Times New Roman" panose="02020603050405020304" pitchFamily="18" charset="0"/>
                          <a:ea typeface="Times New Roman"/>
                          <a:cs typeface="Times New Roman" panose="02020603050405020304" pitchFamily="18" charset="0"/>
                        </a:rPr>
                        <a:t>совершенствование системы профилактических  мерам антитеррористической  и </a:t>
                      </a:r>
                      <a:r>
                        <a:rPr lang="ru-RU" sz="1000" b="1" dirty="0" err="1">
                          <a:effectLst/>
                          <a:latin typeface="Times New Roman" panose="02020603050405020304" pitchFamily="18" charset="0"/>
                          <a:ea typeface="Times New Roman"/>
                          <a:cs typeface="Times New Roman" panose="02020603050405020304" pitchFamily="18" charset="0"/>
                        </a:rPr>
                        <a:t>антиэкстремистской</a:t>
                      </a:r>
                      <a:r>
                        <a:rPr lang="ru-RU" sz="1000" b="1" dirty="0">
                          <a:effectLst/>
                          <a:latin typeface="Times New Roman" panose="02020603050405020304" pitchFamily="18" charset="0"/>
                          <a:ea typeface="Times New Roman"/>
                          <a:cs typeface="Times New Roman" panose="02020603050405020304" pitchFamily="18" charset="0"/>
                        </a:rPr>
                        <a:t> направленности;                                                  предупреждение террористических  и </a:t>
                      </a:r>
                      <a:r>
                        <a:rPr lang="ru-RU" sz="1000" b="1" dirty="0">
                          <a:effectLst/>
                          <a:latin typeface="Times New Roman" panose="02020603050405020304" pitchFamily="18" charset="0"/>
                          <a:ea typeface="Calibri"/>
                          <a:cs typeface="Times New Roman" panose="02020603050405020304" pitchFamily="18" charset="0"/>
                        </a:rPr>
                        <a:t>экстремистских проявлений на территории</a:t>
                      </a:r>
                      <a:r>
                        <a:rPr lang="ru-RU" sz="1000" b="1" dirty="0">
                          <a:effectLst/>
                          <a:latin typeface="Times New Roman" panose="02020603050405020304" pitchFamily="18" charset="0"/>
                          <a:ea typeface="Times New Roman"/>
                          <a:cs typeface="Times New Roman" panose="02020603050405020304" pitchFamily="18" charset="0"/>
                        </a:rPr>
                        <a:t> </a:t>
                      </a:r>
                      <a:r>
                        <a:rPr lang="ru-RU" sz="1000" b="1" dirty="0">
                          <a:effectLst/>
                          <a:latin typeface="Times New Roman" panose="02020603050405020304" pitchFamily="18" charset="0"/>
                          <a:ea typeface="Calibri"/>
                          <a:cs typeface="Times New Roman" panose="02020603050405020304" pitchFamily="18" charset="0"/>
                        </a:rPr>
                        <a:t>МО П. Михайловский;</a:t>
                      </a:r>
                    </a:p>
                    <a:p>
                      <a:pPr algn="l">
                        <a:spcAft>
                          <a:spcPts val="0"/>
                        </a:spcAft>
                      </a:pPr>
                      <a:r>
                        <a:rPr lang="ru-RU" sz="1000" b="1" dirty="0">
                          <a:effectLst/>
                          <a:latin typeface="Times New Roman" panose="02020603050405020304" pitchFamily="18" charset="0"/>
                          <a:ea typeface="Times New Roman"/>
                          <a:cs typeface="Times New Roman" panose="02020603050405020304" pitchFamily="18" charset="0"/>
                        </a:rPr>
                        <a:t>укрепление межнационального согласия;</a:t>
                      </a:r>
                    </a:p>
                    <a:p>
                      <a:pPr algn="l">
                        <a:spcAft>
                          <a:spcPts val="0"/>
                        </a:spcAft>
                      </a:pPr>
                      <a:r>
                        <a:rPr lang="ru-RU" sz="1000" b="1" dirty="0">
                          <a:effectLst/>
                          <a:latin typeface="Times New Roman" panose="02020603050405020304" pitchFamily="18" charset="0"/>
                          <a:ea typeface="Times New Roman"/>
                          <a:cs typeface="Times New Roman" panose="02020603050405020304" pitchFamily="18" charset="0"/>
                        </a:rPr>
                        <a:t>достижение взаимопонимания и взаимного уважения в  вопросах  межэтнического  и   межкультурного сотрудничества.</a:t>
                      </a:r>
                    </a:p>
                    <a:p>
                      <a:pPr algn="ctr">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 </a:t>
                      </a: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tcPr>
                </a:tc>
                <a:tc hMerge="1">
                  <a:txBody>
                    <a:bodyPr/>
                    <a:lstStyle/>
                    <a:p>
                      <a:endParaRPr lang="ru-RU"/>
                    </a:p>
                  </a:txBody>
                  <a:tcPr/>
                </a:tc>
                <a:tc hMerge="1">
                  <a:txBody>
                    <a:bodyPr/>
                    <a:lstStyle/>
                    <a:p>
                      <a:endParaRPr lang="ru-RU"/>
                    </a:p>
                  </a:txBody>
                  <a:tcPr/>
                </a:tc>
                <a:tc hMerge="1">
                  <a:txBody>
                    <a:bodyPr/>
                    <a:lstStyle/>
                    <a:p>
                      <a:endParaRPr lang="ru-RU"/>
                    </a:p>
                  </a:txBody>
                  <a:tcPr/>
                </a:tc>
              </a:tr>
              <a:tr h="630276">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Улучшение социальной защищенности  общества  и техническая  оснащенность  объектов  социальной сферы,  образования   и   культуры   для предотвращения  возникновения  террористической угрозы.</a:t>
                      </a: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Руб.</a:t>
                      </a: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135,9</a:t>
                      </a:r>
                      <a:endParaRPr lang="ru-RU" sz="1000" b="1" dirty="0">
                        <a:effectLst/>
                        <a:latin typeface="Times New Roman" panose="02020603050405020304" pitchFamily="18" charset="0"/>
                        <a:ea typeface="Calibri"/>
                        <a:cs typeface="Times New Roman" panose="02020603050405020304" pitchFamily="18" charset="0"/>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5,9</a:t>
                      </a:r>
                      <a:endParaRPr lang="ru-RU" sz="1000" b="1" dirty="0">
                        <a:effectLst/>
                        <a:latin typeface="Times New Roman" panose="02020603050405020304" pitchFamily="18" charset="0"/>
                        <a:ea typeface="Calibri"/>
                        <a:cs typeface="Times New Roman" panose="02020603050405020304" pitchFamily="18" charset="0"/>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5,9</a:t>
                      </a:r>
                      <a:endParaRPr lang="ru-RU" sz="1000" b="1" dirty="0">
                        <a:effectLst/>
                        <a:latin typeface="Times New Roman" panose="02020603050405020304" pitchFamily="18" charset="0"/>
                        <a:ea typeface="Calibri"/>
                        <a:cs typeface="Times New Roman" panose="02020603050405020304" pitchFamily="18" charset="0"/>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0932">
                <a:tc gridSpan="5">
                  <a:txBody>
                    <a:bodyPr/>
                    <a:lstStyle/>
                    <a:p>
                      <a:pPr algn="ctr">
                        <a:lnSpc>
                          <a:spcPct val="107000"/>
                        </a:lnSpc>
                        <a:spcAft>
                          <a:spcPts val="0"/>
                        </a:spcAft>
                      </a:pPr>
                      <a:r>
                        <a:rPr lang="ru-RU" sz="1000" b="1" dirty="0">
                          <a:effectLst/>
                          <a:latin typeface="Times New Roman" panose="02020603050405020304" pitchFamily="18" charset="0"/>
                          <a:ea typeface="Times New Roman"/>
                          <a:cs typeface="Times New Roman" panose="02020603050405020304" pitchFamily="18" charset="0"/>
                        </a:rPr>
                        <a:t>Муниципальная   программа «Развитие местного самоуправления в муниципальном образовании п. Михайловский Саратовской области на  2020-2022 годы »</a:t>
                      </a:r>
                      <a:endParaRPr lang="ru-RU" sz="1000" b="1" dirty="0">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000" b="1" dirty="0">
                          <a:effectLst/>
                          <a:latin typeface="Times New Roman" panose="02020603050405020304" pitchFamily="18" charset="0"/>
                          <a:ea typeface="Times New Roman"/>
                          <a:cs typeface="Times New Roman" panose="02020603050405020304" pitchFamily="18" charset="0"/>
                        </a:rPr>
                        <a:t>Цель программы - выполнение органами местного самоуправления, а также муниципальными учреждениями, полномочий, определенных законодательством, в повышении качества и эффективности административно-управленческих процессов по созданию комфортных условий проживания в муниципальном образовании п.  Михайловский, повышении уровня удовлетворенности населения предоставляемыми муниципальными услугам.  Повышение эффективности деятельности органов исполнительной и законодательной власти за счёт использования информационно – коммуникационных технологий.</a:t>
                      </a:r>
                      <a:endParaRPr lang="ru-RU" sz="1000" b="1" dirty="0">
                        <a:effectLst/>
                        <a:latin typeface="Times New Roman" panose="02020603050405020304" pitchFamily="18" charset="0"/>
                        <a:ea typeface="Calibri"/>
                        <a:cs typeface="Times New Roman" panose="02020603050405020304" pitchFamily="18" charset="0"/>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tcPr>
                </a:tc>
                <a:tc hMerge="1">
                  <a:txBody>
                    <a:bodyPr/>
                    <a:lstStyle/>
                    <a:p>
                      <a:endParaRPr lang="ru-RU"/>
                    </a:p>
                  </a:txBody>
                  <a:tcPr/>
                </a:tc>
                <a:tc hMerge="1">
                  <a:txBody>
                    <a:bodyPr/>
                    <a:lstStyle/>
                    <a:p>
                      <a:endParaRPr lang="ru-RU"/>
                    </a:p>
                  </a:txBody>
                  <a:tcPr/>
                </a:tc>
                <a:tc hMerge="1">
                  <a:txBody>
                    <a:bodyPr/>
                    <a:lstStyle/>
                    <a:p>
                      <a:endParaRPr lang="ru-RU"/>
                    </a:p>
                  </a:txBody>
                  <a:tcPr/>
                </a:tc>
              </a:tr>
              <a:tr h="679237">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Техническое обеспечение мероприятий, направленных на повышение престижа ОМС п. Михайловский Саратовской области, а также на пропаганду активного участия граждан и коллективов учреждений в деятельности и развитии ОМС п. Михайловский Саратовской области</a:t>
                      </a: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9,0</a:t>
                      </a:r>
                      <a:endParaRPr lang="ru-RU" sz="1000" b="1" dirty="0">
                        <a:effectLst/>
                        <a:latin typeface="Times New Roman" panose="02020603050405020304" pitchFamily="18" charset="0"/>
                        <a:ea typeface="Calibri"/>
                        <a:cs typeface="Times New Roman" panose="02020603050405020304" pitchFamily="18" charset="0"/>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4,5</a:t>
                      </a:r>
                      <a:endParaRPr lang="ru-RU" sz="1000" b="1" dirty="0">
                        <a:effectLst/>
                        <a:latin typeface="Times New Roman" panose="02020603050405020304" pitchFamily="18" charset="0"/>
                        <a:ea typeface="Calibri"/>
                        <a:cs typeface="Times New Roman" panose="02020603050405020304" pitchFamily="18" charset="0"/>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4,5</a:t>
                      </a:r>
                      <a:endParaRPr lang="ru-RU" sz="1000" b="1" dirty="0">
                        <a:effectLst/>
                        <a:latin typeface="Times New Roman" panose="02020603050405020304" pitchFamily="18" charset="0"/>
                        <a:ea typeface="Calibri"/>
                        <a:cs typeface="Times New Roman" panose="02020603050405020304" pitchFamily="18" charset="0"/>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r h="751710">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Приобретение  оргтехники, специализированного программного обеспечения, включая региональный и муниципальный компоненты и их обслуживание, приобретение электронного продукта</a:t>
                      </a: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701,1</a:t>
                      </a:r>
                      <a:endParaRPr lang="ru-RU" sz="1000" b="1" dirty="0">
                        <a:effectLst/>
                        <a:latin typeface="Times New Roman" panose="02020603050405020304" pitchFamily="18" charset="0"/>
                        <a:ea typeface="Calibri"/>
                        <a:cs typeface="Times New Roman" panose="02020603050405020304" pitchFamily="18" charset="0"/>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1169,4</a:t>
                      </a:r>
                      <a:endParaRPr lang="ru-RU" sz="1000" b="1" dirty="0">
                        <a:effectLst/>
                        <a:latin typeface="Times New Roman" panose="02020603050405020304" pitchFamily="18" charset="0"/>
                        <a:ea typeface="Calibri"/>
                        <a:cs typeface="Times New Roman" panose="02020603050405020304" pitchFamily="18" charset="0"/>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1169,4</a:t>
                      </a:r>
                      <a:endParaRPr lang="ru-RU" sz="1000" b="1" dirty="0">
                        <a:effectLst/>
                        <a:latin typeface="Times New Roman" panose="02020603050405020304" pitchFamily="18" charset="0"/>
                        <a:ea typeface="Calibri"/>
                        <a:cs typeface="Times New Roman" panose="02020603050405020304" pitchFamily="18" charset="0"/>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4968">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Сопровождение и актуализация официального сайта администрации муниципального образования п. Михайловский Саратовской области</a:t>
                      </a: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16,9</a:t>
                      </a: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32,2</a:t>
                      </a:r>
                      <a:endParaRPr lang="ru-RU" sz="1000" b="1" dirty="0">
                        <a:effectLst/>
                        <a:latin typeface="Times New Roman" panose="02020603050405020304" pitchFamily="18" charset="0"/>
                        <a:ea typeface="Calibri"/>
                        <a:cs typeface="Times New Roman" panose="02020603050405020304" pitchFamily="18" charset="0"/>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32,2</a:t>
                      </a:r>
                      <a:endParaRPr lang="ru-RU" sz="1000" b="1" dirty="0">
                        <a:effectLst/>
                        <a:latin typeface="Times New Roman" panose="02020603050405020304" pitchFamily="18" charset="0"/>
                        <a:ea typeface="Calibri"/>
                        <a:cs typeface="Times New Roman" panose="02020603050405020304" pitchFamily="18" charset="0"/>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91954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88640"/>
            <a:ext cx="8003232" cy="576064"/>
          </a:xfrm>
        </p:spPr>
        <p:txBody>
          <a:bodyPr/>
          <a:lstStyle/>
          <a:p>
            <a:pPr lvl="0" eaLnBrk="1" fontAlgn="ctr" hangingPunct="1">
              <a:spcBef>
                <a:spcPts val="0"/>
              </a:spcBef>
              <a:spcAft>
                <a:spcPts val="0"/>
              </a:spcAft>
            </a:pPr>
            <a:r>
              <a:rPr lang="ru-RU" sz="1600" b="1" kern="1200" dirty="0">
                <a:solidFill>
                  <a:srgbClr val="000000"/>
                </a:solidFill>
                <a:latin typeface="Times New Roman"/>
                <a:cs typeface="+mn-cs"/>
              </a:rPr>
              <a:t>Анализ исполнения доходной части бюджета муниципального образования п. Михайловский Саратовской области за </a:t>
            </a:r>
            <a:r>
              <a:rPr lang="ru-RU" sz="1600" b="1" kern="1200" dirty="0" smtClean="0">
                <a:solidFill>
                  <a:srgbClr val="000000"/>
                </a:solidFill>
                <a:latin typeface="Times New Roman"/>
                <a:cs typeface="+mn-cs"/>
              </a:rPr>
              <a:t>2021 </a:t>
            </a:r>
            <a:r>
              <a:rPr lang="ru-RU" sz="1600" b="1" kern="1200" dirty="0">
                <a:solidFill>
                  <a:srgbClr val="000000"/>
                </a:solidFill>
                <a:latin typeface="Times New Roman"/>
                <a:cs typeface="+mn-cs"/>
              </a:rPr>
              <a:t>год</a:t>
            </a:r>
            <a:br>
              <a:rPr lang="ru-RU" sz="1600" b="1" kern="1200" dirty="0">
                <a:solidFill>
                  <a:srgbClr val="000000"/>
                </a:solidFill>
                <a:latin typeface="Times New Roman"/>
                <a:cs typeface="+mn-cs"/>
              </a:rPr>
            </a:br>
            <a:endParaRPr lang="ru-RU" sz="1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402337924"/>
              </p:ext>
            </p:extLst>
          </p:nvPr>
        </p:nvGraphicFramePr>
        <p:xfrm>
          <a:off x="539552" y="645459"/>
          <a:ext cx="8201038" cy="5453126"/>
        </p:xfrm>
        <a:graphic>
          <a:graphicData uri="http://schemas.openxmlformats.org/drawingml/2006/table">
            <a:tbl>
              <a:tblPr>
                <a:tableStyleId>{5C22544A-7EE6-4342-B048-85BDC9FD1C3A}</a:tableStyleId>
              </a:tblPr>
              <a:tblGrid>
                <a:gridCol w="1152914"/>
                <a:gridCol w="2359581"/>
                <a:gridCol w="692144"/>
                <a:gridCol w="666382"/>
                <a:gridCol w="666382"/>
                <a:gridCol w="666382"/>
                <a:gridCol w="666382"/>
                <a:gridCol w="666382"/>
                <a:gridCol w="664489"/>
              </a:tblGrid>
              <a:tr h="316730">
                <a:tc rowSpan="2">
                  <a:txBody>
                    <a:bodyPr/>
                    <a:lstStyle/>
                    <a:p>
                      <a:pPr algn="ctr" fontAlgn="ctr"/>
                      <a:r>
                        <a:rPr lang="ru-RU" sz="800" b="0" i="0" u="none" strike="noStrike" dirty="0">
                          <a:solidFill>
                            <a:srgbClr val="000000"/>
                          </a:solidFill>
                          <a:effectLst/>
                          <a:latin typeface="Times New Roman"/>
                        </a:rPr>
                        <a:t>Код</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2020 год (по состоянию на 01.01.2021г)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Уточненные бюджетные назначения 2021 года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Кассовый план по состоянию на 01.01.2022г</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2021 год (по состоянию на 01.01.2022г)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b="0" i="0" u="none" strike="noStrike" dirty="0">
                          <a:solidFill>
                            <a:srgbClr val="000000"/>
                          </a:solidFill>
                          <a:effectLst/>
                          <a:latin typeface="Times New Roman"/>
                        </a:rPr>
                        <a:t>% исполнения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418376">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0" i="0" u="none" strike="noStrike" dirty="0">
                          <a:solidFill>
                            <a:srgbClr val="000000"/>
                          </a:solidFill>
                          <a:effectLst/>
                          <a:latin typeface="Times New Roman"/>
                        </a:rPr>
                        <a:t>к уточненным бюджетным назначениям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кассовому плану</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a:t>
                      </a:r>
                      <a:r>
                        <a:rPr lang="ru-RU" sz="800" b="0" i="0" u="none" strike="noStrike" dirty="0" err="1">
                          <a:solidFill>
                            <a:srgbClr val="000000"/>
                          </a:solidFill>
                          <a:effectLst/>
                          <a:latin typeface="Times New Roman"/>
                        </a:rPr>
                        <a:t>соответ-ствующему</a:t>
                      </a:r>
                      <a:r>
                        <a:rPr lang="ru-RU" sz="800" b="0" i="0" u="none" strike="noStrike" dirty="0">
                          <a:solidFill>
                            <a:srgbClr val="000000"/>
                          </a:solidFill>
                          <a:effectLst/>
                          <a:latin typeface="Times New Roman"/>
                        </a:rPr>
                        <a:t> периоду</a:t>
                      </a:r>
                      <a:br>
                        <a:rPr lang="ru-RU" sz="800" b="0" i="0" u="none" strike="noStrike" dirty="0">
                          <a:solidFill>
                            <a:srgbClr val="000000"/>
                          </a:solidFill>
                          <a:effectLst/>
                          <a:latin typeface="Times New Roman"/>
                        </a:rPr>
                      </a:br>
                      <a:r>
                        <a:rPr lang="ru-RU" sz="800" b="0" i="0" u="none" strike="noStrike" dirty="0">
                          <a:solidFill>
                            <a:srgbClr val="000000"/>
                          </a:solidFill>
                          <a:effectLst/>
                          <a:latin typeface="Times New Roman"/>
                        </a:rPr>
                        <a:t>2020г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06961">
                <a:tc>
                  <a:txBody>
                    <a:bodyPr/>
                    <a:lstStyle/>
                    <a:p>
                      <a:pPr algn="ctr" fontAlgn="b"/>
                      <a:r>
                        <a:rPr lang="ru-RU" sz="800" b="0" i="0" u="none" strike="noStrike" dirty="0">
                          <a:solidFill>
                            <a:srgbClr val="000000"/>
                          </a:solidFill>
                          <a:effectLst/>
                          <a:latin typeface="Times New Roman"/>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0" i="0" u="none" strike="noStrike">
                          <a:solidFill>
                            <a:srgbClr val="000000"/>
                          </a:solidFill>
                          <a:effectLst/>
                          <a:latin typeface="Times New Roman"/>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0" i="0" u="none" strike="noStrike">
                          <a:solidFill>
                            <a:srgbClr val="000000"/>
                          </a:solidFill>
                          <a:effectLst/>
                          <a:latin typeface="Times New Roman"/>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0" i="0" u="none" strike="noStrike">
                          <a:solidFill>
                            <a:srgbClr val="000000"/>
                          </a:solidFill>
                          <a:effectLst/>
                          <a:latin typeface="Times New Roman"/>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0" i="0" u="none" strike="noStrike">
                          <a:solidFill>
                            <a:srgbClr val="000000"/>
                          </a:solidFill>
                          <a:effectLst/>
                          <a:latin typeface="Times New Roman"/>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0" i="0" u="none" strike="noStrike">
                          <a:solidFill>
                            <a:srgbClr val="000000"/>
                          </a:solidFill>
                          <a:effectLst/>
                          <a:latin typeface="Times New Roman"/>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0" i="0" u="none" strike="noStrike">
                          <a:solidFill>
                            <a:srgbClr val="000000"/>
                          </a:solidFill>
                          <a:effectLst/>
                          <a:latin typeface="Times New Roman"/>
                        </a:rPr>
                        <a:t>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0" i="0" u="none" strike="noStrike">
                          <a:solidFill>
                            <a:srgbClr val="000000"/>
                          </a:solidFill>
                          <a:effectLst/>
                          <a:latin typeface="Times New Roman"/>
                        </a:rPr>
                        <a:t>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0" i="0" u="none" strike="noStrike">
                          <a:solidFill>
                            <a:srgbClr val="000000"/>
                          </a:solidFill>
                          <a:effectLst/>
                          <a:latin typeface="Times New Roman"/>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98249">
                <a:tc>
                  <a:txBody>
                    <a:bodyPr/>
                    <a:lstStyle/>
                    <a:p>
                      <a:pPr algn="ctr" fontAlgn="t"/>
                      <a:r>
                        <a:rPr lang="ru-RU" sz="800" b="0" i="0" u="none" strike="noStrike">
                          <a:solidFill>
                            <a:srgbClr val="000000"/>
                          </a:solidFill>
                          <a:effectLst/>
                          <a:latin typeface="Times New Roman"/>
                        </a:rPr>
                        <a:t>1 00 00000 00 0000 000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НАЛОГОВЫЕ И НЕНАЛОГОВЫЕ ДОХОДЫ</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18 399,4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47 307,1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47 307,1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51 625,6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109,1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109,1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280,6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98249">
                <a:tc>
                  <a:txBody>
                    <a:bodyPr/>
                    <a:lstStyle/>
                    <a:p>
                      <a:pPr algn="ctr" fontAlgn="t"/>
                      <a:r>
                        <a:rPr lang="ru-RU" sz="800" b="0" i="0" u="none" strike="noStrike">
                          <a:solidFill>
                            <a:srgbClr val="000000"/>
                          </a:solidFill>
                          <a:effectLst/>
                          <a:latin typeface="Times New Roman"/>
                        </a:rPr>
                        <a:t>1 01 00000 00 0000 000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НАЛОГИ НА ПРИБЫЛЬ, ДОХОДЫ</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12 980,8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11 500,0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11 500,0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12 305,1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98249">
                <a:tc>
                  <a:txBody>
                    <a:bodyPr/>
                    <a:lstStyle/>
                    <a:p>
                      <a:pPr algn="ctr" fontAlgn="t"/>
                      <a:r>
                        <a:rPr lang="ru-RU" sz="800" b="0" i="0" u="none" strike="noStrike">
                          <a:solidFill>
                            <a:srgbClr val="000000"/>
                          </a:solidFill>
                          <a:effectLst/>
                          <a:latin typeface="Times New Roman"/>
                        </a:rPr>
                        <a:t>1 01 02000 01 0000 110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Налог на доходы физических лиц</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12 980,8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11 500,0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11 500,0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12 305,1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40672">
                <a:tc>
                  <a:txBody>
                    <a:bodyPr/>
                    <a:lstStyle/>
                    <a:p>
                      <a:pPr algn="ctr" fontAlgn="t"/>
                      <a:r>
                        <a:rPr lang="ru-RU" sz="800" b="0" i="0" u="none" strike="noStrike">
                          <a:solidFill>
                            <a:srgbClr val="000000"/>
                          </a:solidFill>
                          <a:effectLst/>
                          <a:latin typeface="Times New Roman"/>
                        </a:rPr>
                        <a:t>1 03 00000 00 0000 000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НАЛОГИ НА ТОВАРЫ (РАБОТЫ, УСЛУГИ), РЕАЛИЗУЕМЫЕ НА ТЕРРИТОРИИ РОССИЙСКОЙ ФЕДЕРАЦИИ</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2 019,5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2 337,0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2 337,0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2 669,2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114,2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114,2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132,2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92730">
                <a:tc>
                  <a:txBody>
                    <a:bodyPr/>
                    <a:lstStyle/>
                    <a:p>
                      <a:pPr algn="ctr" fontAlgn="t"/>
                      <a:r>
                        <a:rPr lang="ru-RU" sz="800" b="0" i="0" u="none" strike="noStrike">
                          <a:solidFill>
                            <a:srgbClr val="000000"/>
                          </a:solidFill>
                          <a:effectLst/>
                          <a:latin typeface="Times New Roman"/>
                        </a:rPr>
                        <a:t>1 03 02230 01 0000 110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Доходы от уплаты акцизов на дизельное топливо,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931,5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1 232,2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132,3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67140">
                <a:tc>
                  <a:txBody>
                    <a:bodyPr/>
                    <a:lstStyle/>
                    <a:p>
                      <a:pPr algn="ctr" fontAlgn="t"/>
                      <a:r>
                        <a:rPr lang="ru-RU" sz="800" b="0" i="0" u="none" strike="noStrike">
                          <a:solidFill>
                            <a:srgbClr val="000000"/>
                          </a:solidFill>
                          <a:effectLst/>
                          <a:latin typeface="Times New Roman"/>
                        </a:rPr>
                        <a:t>1 03 02240 01 0000 110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Доходы от уплаты акцизов на моторные масла для дизельных и (или) карбюраторных (инжекторных) двигателей,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107,4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107,4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131,8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03158">
                <a:tc>
                  <a:txBody>
                    <a:bodyPr/>
                    <a:lstStyle/>
                    <a:p>
                      <a:pPr algn="ctr" fontAlgn="t"/>
                      <a:r>
                        <a:rPr lang="ru-RU" sz="800" b="0" i="0" u="none" strike="noStrike">
                          <a:solidFill>
                            <a:srgbClr val="000000"/>
                          </a:solidFill>
                          <a:effectLst/>
                          <a:latin typeface="Times New Roman"/>
                        </a:rPr>
                        <a:t>1 03 02250 01 0000 110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Доходы от уплаты акцизов на автомобильный бензин,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1 253,1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1 401,9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1 401,9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1 638,4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116,9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116,9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130,7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41769">
                <a:tc>
                  <a:txBody>
                    <a:bodyPr/>
                    <a:lstStyle/>
                    <a:p>
                      <a:pPr algn="ctr" fontAlgn="t"/>
                      <a:r>
                        <a:rPr lang="ru-RU" sz="800" b="0" i="0" u="none" strike="noStrike">
                          <a:solidFill>
                            <a:srgbClr val="000000"/>
                          </a:solidFill>
                          <a:effectLst/>
                          <a:latin typeface="Times New Roman"/>
                        </a:rPr>
                        <a:t>1 03 02260 01 0000 110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Доходы от уплаты акцизов на прямогонный бензин,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-171,7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-173,0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-173,0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-210,1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121,4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121,4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122,4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98249">
                <a:tc>
                  <a:txBody>
                    <a:bodyPr/>
                    <a:lstStyle/>
                    <a:p>
                      <a:pPr algn="ctr" fontAlgn="t"/>
                      <a:r>
                        <a:rPr lang="ru-RU" sz="800" b="0" i="0" u="none" strike="noStrike">
                          <a:solidFill>
                            <a:srgbClr val="000000"/>
                          </a:solidFill>
                          <a:effectLst/>
                          <a:latin typeface="Times New Roman"/>
                        </a:rPr>
                        <a:t>1 05 00000 00 0000 000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НАЛОГИ НА СОВОКУПНЫЙ ДОХОД</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383,7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185,6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185,6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184,7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99,5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99,5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13924">
                <a:tc>
                  <a:txBody>
                    <a:bodyPr/>
                    <a:lstStyle/>
                    <a:p>
                      <a:pPr algn="ctr" fontAlgn="t"/>
                      <a:r>
                        <a:rPr lang="ru-RU" sz="800" b="0" i="0" u="none" strike="noStrike">
                          <a:solidFill>
                            <a:srgbClr val="000000"/>
                          </a:solidFill>
                          <a:effectLst/>
                          <a:latin typeface="Times New Roman"/>
                        </a:rPr>
                        <a:t>1 05 02000 02 0000 110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Единый налог на вмененный доход для отдельных видов деятельности</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334,9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46,6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46,6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45,7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dirty="0">
                          <a:solidFill>
                            <a:srgbClr val="000000"/>
                          </a:solidFill>
                          <a:effectLst/>
                          <a:latin typeface="Times New Roman"/>
                        </a:rPr>
                        <a:t>13,6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4001532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812231935"/>
              </p:ext>
            </p:extLst>
          </p:nvPr>
        </p:nvGraphicFramePr>
        <p:xfrm>
          <a:off x="511175" y="137318"/>
          <a:ext cx="8175625" cy="5720420"/>
        </p:xfrm>
        <a:graphic>
          <a:graphicData uri="http://schemas.openxmlformats.org/drawingml/2006/table">
            <a:tbl>
              <a:tblPr firstRow="1" firstCol="1" bandRow="1"/>
              <a:tblGrid>
                <a:gridCol w="4046112"/>
                <a:gridCol w="566673"/>
                <a:gridCol w="1214462"/>
                <a:gridCol w="1215033"/>
                <a:gridCol w="1133345"/>
              </a:tblGrid>
              <a:tr h="1056342">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Участие в обеспечении подготовки, переподготовки и повышении квалификации лиц, замещающих выборные муниципальные должности, а также профессиональной подготовки, переподготовки и повышения квалификации муниципальных служащих и работников муниципальных учреждений, консультационные услуги</a:t>
                      </a: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11,7</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46,1</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46,1</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114">
                <a:tc>
                  <a:txBody>
                    <a:bodyPr/>
                    <a:lstStyle/>
                    <a:p>
                      <a:pPr algn="l">
                        <a:lnSpc>
                          <a:spcPct val="107000"/>
                        </a:lnSpc>
                        <a:spcAft>
                          <a:spcPts val="0"/>
                        </a:spcAft>
                      </a:pPr>
                      <a:r>
                        <a:rPr lang="ru-RU" sz="1100" b="1" dirty="0">
                          <a:effectLst/>
                          <a:latin typeface="Times New Roman" panose="02020603050405020304" pitchFamily="18" charset="0"/>
                          <a:ea typeface="Calibri"/>
                          <a:cs typeface="Times New Roman" panose="02020603050405020304" pitchFamily="18" charset="0"/>
                        </a:rPr>
                        <a:t>Оказание </a:t>
                      </a:r>
                      <a:r>
                        <a:rPr lang="ru-RU" sz="1000" b="1" dirty="0">
                          <a:effectLst/>
                          <a:latin typeface="Times New Roman" panose="02020603050405020304" pitchFamily="18" charset="0"/>
                          <a:ea typeface="Calibri"/>
                          <a:cs typeface="Times New Roman" panose="02020603050405020304" pitchFamily="18" charset="0"/>
                        </a:rPr>
                        <a:t>поддержки</a:t>
                      </a:r>
                      <a:r>
                        <a:rPr lang="ru-RU" sz="1100" b="1" dirty="0">
                          <a:effectLst/>
                          <a:latin typeface="Times New Roman" panose="02020603050405020304" pitchFamily="18" charset="0"/>
                          <a:ea typeface="Calibri"/>
                          <a:cs typeface="Times New Roman" panose="02020603050405020304" pitchFamily="18" charset="0"/>
                        </a:rPr>
                        <a:t> Ассоциации «Совет муниципальных образований Саратовской области </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a:effectLst/>
                          <a:latin typeface="Times New Roman" panose="02020603050405020304" pitchFamily="18" charset="0"/>
                          <a:ea typeface="Calibri"/>
                          <a:cs typeface="Times New Roman" panose="02020603050405020304" pitchFamily="18" charset="0"/>
                        </a:rPr>
                        <a:t>Руб.</a:t>
                      </a:r>
                      <a:endParaRPr lang="ru-RU" sz="1000" b="1">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26,9</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27,8</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27,8</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0285">
                <a:tc>
                  <a:txBody>
                    <a:bodyPr/>
                    <a:lstStyle/>
                    <a:p>
                      <a:pPr algn="l">
                        <a:lnSpc>
                          <a:spcPct val="107000"/>
                        </a:lnSpc>
                        <a:spcAft>
                          <a:spcPts val="0"/>
                        </a:spcAft>
                      </a:pPr>
                      <a:r>
                        <a:rPr lang="ru-RU" sz="1100" b="1" dirty="0">
                          <a:effectLst/>
                          <a:latin typeface="Times New Roman" panose="02020603050405020304" pitchFamily="18" charset="0"/>
                          <a:ea typeface="Calibri"/>
                          <a:cs typeface="Times New Roman" panose="02020603050405020304" pitchFamily="18" charset="0"/>
                        </a:rPr>
                        <a:t>Создание условий для деятельности органов местного самоуправления в части содержания и обеспечения МУ «ЦБ и служба МТО и ТО ОМС муниципального образования </a:t>
                      </a:r>
                      <a:r>
                        <a:rPr lang="ru-RU" sz="1100" b="1" dirty="0" err="1">
                          <a:effectLst/>
                          <a:latin typeface="Times New Roman" panose="02020603050405020304" pitchFamily="18" charset="0"/>
                          <a:ea typeface="Calibri"/>
                          <a:cs typeface="Times New Roman" panose="02020603050405020304" pitchFamily="18" charset="0"/>
                        </a:rPr>
                        <a:t>п.Михайловский</a:t>
                      </a:r>
                      <a:r>
                        <a:rPr lang="ru-RU" sz="1100" b="1" dirty="0">
                          <a:effectLst/>
                          <a:latin typeface="Times New Roman" panose="02020603050405020304" pitchFamily="18" charset="0"/>
                          <a:ea typeface="Calibri"/>
                          <a:cs typeface="Times New Roman" panose="02020603050405020304" pitchFamily="18" charset="0"/>
                        </a:rPr>
                        <a:t>» включая расходы на оплату труда (с начислениями)</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6220,8</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6697,4</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6697,4</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4228">
                <a:tc gridSpan="5">
                  <a:txBody>
                    <a:bodyPr/>
                    <a:lstStyle/>
                    <a:p>
                      <a:pPr algn="ctr">
                        <a:lnSpc>
                          <a:spcPct val="107000"/>
                        </a:lnSpc>
                        <a:spcAft>
                          <a:spcPts val="0"/>
                        </a:spcAft>
                      </a:pPr>
                      <a:r>
                        <a:rPr lang="ru-RU" sz="1100" b="1" dirty="0">
                          <a:effectLst/>
                          <a:latin typeface="Times New Roman" panose="02020603050405020304" pitchFamily="18" charset="0"/>
                          <a:ea typeface="Calibri"/>
                          <a:cs typeface="Times New Roman" panose="02020603050405020304" pitchFamily="18" charset="0"/>
                        </a:rPr>
                        <a:t>Муниципальная  программа «Развитие культуры в муниципальном образовании поселок  Михайловский Саратовской области на 2020 – 2022 годы»</a:t>
                      </a:r>
                      <a:endParaRPr lang="ru-RU" sz="1000" b="1" dirty="0">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100" b="1" kern="50" dirty="0">
                          <a:effectLst/>
                          <a:latin typeface="Times New Roman" panose="02020603050405020304" pitchFamily="18" charset="0"/>
                          <a:ea typeface="Times New Roman"/>
                          <a:cs typeface="Times New Roman" panose="02020603050405020304" pitchFamily="18" charset="0"/>
                        </a:rPr>
                        <a:t>Цель: Сохранение и развитие культурного пространства муниципального образования поселок   Михайловский Саратовской области.</a:t>
                      </a:r>
                      <a:endParaRPr lang="ru-RU" sz="1000" b="1" dirty="0">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100" b="1" dirty="0">
                          <a:effectLst/>
                          <a:latin typeface="Times New Roman" panose="02020603050405020304" pitchFamily="18" charset="0"/>
                          <a:ea typeface="Calibri"/>
                          <a:cs typeface="Times New Roman" panose="02020603050405020304" pitchFamily="18" charset="0"/>
                        </a:rPr>
                        <a:t> </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528171">
                <a:tc>
                  <a:txBody>
                    <a:bodyPr/>
                    <a:lstStyle/>
                    <a:p>
                      <a:pPr algn="just">
                        <a:lnSpc>
                          <a:spcPct val="107000"/>
                        </a:lnSpc>
                        <a:spcAft>
                          <a:spcPts val="0"/>
                        </a:spcAft>
                      </a:pPr>
                      <a:r>
                        <a:rPr lang="ru-RU" sz="1100" b="1">
                          <a:effectLst/>
                          <a:latin typeface="Times New Roman" panose="02020603050405020304" pitchFamily="18" charset="0"/>
                          <a:ea typeface="Times New Roman"/>
                          <a:cs typeface="Times New Roman" panose="02020603050405020304" pitchFamily="18" charset="0"/>
                        </a:rPr>
                        <a:t>Расширение и развитие различных форм культурно-досуговой деятельности населения;</a:t>
                      </a:r>
                      <a:endParaRPr lang="ru-RU" sz="1000" b="1">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100" b="1">
                          <a:effectLst/>
                          <a:latin typeface="Times New Roman" panose="02020603050405020304" pitchFamily="18" charset="0"/>
                          <a:ea typeface="Calibri"/>
                          <a:cs typeface="Times New Roman" panose="02020603050405020304" pitchFamily="18" charset="0"/>
                        </a:rPr>
                        <a:t> </a:t>
                      </a:r>
                      <a:endParaRPr lang="ru-RU" sz="1000" b="1">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ru-RU" sz="1100" b="1" i="0" u="none" strike="noStrike" kern="1200" cap="none" spc="0" normalizeH="0" baseline="0" noProof="0" dirty="0" smtClean="0">
                          <a:ln>
                            <a:noFill/>
                          </a:ln>
                          <a:solidFill>
                            <a:srgbClr val="000000"/>
                          </a:solidFill>
                          <a:effectLst/>
                          <a:uLnTx/>
                          <a:uFillTx/>
                          <a:latin typeface="Times New Roman" panose="02020603050405020304" pitchFamily="18" charset="0"/>
                          <a:ea typeface="Calibri"/>
                          <a:cs typeface="Times New Roman" panose="02020603050405020304" pitchFamily="18" charset="0"/>
                        </a:rPr>
                        <a:t>Руб.</a:t>
                      </a:r>
                      <a:endParaRPr kumimoji="0" lang="ru-RU" sz="1000" b="1" i="0" u="none" strike="noStrike" kern="120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a:effectLst/>
                          <a:latin typeface="Times New Roman" panose="02020603050405020304" pitchFamily="18" charset="0"/>
                          <a:ea typeface="Calibri"/>
                          <a:cs typeface="Times New Roman" panose="02020603050405020304" pitchFamily="18" charset="0"/>
                        </a:rPr>
                        <a:t>60</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1866,8</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1866,8</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171">
                <a:tc>
                  <a:txBody>
                    <a:bodyPr/>
                    <a:lstStyle/>
                    <a:p>
                      <a:pPr algn="l">
                        <a:lnSpc>
                          <a:spcPct val="107000"/>
                        </a:lnSpc>
                        <a:spcAft>
                          <a:spcPts val="0"/>
                        </a:spcAft>
                      </a:pPr>
                      <a:r>
                        <a:rPr lang="ru-RU" sz="1100" b="1">
                          <a:effectLst/>
                          <a:latin typeface="Times New Roman" panose="02020603050405020304" pitchFamily="18" charset="0"/>
                          <a:ea typeface="Calibri"/>
                          <a:cs typeface="Times New Roman" panose="02020603050405020304" pitchFamily="18" charset="0"/>
                        </a:rPr>
                        <a:t>Создание условий для творческой деятельности работников культуры</a:t>
                      </a:r>
                      <a:endParaRPr lang="ru-RU" sz="1000" b="1">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100" b="1">
                          <a:effectLst/>
                          <a:latin typeface="Times New Roman" panose="02020603050405020304" pitchFamily="18" charset="0"/>
                          <a:ea typeface="Calibri"/>
                          <a:cs typeface="Times New Roman" panose="02020603050405020304" pitchFamily="18" charset="0"/>
                        </a:rPr>
                        <a:t> </a:t>
                      </a:r>
                      <a:endParaRPr lang="ru-RU" sz="1000" b="1">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a:effectLst/>
                          <a:latin typeface="Times New Roman" panose="02020603050405020304" pitchFamily="18" charset="0"/>
                          <a:ea typeface="Calibri"/>
                          <a:cs typeface="Times New Roman" panose="02020603050405020304" pitchFamily="18" charset="0"/>
                        </a:rPr>
                        <a:t> </a:t>
                      </a:r>
                      <a:r>
                        <a:rPr lang="ru-RU" sz="1100" b="1" dirty="0" smtClean="0">
                          <a:effectLst/>
                          <a:latin typeface="Times New Roman" panose="02020603050405020304" pitchFamily="18" charset="0"/>
                          <a:ea typeface="Calibri"/>
                          <a:cs typeface="Times New Roman" panose="02020603050405020304" pitchFamily="18" charset="0"/>
                        </a:rPr>
                        <a:t>4216,7</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3650,3</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3620,9</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4228">
                <a:tc>
                  <a:txBody>
                    <a:bodyPr/>
                    <a:lstStyle/>
                    <a:p>
                      <a:pPr algn="l">
                        <a:lnSpc>
                          <a:spcPct val="107000"/>
                        </a:lnSpc>
                        <a:spcAft>
                          <a:spcPts val="0"/>
                        </a:spcAft>
                      </a:pPr>
                      <a:r>
                        <a:rPr lang="ru-RU" sz="1100" b="1">
                          <a:effectLst/>
                          <a:latin typeface="Times New Roman" panose="02020603050405020304" pitchFamily="18" charset="0"/>
                          <a:ea typeface="Calibri"/>
                          <a:cs typeface="Times New Roman" panose="02020603050405020304" pitchFamily="18" charset="0"/>
                        </a:rPr>
                        <a:t>Повышение оплаты труда отдельным категориям работников бюджетной сферы в целях реализации Указов Президента Российской Федерации от 7 мая 2012 года « 597 «О мероприятиях по реализации государственной социальной политики»</a:t>
                      </a:r>
                      <a:endParaRPr lang="ru-RU" sz="1000" b="1">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a:effectLst/>
                          <a:latin typeface="Times New Roman" panose="02020603050405020304" pitchFamily="18" charset="0"/>
                          <a:ea typeface="Calibri"/>
                          <a:cs typeface="Times New Roman" panose="02020603050405020304" pitchFamily="18" charset="0"/>
                        </a:rPr>
                        <a:t>Руб.</a:t>
                      </a:r>
                      <a:endParaRPr lang="ru-RU" sz="1000" b="1">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a:effectLst/>
                          <a:latin typeface="Times New Roman" panose="02020603050405020304" pitchFamily="18" charset="0"/>
                          <a:ea typeface="Calibri"/>
                          <a:cs typeface="Times New Roman" panose="02020603050405020304" pitchFamily="18" charset="0"/>
                        </a:rPr>
                        <a:t> </a:t>
                      </a:r>
                      <a:r>
                        <a:rPr lang="ru-RU" sz="1100" b="1" dirty="0" smtClean="0">
                          <a:effectLst/>
                          <a:latin typeface="Times New Roman" panose="02020603050405020304" pitchFamily="18" charset="0"/>
                          <a:ea typeface="Calibri"/>
                          <a:cs typeface="Times New Roman" panose="02020603050405020304" pitchFamily="18" charset="0"/>
                        </a:rPr>
                        <a:t>1436,3</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1413,0</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1413,0</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171">
                <a:tc>
                  <a:txBody>
                    <a:bodyPr/>
                    <a:lstStyle/>
                    <a:p>
                      <a:pPr algn="l">
                        <a:lnSpc>
                          <a:spcPct val="107000"/>
                        </a:lnSpc>
                        <a:spcAft>
                          <a:spcPts val="0"/>
                        </a:spcAft>
                      </a:pPr>
                      <a:r>
                        <a:rPr lang="ru-RU" sz="1100" b="1">
                          <a:effectLst/>
                          <a:latin typeface="Times New Roman" panose="02020603050405020304" pitchFamily="18" charset="0"/>
                          <a:ea typeface="Calibri"/>
                          <a:cs typeface="Times New Roman" panose="02020603050405020304" pitchFamily="18" charset="0"/>
                        </a:rPr>
                        <a:t>Укрепление и модернизация  материально-технической базы учреждения культуры муниципального образования поселок Михайловский Саратовской</a:t>
                      </a:r>
                      <a:endParaRPr lang="ru-RU" sz="1000" b="1">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ru-RU" sz="1100" b="1" i="0" u="none" strike="noStrike" kern="1200" cap="none" spc="0" normalizeH="0" baseline="0" noProof="0" dirty="0" smtClean="0">
                          <a:ln>
                            <a:noFill/>
                          </a:ln>
                          <a:solidFill>
                            <a:srgbClr val="000000"/>
                          </a:solidFill>
                          <a:effectLst/>
                          <a:uLnTx/>
                          <a:uFillTx/>
                          <a:latin typeface="Times New Roman" panose="02020603050405020304" pitchFamily="18" charset="0"/>
                          <a:ea typeface="Calibri"/>
                          <a:cs typeface="Times New Roman" panose="02020603050405020304" pitchFamily="18" charset="0"/>
                        </a:rPr>
                        <a:t>Руб.</a:t>
                      </a:r>
                      <a:endParaRPr kumimoji="0" lang="ru-RU" sz="1000" b="1" i="0" u="none" strike="noStrike" kern="120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a:effectLst/>
                          <a:latin typeface="Times New Roman" panose="02020603050405020304" pitchFamily="18" charset="0"/>
                          <a:ea typeface="Calibri"/>
                          <a:cs typeface="Times New Roman" panose="02020603050405020304" pitchFamily="18" charset="0"/>
                        </a:rPr>
                        <a:t>87</a:t>
                      </a:r>
                      <a:endParaRPr lang="ru-RU" sz="1000" b="1">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392063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663345379"/>
              </p:ext>
            </p:extLst>
          </p:nvPr>
        </p:nvGraphicFramePr>
        <p:xfrm>
          <a:off x="691476" y="277813"/>
          <a:ext cx="7743586" cy="5289867"/>
        </p:xfrm>
        <a:graphic>
          <a:graphicData uri="http://schemas.openxmlformats.org/drawingml/2006/table">
            <a:tbl>
              <a:tblPr firstRow="1" firstCol="1" bandRow="1"/>
              <a:tblGrid>
                <a:gridCol w="3832296"/>
                <a:gridCol w="536727"/>
                <a:gridCol w="1150284"/>
                <a:gridCol w="1150825"/>
                <a:gridCol w="1073454"/>
              </a:tblGrid>
              <a:tr h="816947">
                <a:tc gridSpan="5">
                  <a:txBody>
                    <a:bodyPr/>
                    <a:lstStyle/>
                    <a:p>
                      <a:pPr algn="ctr">
                        <a:lnSpc>
                          <a:spcPct val="107000"/>
                        </a:lnSpc>
                        <a:spcAft>
                          <a:spcPts val="0"/>
                        </a:spcAft>
                      </a:pPr>
                      <a:r>
                        <a:rPr lang="ru-RU" sz="1000" b="1" dirty="0">
                          <a:effectLst/>
                          <a:latin typeface="Times New Roman" panose="02020603050405020304" pitchFamily="18" charset="0"/>
                          <a:ea typeface="Times New Roman"/>
                          <a:cs typeface="Times New Roman" panose="02020603050405020304" pitchFamily="18" charset="0"/>
                        </a:rPr>
                        <a:t>Муниципальная программа «Формирование комфортной городской среды на территории  муниципального образования п. Михайловский Саратовской области на 2018 – 2024 годы»</a:t>
                      </a:r>
                      <a:endParaRPr lang="ru-RU" sz="1000" b="1" dirty="0">
                        <a:effectLst/>
                        <a:latin typeface="Times New Roman" panose="02020603050405020304" pitchFamily="18" charset="0"/>
                        <a:ea typeface="Calibri"/>
                        <a:cs typeface="Times New Roman" panose="02020603050405020304" pitchFamily="18" charset="0"/>
                      </a:endParaRPr>
                    </a:p>
                    <a:p>
                      <a:pPr algn="l">
                        <a:lnSpc>
                          <a:spcPct val="107000"/>
                        </a:lnSpc>
                        <a:spcAft>
                          <a:spcPts val="690"/>
                        </a:spcAft>
                      </a:pPr>
                      <a:r>
                        <a:rPr lang="ru-RU" sz="1000" b="1" dirty="0">
                          <a:effectLst/>
                          <a:latin typeface="Times New Roman" panose="02020603050405020304" pitchFamily="18" charset="0"/>
                          <a:ea typeface="Times New Roman"/>
                          <a:cs typeface="Times New Roman" panose="02020603050405020304" pitchFamily="18" charset="0"/>
                        </a:rPr>
                        <a:t>Цель - Повышение уровня внешнего благоустройства, санитарного содержания дворовых территорий многоквартирных домов;</a:t>
                      </a:r>
                      <a:endParaRPr lang="ru-RU" sz="1000" b="1" dirty="0">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000" b="1" dirty="0">
                          <a:effectLst/>
                          <a:latin typeface="Times New Roman" panose="02020603050405020304" pitchFamily="18" charset="0"/>
                          <a:ea typeface="Times New Roman"/>
                          <a:cs typeface="Times New Roman" panose="02020603050405020304" pitchFamily="18" charset="0"/>
                        </a:rPr>
                        <a:t>создание комфортных и безопасных условий проживания граждан.</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733633">
                <a:tc>
                  <a:txBody>
                    <a:bodyPr/>
                    <a:lstStyle/>
                    <a:p>
                      <a:pPr algn="l">
                        <a:lnSpc>
                          <a:spcPct val="107000"/>
                        </a:lnSpc>
                        <a:spcAft>
                          <a:spcPts val="0"/>
                        </a:spcAft>
                      </a:pPr>
                      <a:r>
                        <a:rPr lang="ru-RU" sz="1000" b="1" dirty="0">
                          <a:effectLst/>
                          <a:latin typeface="Times New Roman" panose="02020603050405020304" pitchFamily="18" charset="0"/>
                          <a:ea typeface="Times New Roman"/>
                          <a:cs typeface="Times New Roman" panose="02020603050405020304" pitchFamily="18" charset="0"/>
                        </a:rPr>
                        <a:t>Благоустройство общественных и дворовых территорий с разработкой дизайн-проекта и сметной документации и проведением достоверности определения сметной стоимости в органах государственной экспертизы»</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Руб.</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1075,5</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1246,7</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1246,7</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7041">
                <a:tc gridSpan="5">
                  <a:txBody>
                    <a:bodyPr/>
                    <a:lstStyle/>
                    <a:p>
                      <a:pPr algn="ctr">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Муниципальная программа «Благоустройство территории  муниципального образования поселок Михайловский Саратовской области на 2019-2021 годы»</a:t>
                      </a:r>
                    </a:p>
                    <a:p>
                      <a:pPr algn="just">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Цель - </a:t>
                      </a:r>
                      <a:r>
                        <a:rPr lang="ru-RU" sz="1000" b="1" dirty="0">
                          <a:effectLst/>
                          <a:latin typeface="Times New Roman" panose="02020603050405020304" pitchFamily="18" charset="0"/>
                          <a:ea typeface="Times New Roman"/>
                          <a:cs typeface="Times New Roman" panose="02020603050405020304" pitchFamily="18" charset="0"/>
                        </a:rPr>
                        <a:t> Повышение уровня благоустройства и развития территории муниципального образования поселок Михайловский, способствующего комфортной жизнедеятельности населения.</a:t>
                      </a:r>
                      <a:endParaRPr lang="ru-RU" sz="1000" b="1" dirty="0">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 </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550225">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Текущий ремонт остановочных павильонов, детских и спортивных площадок, фонтанов, элементов малых архитектурных форм, бордюров</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197,9</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178,1</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178,1</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817">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Содержание уличного освещения, замена ламп, оплата электроэнергии</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568,4</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698,3</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597,2</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817">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Содержание (уборка) территории муниципального образования поселок Михайловский</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1139,8</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646,3</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646,3</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817">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Содержание зеленых зон, зеленых насаждений и занимаемых ими территорий - организация выполнения уборочных работ</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883,9</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565,8</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565,8</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6817">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Дератизация  территории муниципального образования поселок Михайловский</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50,0</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50,0</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50,0</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4753">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Выполнение работ по вывозу мусора с несанкционированных свалок, крупногабаритного и строительного мусора, растительных отходов на территории муниципального образования поселок Михайловский</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546,7</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334,6</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334,6</a:t>
                      </a:r>
                      <a:endParaRPr lang="ru-RU" sz="1000" b="1" dirty="0">
                        <a:effectLst/>
                        <a:latin typeface="Times New Roman" panose="02020603050405020304" pitchFamily="18" charset="0"/>
                        <a:ea typeface="Calibri"/>
                        <a:cs typeface="Times New Roman" panose="02020603050405020304" pitchFamily="18" charset="0"/>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968360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314666090"/>
              </p:ext>
            </p:extLst>
          </p:nvPr>
        </p:nvGraphicFramePr>
        <p:xfrm>
          <a:off x="627529" y="233084"/>
          <a:ext cx="8148917" cy="6196584"/>
        </p:xfrm>
        <a:graphic>
          <a:graphicData uri="http://schemas.openxmlformats.org/drawingml/2006/table">
            <a:tbl>
              <a:tblPr firstRow="1" firstCol="1" bandRow="1"/>
              <a:tblGrid>
                <a:gridCol w="4032895"/>
                <a:gridCol w="564821"/>
                <a:gridCol w="1210494"/>
                <a:gridCol w="1211064"/>
                <a:gridCol w="1129643"/>
              </a:tblGrid>
              <a:tr h="464368">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Реализация инициативных проектов за счет субсидий из областного бюджета (Устройство</a:t>
                      </a:r>
                      <a:r>
                        <a:rPr lang="ru-RU" sz="1000" b="1" baseline="0" dirty="0" smtClean="0">
                          <a:effectLst/>
                          <a:latin typeface="Times New Roman" panose="02020603050405020304" pitchFamily="18" charset="0"/>
                          <a:ea typeface="Calibri"/>
                          <a:cs typeface="Times New Roman" panose="02020603050405020304" pitchFamily="18" charset="0"/>
                        </a:rPr>
                        <a:t> зоны отдыха на территории рощи Памяти, расположенной в 15 метрах на восток от </a:t>
                      </a:r>
                      <a:r>
                        <a:rPr lang="ru-RU" sz="1000" b="1" baseline="0" dirty="0" err="1" smtClean="0">
                          <a:effectLst/>
                          <a:latin typeface="Times New Roman" panose="02020603050405020304" pitchFamily="18" charset="0"/>
                          <a:ea typeface="Calibri"/>
                          <a:cs typeface="Times New Roman" panose="02020603050405020304" pitchFamily="18" charset="0"/>
                        </a:rPr>
                        <a:t>ул.Химиков</a:t>
                      </a:r>
                      <a:r>
                        <a:rPr lang="ru-RU" sz="1000" b="1" baseline="0" dirty="0" smtClean="0">
                          <a:effectLst/>
                          <a:latin typeface="Times New Roman" panose="02020603050405020304" pitchFamily="18" charset="0"/>
                          <a:ea typeface="Calibri"/>
                          <a:cs typeface="Times New Roman" panose="02020603050405020304" pitchFamily="18" charset="0"/>
                        </a:rPr>
                        <a:t> (от </a:t>
                      </a:r>
                      <a:r>
                        <a:rPr lang="ru-RU" sz="1000" b="1" baseline="0" dirty="0" err="1" smtClean="0">
                          <a:effectLst/>
                          <a:latin typeface="Times New Roman" panose="02020603050405020304" pitchFamily="18" charset="0"/>
                          <a:ea typeface="Calibri"/>
                          <a:cs typeface="Times New Roman" panose="02020603050405020304" pitchFamily="18" charset="0"/>
                        </a:rPr>
                        <a:t>домы</a:t>
                      </a:r>
                      <a:r>
                        <a:rPr lang="ru-RU" sz="1000" b="1" baseline="0" dirty="0" smtClean="0">
                          <a:effectLst/>
                          <a:latin typeface="Times New Roman" panose="02020603050405020304" pitchFamily="18" charset="0"/>
                          <a:ea typeface="Calibri"/>
                          <a:cs typeface="Times New Roman" panose="02020603050405020304" pitchFamily="18" charset="0"/>
                        </a:rPr>
                        <a:t> №2 до дома №5)</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1361,2</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1361,2</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4368">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Благоустройство детской площадки №1 по адресу: Саратовская область, </a:t>
                      </a:r>
                      <a:r>
                        <a:rPr lang="ru-RU" sz="1000" b="1" dirty="0" err="1">
                          <a:effectLst/>
                          <a:latin typeface="Times New Roman" panose="02020603050405020304" pitchFamily="18" charset="0"/>
                          <a:ea typeface="Calibri"/>
                          <a:cs typeface="Times New Roman" panose="02020603050405020304" pitchFamily="18" charset="0"/>
                        </a:rPr>
                        <a:t>п.Михайловский</a:t>
                      </a:r>
                      <a:r>
                        <a:rPr lang="ru-RU" sz="1000" b="1" dirty="0">
                          <a:effectLst/>
                          <a:latin typeface="Times New Roman" panose="02020603050405020304" pitchFamily="18" charset="0"/>
                          <a:ea typeface="Calibri"/>
                          <a:cs typeface="Times New Roman" panose="02020603050405020304" pitchFamily="18" charset="0"/>
                        </a:rPr>
                        <a:t>, микрорайон Солнечный, в 50 м на восток  от дома №1</a:t>
                      </a: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1592,7</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1994,2</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1994,2</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8738">
                <a:tc gridSpan="5">
                  <a:txBody>
                    <a:bodyPr/>
                    <a:lstStyle/>
                    <a:p>
                      <a:pPr algn="ctr">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Муниципальная программа «Ремонт  автомобильных дорог общего пользования, дворовых территорий</a:t>
                      </a:r>
                    </a:p>
                    <a:p>
                      <a:pPr algn="ctr">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многоквартирных домов, проездов к дворовым территориям многоквартирных домов на территории муниципального образования поселок  Михайловский Саратовской области на 2020-2022 годы»</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 Цель –осуществление дорожной деятельности в отношении автомобильных дорог общего пользования муниципального образования </a:t>
                      </a:r>
                      <a:r>
                        <a:rPr lang="ru-RU" sz="1000" b="1" dirty="0" err="1">
                          <a:effectLst/>
                          <a:latin typeface="Times New Roman" panose="02020603050405020304" pitchFamily="18" charset="0"/>
                          <a:ea typeface="Calibri"/>
                          <a:cs typeface="Times New Roman" panose="02020603050405020304" pitchFamily="18" charset="0"/>
                        </a:rPr>
                        <a:t>п.Михайловский</a:t>
                      </a:r>
                      <a:r>
                        <a:rPr lang="ru-RU" sz="1000" b="1" dirty="0">
                          <a:effectLst/>
                          <a:latin typeface="Times New Roman" panose="02020603050405020304" pitchFamily="18" charset="0"/>
                          <a:ea typeface="Calibri"/>
                          <a:cs typeface="Times New Roman" panose="02020603050405020304" pitchFamily="18" charset="0"/>
                        </a:rPr>
                        <a:t>, улучшение технического состояния дворовых территорий многоквартирных домов, проездов к дворовым территориям </a:t>
                      </a:r>
                      <a:r>
                        <a:rPr lang="ru-RU" sz="1000" b="1" dirty="0" err="1">
                          <a:effectLst/>
                          <a:latin typeface="Times New Roman" panose="02020603050405020304" pitchFamily="18" charset="0"/>
                          <a:ea typeface="Calibri"/>
                          <a:cs typeface="Times New Roman" panose="02020603050405020304" pitchFamily="18" charset="0"/>
                        </a:rPr>
                        <a:t>многоквартиных</a:t>
                      </a:r>
                      <a:r>
                        <a:rPr lang="ru-RU" sz="1000" b="1" dirty="0">
                          <a:effectLst/>
                          <a:latin typeface="Times New Roman" panose="02020603050405020304" pitchFamily="18" charset="0"/>
                          <a:ea typeface="Calibri"/>
                          <a:cs typeface="Times New Roman" panose="02020603050405020304" pitchFamily="18" charset="0"/>
                        </a:rPr>
                        <a:t> домов</a:t>
                      </a: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476632">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Ремонт  автомобильных дорог общего  пользования  на территории  муниципального образования поселок  Михайловский Саратовской области  с  разработкой проектно-сметной документации и проведением экспертизы, проведением строительного контроля:  </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автодороги:   улица Возрождение, улица Михайловская, переулок Мирный, переулок Радужный, переулок Осенний, переулок Озерный,  улица Луговая, улица Весенняя, улица Цветочная, улица Октябрьская, улица Ясная, улица Отрадная, улица Химиков, автодорога от развилки на ВОС, </a:t>
                      </a:r>
                      <a:r>
                        <a:rPr lang="ru-RU" sz="1000" b="1" dirty="0" err="1">
                          <a:effectLst/>
                          <a:latin typeface="Times New Roman" panose="02020603050405020304" pitchFamily="18" charset="0"/>
                          <a:ea typeface="Calibri"/>
                          <a:cs typeface="Times New Roman" panose="02020603050405020304" pitchFamily="18" charset="0"/>
                        </a:rPr>
                        <a:t>Промзону</a:t>
                      </a:r>
                      <a:r>
                        <a:rPr lang="ru-RU" sz="1000" b="1" dirty="0">
                          <a:effectLst/>
                          <a:latin typeface="Times New Roman" panose="02020603050405020304" pitchFamily="18" charset="0"/>
                          <a:ea typeface="Calibri"/>
                          <a:cs typeface="Times New Roman" panose="02020603050405020304" pitchFamily="18" charset="0"/>
                        </a:rPr>
                        <a:t> до м-на Солнечный, автодорога от развилки на </a:t>
                      </a:r>
                      <a:r>
                        <a:rPr lang="ru-RU" sz="1000" b="1" dirty="0" err="1">
                          <a:effectLst/>
                          <a:latin typeface="Times New Roman" panose="02020603050405020304" pitchFamily="18" charset="0"/>
                          <a:ea typeface="Calibri"/>
                          <a:cs typeface="Times New Roman" panose="02020603050405020304" pitchFamily="18" charset="0"/>
                        </a:rPr>
                        <a:t>Промзону</a:t>
                      </a:r>
                      <a:r>
                        <a:rPr lang="ru-RU" sz="1000" b="1" dirty="0">
                          <a:effectLst/>
                          <a:latin typeface="Times New Roman" panose="02020603050405020304" pitchFamily="18" charset="0"/>
                          <a:ea typeface="Calibri"/>
                          <a:cs typeface="Times New Roman" panose="02020603050405020304" pitchFamily="18" charset="0"/>
                        </a:rPr>
                        <a:t> и Казарменную зону до </a:t>
                      </a:r>
                      <a:r>
                        <a:rPr lang="ru-RU" sz="1000" b="1" dirty="0" err="1">
                          <a:effectLst/>
                          <a:latin typeface="Times New Roman" panose="02020603050405020304" pitchFamily="18" charset="0"/>
                          <a:ea typeface="Calibri"/>
                          <a:cs typeface="Times New Roman" panose="02020603050405020304" pitchFamily="18" charset="0"/>
                        </a:rPr>
                        <a:t>ул.Луговая</a:t>
                      </a:r>
                      <a:r>
                        <a:rPr lang="ru-RU" sz="1000" b="1" dirty="0">
                          <a:effectLst/>
                          <a:latin typeface="Times New Roman" panose="02020603050405020304" pitchFamily="18" charset="0"/>
                          <a:ea typeface="Calibri"/>
                          <a:cs typeface="Times New Roman" panose="02020603050405020304" pitchFamily="18" charset="0"/>
                        </a:rPr>
                        <a:t>,  автодорога от ул. Ясная до </a:t>
                      </a:r>
                      <a:r>
                        <a:rPr lang="ru-RU" sz="1000" b="1" dirty="0" err="1">
                          <a:effectLst/>
                          <a:latin typeface="Times New Roman" panose="02020603050405020304" pitchFamily="18" charset="0"/>
                          <a:ea typeface="Calibri"/>
                          <a:cs typeface="Times New Roman" panose="02020603050405020304" pitchFamily="18" charset="0"/>
                        </a:rPr>
                        <a:t>Промзоны</a:t>
                      </a:r>
                      <a:r>
                        <a:rPr lang="ru-RU" sz="1000" b="1" dirty="0">
                          <a:effectLst/>
                          <a:latin typeface="Times New Roman" panose="02020603050405020304" pitchFamily="18" charset="0"/>
                          <a:ea typeface="Calibri"/>
                          <a:cs typeface="Times New Roman" panose="02020603050405020304" pitchFamily="18" charset="0"/>
                        </a:rPr>
                        <a:t>, автодорога к воинской части, подъездная автодорога к ВОС от казарменной зоны, автодорога от КПП 1 до развилки на </a:t>
                      </a:r>
                      <a:r>
                        <a:rPr lang="ru-RU" sz="1000" b="1" dirty="0" err="1">
                          <a:effectLst/>
                          <a:latin typeface="Times New Roman" panose="02020603050405020304" pitchFamily="18" charset="0"/>
                          <a:ea typeface="Calibri"/>
                          <a:cs typeface="Times New Roman" panose="02020603050405020304" pitchFamily="18" charset="0"/>
                        </a:rPr>
                        <a:t>Промзону</a:t>
                      </a:r>
                      <a:r>
                        <a:rPr lang="ru-RU" sz="1000" b="1" dirty="0">
                          <a:effectLst/>
                          <a:latin typeface="Times New Roman" panose="02020603050405020304" pitchFamily="18" charset="0"/>
                          <a:ea typeface="Calibri"/>
                          <a:cs typeface="Times New Roman" panose="02020603050405020304" pitchFamily="18" charset="0"/>
                        </a:rPr>
                        <a:t>,  автодорога ЗАТО пос. Михайловский-Рукополь, подъездная автодорога от пос. Михайловский к п. Мелиораторов</a:t>
                      </a: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Руб.</a:t>
                      </a: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2780,3</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5537,3</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5208,4</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158">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Ремонт дворовых территорий многоквартирных домов,  проездов к дворовым территориям многоквартирных домов №1,2,3,4,5,6,8,9  м-н Солнечный  с  разработкой проектно-сметной документации и проведением экспертизы, проведением строительного контроля   </a:t>
                      </a: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274,2</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193,7</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193,7</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3947">
                <a:tc gridSpan="5">
                  <a:txBody>
                    <a:bodyPr/>
                    <a:lstStyle/>
                    <a:p>
                      <a:pPr algn="ctr">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Муниципальная программа «Строительство, реконструкция, капитальный ремонт жилого фонда, объектов социальной и инженерной инфраструктуры муниципального образования поселок Михайловский Саратовской области на 2019 - 2021годы».</a:t>
                      </a:r>
                    </a:p>
                    <a:p>
                      <a:pPr algn="just">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Цель - </a:t>
                      </a:r>
                      <a:r>
                        <a:rPr lang="ru-RU" sz="1000" b="1" dirty="0">
                          <a:effectLst/>
                          <a:latin typeface="Times New Roman" panose="02020603050405020304" pitchFamily="18" charset="0"/>
                          <a:ea typeface="Times New Roman"/>
                          <a:cs typeface="Times New Roman" panose="02020603050405020304" pitchFamily="18" charset="0"/>
                        </a:rPr>
                        <a:t> Обеспечение устойчивого социально-экономического развития и безопасного функционирования муниципального образования поселок  Михайловский.</a:t>
                      </a:r>
                      <a:endParaRPr lang="ru-RU" sz="1000" b="1" dirty="0">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000" b="1" dirty="0">
                          <a:effectLst/>
                          <a:latin typeface="Times New Roman" panose="02020603050405020304" pitchFamily="18" charset="0"/>
                          <a:ea typeface="Times New Roman"/>
                          <a:cs typeface="Times New Roman" panose="02020603050405020304" pitchFamily="18" charset="0"/>
                        </a:rPr>
                        <a:t>                                              </a:t>
                      </a:r>
                      <a:endParaRPr lang="ru-RU" sz="1000" b="1" dirty="0">
                        <a:effectLst/>
                        <a:latin typeface="Times New Roman" panose="02020603050405020304" pitchFamily="18" charset="0"/>
                        <a:ea typeface="Calibri"/>
                        <a:cs typeface="Times New Roman" panose="02020603050405020304" pitchFamily="18" charset="0"/>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bl>
          </a:graphicData>
        </a:graphic>
      </p:graphicFrame>
    </p:spTree>
    <p:extLst>
      <p:ext uri="{BB962C8B-B14F-4D97-AF65-F5344CB8AC3E}">
        <p14:creationId xmlns:p14="http://schemas.microsoft.com/office/powerpoint/2010/main" val="1792339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66354016"/>
              </p:ext>
            </p:extLst>
          </p:nvPr>
        </p:nvGraphicFramePr>
        <p:xfrm>
          <a:off x="519953" y="172666"/>
          <a:ext cx="8234177" cy="6688291"/>
        </p:xfrm>
        <a:graphic>
          <a:graphicData uri="http://schemas.openxmlformats.org/drawingml/2006/table">
            <a:tbl>
              <a:tblPr firstRow="1" firstCol="1" bandRow="1"/>
              <a:tblGrid>
                <a:gridCol w="4292439"/>
                <a:gridCol w="540905"/>
                <a:gridCol w="1159239"/>
                <a:gridCol w="1159784"/>
                <a:gridCol w="1081810"/>
              </a:tblGrid>
              <a:tr h="162309">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Капитальный ремонт муниципальных зданий и сооружений</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0,0</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0,0</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309">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Устройство автостоянки на 50 машин по адресу: Саратовская область, </a:t>
                      </a:r>
                      <a:r>
                        <a:rPr lang="ru-RU" sz="1000" b="1" dirty="0" err="1">
                          <a:effectLst/>
                          <a:latin typeface="Times New Roman" panose="02020603050405020304" pitchFamily="18" charset="0"/>
                          <a:ea typeface="Calibri"/>
                          <a:cs typeface="Times New Roman" panose="02020603050405020304" pitchFamily="18" charset="0"/>
                        </a:rPr>
                        <a:t>п.Михайловский</a:t>
                      </a:r>
                      <a:r>
                        <a:rPr lang="ru-RU" sz="1000" b="1" dirty="0">
                          <a:effectLst/>
                          <a:latin typeface="Times New Roman" panose="02020603050405020304" pitchFamily="18" charset="0"/>
                          <a:ea typeface="Calibri"/>
                          <a:cs typeface="Times New Roman" panose="02020603050405020304" pitchFamily="18" charset="0"/>
                        </a:rPr>
                        <a:t>, </a:t>
                      </a:r>
                      <a:r>
                        <a:rPr lang="ru-RU" sz="1000" b="1" dirty="0" err="1">
                          <a:effectLst/>
                          <a:latin typeface="Times New Roman" panose="02020603050405020304" pitchFamily="18" charset="0"/>
                          <a:ea typeface="Calibri"/>
                          <a:cs typeface="Times New Roman" panose="02020603050405020304" pitchFamily="18" charset="0"/>
                        </a:rPr>
                        <a:t>мкр.Солнечный</a:t>
                      </a:r>
                      <a:r>
                        <a:rPr lang="ru-RU" sz="1000" b="1" dirty="0">
                          <a:effectLst/>
                          <a:latin typeface="Times New Roman" panose="02020603050405020304" pitchFamily="18" charset="0"/>
                          <a:ea typeface="Calibri"/>
                          <a:cs typeface="Times New Roman" panose="02020603050405020304" pitchFamily="18" charset="0"/>
                        </a:rPr>
                        <a:t>, 15 м на север от дома № 8</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0,0</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0,0</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309">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Капитальный ремонт тепловых сетей в  муниципальном образовании поселок Михайловский Саратовской области  </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Руб.</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0,0</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0,0</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2">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Капитальный ремонт водопроводных сетей в муниципальном образовании поселок Михайловский Саратовской области</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0,0</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0,0</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618">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Разработка проекта </a:t>
                      </a:r>
                      <a:r>
                        <a:rPr lang="ru-RU" sz="1000" b="1" dirty="0" smtClean="0">
                          <a:effectLst/>
                          <a:latin typeface="Times New Roman" panose="02020603050405020304" pitchFamily="18" charset="0"/>
                          <a:ea typeface="Calibri"/>
                          <a:cs typeface="Times New Roman" panose="02020603050405020304" pitchFamily="18" charset="0"/>
                        </a:rPr>
                        <a:t>изменений в Правила землепользования</a:t>
                      </a:r>
                      <a:r>
                        <a:rPr lang="ru-RU" sz="1000" b="1" baseline="0" dirty="0" smtClean="0">
                          <a:effectLst/>
                          <a:latin typeface="Times New Roman" panose="02020603050405020304" pitchFamily="18" charset="0"/>
                          <a:ea typeface="Calibri"/>
                          <a:cs typeface="Times New Roman" panose="02020603050405020304" pitchFamily="18" charset="0"/>
                        </a:rPr>
                        <a:t> и застройки,</a:t>
                      </a:r>
                      <a:r>
                        <a:rPr lang="ru-RU" sz="1000" b="1" dirty="0" smtClean="0">
                          <a:effectLst/>
                          <a:latin typeface="Times New Roman" panose="02020603050405020304" pitchFamily="18" charset="0"/>
                          <a:ea typeface="Calibri"/>
                          <a:cs typeface="Times New Roman" panose="02020603050405020304" pitchFamily="18" charset="0"/>
                        </a:rPr>
                        <a:t> </a:t>
                      </a:r>
                      <a:r>
                        <a:rPr lang="ru-RU" sz="1000" b="1" dirty="0">
                          <a:effectLst/>
                          <a:latin typeface="Times New Roman" panose="02020603050405020304" pitchFamily="18" charset="0"/>
                          <a:ea typeface="Calibri"/>
                          <a:cs typeface="Times New Roman" panose="02020603050405020304" pitchFamily="18" charset="0"/>
                        </a:rPr>
                        <a:t>генерального плана муниципального образования поселок Михайловский Саратовской области (в новой редакции)</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Руб.</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225,0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439,9</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439,9</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618">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Разработка программы комплексного развития социальной инфраструктуры муниципального образования поселок Михайловский Саратовской области</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60,0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60,0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2395">
                <a:tc gridSpan="5">
                  <a:txBody>
                    <a:bodyPr/>
                    <a:lstStyle/>
                    <a:p>
                      <a:pPr algn="ctr">
                        <a:spcAft>
                          <a:spcPts val="0"/>
                        </a:spcAft>
                      </a:pPr>
                      <a:r>
                        <a:rPr lang="ru-RU" sz="1000" b="1" dirty="0">
                          <a:effectLst/>
                          <a:latin typeface="Times New Roman" panose="02020603050405020304" pitchFamily="18" charset="0"/>
                          <a:ea typeface="Times New Roman"/>
                          <a:cs typeface="Times New Roman" panose="02020603050405020304" pitchFamily="18" charset="0"/>
                        </a:rPr>
                        <a:t>Муниципальная программа «Энергосбережение и повышение энергетической эффективности в муниципальном образовании поселок Михайловский Саратовской области на период до 2020 года»</a:t>
                      </a:r>
                    </a:p>
                    <a:p>
                      <a:pPr algn="l">
                        <a:spcAft>
                          <a:spcPts val="0"/>
                        </a:spcAft>
                      </a:pPr>
                      <a:r>
                        <a:rPr lang="ru-RU" sz="1000" b="1" dirty="0">
                          <a:effectLst/>
                          <a:latin typeface="Times New Roman" panose="02020603050405020304" pitchFamily="18" charset="0"/>
                          <a:ea typeface="Times New Roman"/>
                          <a:cs typeface="Times New Roman" panose="02020603050405020304" pitchFamily="18" charset="0"/>
                        </a:rPr>
                        <a:t>Цель – эффективное и рациональное использование топливно-энергетических ресурсов, повышение энергетической эффективности на территории МО </a:t>
                      </a:r>
                      <a:r>
                        <a:rPr lang="ru-RU" sz="1000" b="1" dirty="0" err="1">
                          <a:effectLst/>
                          <a:latin typeface="Times New Roman" panose="02020603050405020304" pitchFamily="18" charset="0"/>
                          <a:ea typeface="Times New Roman"/>
                          <a:cs typeface="Times New Roman" panose="02020603050405020304" pitchFamily="18" charset="0"/>
                        </a:rPr>
                        <a:t>п.Михайловский</a:t>
                      </a:r>
                      <a:r>
                        <a:rPr lang="ru-RU" sz="1000" b="1" dirty="0">
                          <a:effectLst/>
                          <a:latin typeface="Times New Roman" panose="02020603050405020304" pitchFamily="18" charset="0"/>
                          <a:ea typeface="Times New Roman"/>
                          <a:cs typeface="Times New Roman" panose="02020603050405020304" pitchFamily="18" charset="0"/>
                        </a:rPr>
                        <a:t> Саратовской области</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 </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9073">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Реконструкция, техническое перевооружение котельных с  проведением  энергетического обследования ,разработкой проектно-сметной документации и проведением экспертизы проектно-сметной документации</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5072" marR="55072" marT="0" marB="0">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0,0</a:t>
                      </a:r>
                    </a:p>
                  </a:txBody>
                  <a:tcPr marL="55072" marR="55072" marT="0" marB="0">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0,0</a:t>
                      </a:r>
                    </a:p>
                  </a:txBody>
                  <a:tcPr marL="55072" marR="55072" marT="0" marB="0">
                    <a:lnT w="12700" cap="flat" cmpd="sng" algn="ctr">
                      <a:solidFill>
                        <a:srgbClr val="000000"/>
                      </a:solidFill>
                      <a:prstDash val="solid"/>
                      <a:round/>
                      <a:headEnd type="none" w="med" len="med"/>
                      <a:tailEnd type="none" w="med" len="med"/>
                    </a:lnT>
                  </a:tcPr>
                </a:tc>
              </a:tr>
              <a:tr h="649237">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Техническое перевооружение системы теплоснабжения здания столовой, расположенной по адресу: 413540, Саратовская область, п. Михайловский, микрорайон Солнечный, д. 7 с разработкой проектно-сметной документации и проведением экспертизы проектно-сметной документации</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Руб.</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683,0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r h="658398">
                <a:tc gridSpan="5">
                  <a:txBody>
                    <a:bodyPr/>
                    <a:lstStyle/>
                    <a:p>
                      <a:pPr algn="ctr">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Муниципальная программа «Развитие физической культуры и спорта в муниципальном образовании </a:t>
                      </a:r>
                      <a:r>
                        <a:rPr lang="ru-RU" sz="1000" b="1" dirty="0" err="1">
                          <a:effectLst/>
                          <a:latin typeface="Times New Roman" panose="02020603050405020304" pitchFamily="18" charset="0"/>
                          <a:ea typeface="Calibri"/>
                          <a:cs typeface="Times New Roman" panose="02020603050405020304" pitchFamily="18" charset="0"/>
                        </a:rPr>
                        <a:t>п.Михайловский</a:t>
                      </a:r>
                      <a:r>
                        <a:rPr lang="ru-RU" sz="1000" b="1" dirty="0">
                          <a:effectLst/>
                          <a:latin typeface="Times New Roman" panose="02020603050405020304" pitchFamily="18" charset="0"/>
                          <a:ea typeface="Calibri"/>
                          <a:cs typeface="Times New Roman" panose="02020603050405020304" pitchFamily="18" charset="0"/>
                        </a:rPr>
                        <a:t> Саратовской области» на 2020 – 2022 годы</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Цель -  обеспечение условий для занятий физической культурой и спортом населения муниципального образования </a:t>
                      </a:r>
                      <a:r>
                        <a:rPr lang="ru-RU" sz="1000" b="1" dirty="0" err="1">
                          <a:effectLst/>
                          <a:latin typeface="Times New Roman" panose="02020603050405020304" pitchFamily="18" charset="0"/>
                          <a:ea typeface="Calibri"/>
                          <a:cs typeface="Times New Roman" panose="02020603050405020304" pitchFamily="18" charset="0"/>
                        </a:rPr>
                        <a:t>п.Михайловский</a:t>
                      </a:r>
                      <a:r>
                        <a:rPr lang="ru-RU" sz="1000" b="1" dirty="0">
                          <a:effectLst/>
                          <a:latin typeface="Times New Roman" panose="02020603050405020304" pitchFamily="18" charset="0"/>
                          <a:ea typeface="Calibri"/>
                          <a:cs typeface="Times New Roman" panose="02020603050405020304" pitchFamily="18" charset="0"/>
                        </a:rPr>
                        <a:t>, создание условий для развития массового спорта.</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986">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Техническая поддержка работы</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5072" marR="55072" marT="0" marB="0">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2466,2</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2410,4</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2410,4</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T w="12700" cap="flat" cmpd="sng" algn="ctr">
                      <a:solidFill>
                        <a:srgbClr val="000000"/>
                      </a:solidFill>
                      <a:prstDash val="solid"/>
                      <a:round/>
                      <a:headEnd type="none" w="med" len="med"/>
                      <a:tailEnd type="none" w="med" len="med"/>
                    </a:lnT>
                  </a:tcPr>
                </a:tc>
              </a:tr>
              <a:tr h="162309">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Развитие информационных и коммуникационных технологий  в системе физической культуры и спорта</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 </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65,0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262,3</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262,3</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r h="486928">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Организация и проведение внутренних, межрайонных физкультурных и спортивно-массовых мероприятий, участие в областных и всероссийских спортивно массовых мероприятиях разных социальных и возрастных групп населения</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err="1"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156,1</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156,1</a:t>
                      </a:r>
                      <a:endParaRPr lang="ru-RU" sz="1000" b="1" dirty="0">
                        <a:effectLst/>
                        <a:latin typeface="Times New Roman" panose="02020603050405020304" pitchFamily="18" charset="0"/>
                        <a:ea typeface="Calibri"/>
                        <a:cs typeface="Times New Roman" panose="02020603050405020304" pitchFamily="18" charset="0"/>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618237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719810137"/>
              </p:ext>
            </p:extLst>
          </p:nvPr>
        </p:nvGraphicFramePr>
        <p:xfrm>
          <a:off x="716383" y="171103"/>
          <a:ext cx="7764230" cy="5795772"/>
        </p:xfrm>
        <a:graphic>
          <a:graphicData uri="http://schemas.openxmlformats.org/drawingml/2006/table">
            <a:tbl>
              <a:tblPr firstRow="1" firstCol="1" bandRow="1"/>
              <a:tblGrid>
                <a:gridCol w="3842512"/>
                <a:gridCol w="538158"/>
                <a:gridCol w="1153351"/>
                <a:gridCol w="1153893"/>
                <a:gridCol w="1076316"/>
              </a:tblGrid>
              <a:tr h="607052">
                <a:tc gridSpan="5">
                  <a:txBody>
                    <a:bodyPr/>
                    <a:lstStyle/>
                    <a:p>
                      <a:pPr algn="ctr">
                        <a:spcAft>
                          <a:spcPts val="0"/>
                        </a:spcAft>
                      </a:pPr>
                      <a:r>
                        <a:rPr lang="ru-RU" sz="1000" b="1" dirty="0">
                          <a:effectLst/>
                          <a:latin typeface="Times New Roman" panose="02020603050405020304" pitchFamily="18" charset="0"/>
                          <a:ea typeface="Times New Roman"/>
                          <a:cs typeface="Times New Roman" panose="02020603050405020304" pitchFamily="18" charset="0"/>
                        </a:rPr>
                        <a:t>Муниципальная программа</a:t>
                      </a:r>
                    </a:p>
                    <a:p>
                      <a:pPr algn="ctr">
                        <a:spcAft>
                          <a:spcPts val="0"/>
                        </a:spcAft>
                      </a:pPr>
                      <a:r>
                        <a:rPr lang="ru-RU" sz="1000" b="1" dirty="0">
                          <a:effectLst/>
                          <a:latin typeface="Times New Roman" panose="02020603050405020304" pitchFamily="18" charset="0"/>
                          <a:ea typeface="Times New Roman"/>
                          <a:cs typeface="Times New Roman" panose="02020603050405020304" pitchFamily="18" charset="0"/>
                        </a:rPr>
                        <a:t>"Повышение    безопасности    дорожного движения в МО П. Михайловский  Саратовской области на  2020 - 2022 годы"</a:t>
                      </a:r>
                    </a:p>
                    <a:p>
                      <a:pPr algn="l">
                        <a:spcAft>
                          <a:spcPts val="0"/>
                        </a:spcAft>
                      </a:pPr>
                      <a:r>
                        <a:rPr lang="ru-RU" sz="1000" b="1" dirty="0">
                          <a:effectLst/>
                          <a:latin typeface="Times New Roman" panose="02020603050405020304" pitchFamily="18" charset="0"/>
                          <a:ea typeface="Times New Roman"/>
                          <a:cs typeface="Times New Roman" panose="02020603050405020304" pitchFamily="18" charset="0"/>
                        </a:rPr>
                        <a:t>Цель - сокращение количества лиц, пострадавших в результате дорожно-транспортных происшествий.  </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 </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19187">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Развитие системы маршрутного ориентирования на улично–дорожной сети МО п. Михайловский</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Руб.</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300,0</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187">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Создание информационно-пропагандистской продукции, размещение материалов по вопросам БДД в СМИ</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Руб.</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0,0</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0,0</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0,0</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187">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Проведение мероприятий (конкурсов), направленных на профилактику детского и юношеского дорожного травматизма</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0,0</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0,0</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0,0</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3359">
                <a:tc gridSpan="5">
                  <a:txBody>
                    <a:bodyPr/>
                    <a:lstStyle/>
                    <a:p>
                      <a:pPr algn="ctr">
                        <a:spcAft>
                          <a:spcPts val="0"/>
                        </a:spcAft>
                      </a:pPr>
                      <a:r>
                        <a:rPr lang="ru-RU" sz="1000" b="1" dirty="0">
                          <a:effectLst/>
                          <a:latin typeface="Times New Roman" panose="02020603050405020304" pitchFamily="18" charset="0"/>
                          <a:ea typeface="Times New Roman"/>
                          <a:cs typeface="Times New Roman" panose="02020603050405020304" pitchFamily="18" charset="0"/>
                        </a:rPr>
                        <a:t>Муниципальная программа</a:t>
                      </a:r>
                    </a:p>
                    <a:p>
                      <a:pPr algn="ctr">
                        <a:spcAft>
                          <a:spcPts val="0"/>
                        </a:spcAft>
                      </a:pPr>
                      <a:r>
                        <a:rPr lang="ru-RU" sz="1000" b="1" dirty="0">
                          <a:effectLst/>
                          <a:latin typeface="Times New Roman" panose="02020603050405020304" pitchFamily="18" charset="0"/>
                          <a:ea typeface="Times New Roman"/>
                          <a:cs typeface="Times New Roman" panose="02020603050405020304" pitchFamily="18" charset="0"/>
                        </a:rPr>
                        <a:t>«Снижение рисков и смягчение последствий чрезвычайных ситуаций природного и техногенного характера на территории муниципальном образовании </a:t>
                      </a:r>
                      <a:r>
                        <a:rPr lang="ru-RU" sz="1000" b="1" dirty="0" err="1">
                          <a:effectLst/>
                          <a:latin typeface="Times New Roman" panose="02020603050405020304" pitchFamily="18" charset="0"/>
                          <a:ea typeface="Times New Roman"/>
                          <a:cs typeface="Times New Roman" panose="02020603050405020304" pitchFamily="18" charset="0"/>
                        </a:rPr>
                        <a:t>п.Михайловский</a:t>
                      </a:r>
                      <a:r>
                        <a:rPr lang="ru-RU" sz="1000" b="1" dirty="0">
                          <a:effectLst/>
                          <a:latin typeface="Times New Roman" panose="02020603050405020304" pitchFamily="18" charset="0"/>
                          <a:ea typeface="Times New Roman"/>
                          <a:cs typeface="Times New Roman" panose="02020603050405020304" pitchFamily="18" charset="0"/>
                        </a:rPr>
                        <a:t> в 2020-2022 годах» </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 Цель - снижение рисков чрезвычайных ситуаций природного и техногенного характера;</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сокращение количества погибших и пострадавших в чрезвычайных ситуациях природного и техногенного характера;</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повышение безопасности населения от угроз природного и техногенного характера, а также обеспечение необходимых условий для безопасности жизнедеятельности и предотвращение экономического ущерба  от ЧС, устойчивого социально-экономического развития  района, снижения количества пожаров, гибели людей на пожарах, обеспечения безопасности людей на водных объектах;</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повышение оперативности реагирования на угрозы или возникновение ЧС, пожара, происшествия на воде;</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эффективности взаимодействия привлекаемых сил и средств постоянной готовности.</a:t>
                      </a:r>
                    </a:p>
                    <a:p>
                      <a:pPr algn="l">
                        <a:spcAft>
                          <a:spcPts val="0"/>
                        </a:spcAft>
                      </a:pPr>
                      <a:r>
                        <a:rPr lang="ru-RU" sz="1000" b="1" dirty="0">
                          <a:effectLst/>
                          <a:latin typeface="Times New Roman" panose="02020603050405020304" pitchFamily="18" charset="0"/>
                          <a:ea typeface="Times New Roman"/>
                          <a:cs typeface="Times New Roman" panose="02020603050405020304" pitchFamily="18" charset="0"/>
                        </a:rPr>
                        <a:t> </a:t>
                      </a: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 </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59593">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Проведения противопаводковых мероприятий</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99,0</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98,0</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98,0</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7561">
                <a:tc>
                  <a:txBody>
                    <a:bodyPr/>
                    <a:lstStyle/>
                    <a:p>
                      <a:pPr algn="just">
                        <a:lnSpc>
                          <a:spcPct val="107000"/>
                        </a:lnSpc>
                        <a:spcAft>
                          <a:spcPts val="0"/>
                        </a:spcAft>
                      </a:pPr>
                      <a:r>
                        <a:rPr lang="ru-RU" sz="1000" b="1">
                          <a:effectLst/>
                          <a:latin typeface="Times New Roman" panose="02020603050405020304" pitchFamily="18" charset="0"/>
                          <a:ea typeface="Times New Roman"/>
                          <a:cs typeface="Times New Roman" panose="02020603050405020304" pitchFamily="18" charset="0"/>
                        </a:rPr>
                        <a:t>Оборудование и содержание единой дежурно-диспетчерской службы муниципального района в соответствии с методическими рекомендациями по организации функционирования единых дежурно-диспетчерских служб муниципальных образований Саратовской области.</a:t>
                      </a:r>
                      <a:endParaRPr lang="ru-RU" sz="1000" b="1">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 </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3293,7</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3150,3</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3150,3</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8780">
                <a:tc>
                  <a:txBody>
                    <a:bodyPr/>
                    <a:lstStyle/>
                    <a:p>
                      <a:pPr algn="just">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Приведение в соответствие с нормами и правилами зданий и учреждений находящихся на территории муниципального образования п.  Михайловский.</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38,9</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147,8</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147,8</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187">
                <a:tc>
                  <a:txBody>
                    <a:bodyPr/>
                    <a:lstStyle/>
                    <a:p>
                      <a:pPr algn="just">
                        <a:lnSpc>
                          <a:spcPct val="107000"/>
                        </a:lnSpc>
                        <a:spcAft>
                          <a:spcPts val="0"/>
                        </a:spcAft>
                      </a:pPr>
                      <a:r>
                        <a:rPr lang="ru-RU" sz="1000" b="1" dirty="0" smtClean="0">
                          <a:effectLst/>
                          <a:latin typeface="Times New Roman" panose="02020603050405020304" pitchFamily="18" charset="0"/>
                          <a:ea typeface="Times New Roman"/>
                          <a:cs typeface="Times New Roman" panose="02020603050405020304" pitchFamily="18" charset="0"/>
                        </a:rPr>
                        <a:t>Обеспечение</a:t>
                      </a:r>
                      <a:r>
                        <a:rPr lang="ru-RU" sz="1000" b="1" baseline="0" dirty="0" smtClean="0">
                          <a:effectLst/>
                          <a:latin typeface="Times New Roman" panose="02020603050405020304" pitchFamily="18" charset="0"/>
                          <a:ea typeface="Times New Roman"/>
                          <a:cs typeface="Times New Roman" panose="02020603050405020304" pitchFamily="18" charset="0"/>
                        </a:rPr>
                        <a:t> постоянной готовности к использованию по предназначению источников внутреннего, наружного противопожарного водоснабжения, ручного противопожарного инвентаря и ручных громкоговорителей</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1246,8</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850,0</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850,0</a:t>
                      </a:r>
                      <a:endParaRPr lang="ru-RU" sz="1000" b="1" dirty="0">
                        <a:effectLst/>
                        <a:latin typeface="Times New Roman" panose="02020603050405020304" pitchFamily="18" charset="0"/>
                        <a:ea typeface="Calibri"/>
                        <a:cs typeface="Times New Roman" panose="02020603050405020304" pitchFamily="18" charset="0"/>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659236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790570376"/>
              </p:ext>
            </p:extLst>
          </p:nvPr>
        </p:nvGraphicFramePr>
        <p:xfrm>
          <a:off x="573741" y="503854"/>
          <a:ext cx="8113058" cy="5364080"/>
        </p:xfrm>
        <a:graphic>
          <a:graphicData uri="http://schemas.openxmlformats.org/drawingml/2006/table">
            <a:tbl>
              <a:tblPr firstRow="1" firstCol="1" bandRow="1"/>
              <a:tblGrid>
                <a:gridCol w="4033241"/>
                <a:gridCol w="559853"/>
                <a:gridCol w="1199847"/>
                <a:gridCol w="1200411"/>
                <a:gridCol w="1119706"/>
              </a:tblGrid>
              <a:tr h="606489">
                <a:tc>
                  <a:txBody>
                    <a:bodyPr/>
                    <a:lstStyle/>
                    <a:p>
                      <a:pPr algn="just">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Опахивание территорий муниципальное образование п.  Михайловский и социально значимых объектов муниципальное образование п.  Михайловский</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48,3</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49,0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49,0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8175">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Создание резервов финансовых ресурсов и материальных средств для ликвидации чрезвычайных ситуаций природного и техногенного характера</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915,8</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915,8</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9809">
                <a:tc gridSpan="5">
                  <a:txBody>
                    <a:bodyPr/>
                    <a:lstStyle/>
                    <a:p>
                      <a:pPr algn="ctr">
                        <a:spcAft>
                          <a:spcPts val="0"/>
                        </a:spcAft>
                      </a:pPr>
                      <a:r>
                        <a:rPr lang="ru-RU" sz="1000" b="1" dirty="0">
                          <a:effectLst/>
                          <a:latin typeface="Times New Roman" panose="02020603050405020304" pitchFamily="18" charset="0"/>
                          <a:ea typeface="Times New Roman"/>
                          <a:cs typeface="Times New Roman" panose="02020603050405020304" pitchFamily="18" charset="0"/>
                        </a:rPr>
                        <a:t>Муниципальная программа "Поддержка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"Редакция газеты "Михайловские новости" муниципального образования поселок Михайловский Саратовской области  на 2018 - 2020 </a:t>
                      </a:r>
                      <a:r>
                        <a:rPr lang="ru-RU" sz="1000" b="1" dirty="0" smtClean="0">
                          <a:effectLst/>
                          <a:latin typeface="Times New Roman" panose="02020603050405020304" pitchFamily="18" charset="0"/>
                          <a:ea typeface="Times New Roman"/>
                          <a:cs typeface="Times New Roman" panose="02020603050405020304" pitchFamily="18" charset="0"/>
                        </a:rPr>
                        <a:t>годы«</a:t>
                      </a:r>
                      <a:endParaRPr lang="ru-RU" sz="1000" b="1" dirty="0">
                        <a:effectLst/>
                        <a:latin typeface="Times New Roman" panose="02020603050405020304" pitchFamily="18" charset="0"/>
                        <a:ea typeface="Times New Roman"/>
                        <a:cs typeface="Times New Roman" panose="02020603050405020304" pitchFamily="18" charset="0"/>
                      </a:endParaRP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Цель -  развитие печатного СМИ МУ "Редакция газеты «Михайловские новости» в 2018 - 2020 годах, повышение его привлекательности для читателя</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dirty="0"/>
                    </a:p>
                  </a:txBody>
                  <a:tcPr/>
                </a:tc>
              </a:tr>
              <a:tr h="618175">
                <a:tc>
                  <a:txBody>
                    <a:bodyPr/>
                    <a:lstStyle/>
                    <a:p>
                      <a:pPr algn="just">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Повышение качества муниципальной услуги и создание условий для эффективного развития МУ «Редакция газеты «Михайловские новости»</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Руб.</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1693,9</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2467">
                <a:tc gridSpan="5">
                  <a:txBody>
                    <a:bodyPr/>
                    <a:lstStyle/>
                    <a:p>
                      <a:pPr algn="l">
                        <a:lnSpc>
                          <a:spcPct val="107000"/>
                        </a:lnSpc>
                        <a:spcAft>
                          <a:spcPts val="0"/>
                        </a:spcAft>
                      </a:pPr>
                      <a:endParaRPr lang="ru-RU" sz="1000" b="1" dirty="0" smtClean="0">
                        <a:effectLst/>
                        <a:latin typeface="Times New Roman" panose="02020603050405020304" pitchFamily="18" charset="0"/>
                        <a:ea typeface="Calibri"/>
                        <a:cs typeface="Times New Roman" panose="02020603050405020304" pitchFamily="18" charset="0"/>
                      </a:endParaRPr>
                    </a:p>
                    <a:p>
                      <a:pPr algn="ctr">
                        <a:lnSpc>
                          <a:spcPct val="107000"/>
                        </a:lnSpc>
                        <a:spcAft>
                          <a:spcPts val="0"/>
                        </a:spcAft>
                        <a:tabLst>
                          <a:tab pos="5038725" algn="l"/>
                        </a:tabLst>
                      </a:pPr>
                      <a:endParaRPr lang="ru-RU" sz="1000" b="1" spc="-10" dirty="0" smtClean="0">
                        <a:solidFill>
                          <a:srgbClr val="000000"/>
                        </a:solidFill>
                        <a:effectLst/>
                        <a:latin typeface="Times New Roman" panose="02020603050405020304" pitchFamily="18" charset="0"/>
                        <a:ea typeface="Times New Roman"/>
                        <a:cs typeface="Times New Roman" panose="02020603050405020304" pitchFamily="18" charset="0"/>
                      </a:endParaRPr>
                    </a:p>
                    <a:p>
                      <a:pPr algn="ctr">
                        <a:lnSpc>
                          <a:spcPct val="107000"/>
                        </a:lnSpc>
                        <a:spcAft>
                          <a:spcPts val="0"/>
                        </a:spcAft>
                        <a:tabLst>
                          <a:tab pos="5038725" algn="l"/>
                        </a:tabLst>
                      </a:pPr>
                      <a:endParaRPr lang="ru-RU" sz="1000" b="1" spc="-10" dirty="0" smtClean="0">
                        <a:solidFill>
                          <a:srgbClr val="000000"/>
                        </a:solidFill>
                        <a:effectLst/>
                        <a:latin typeface="Times New Roman" panose="02020603050405020304" pitchFamily="18" charset="0"/>
                        <a:ea typeface="Times New Roman"/>
                        <a:cs typeface="Times New Roman" panose="02020603050405020304" pitchFamily="18" charset="0"/>
                      </a:endParaRPr>
                    </a:p>
                    <a:p>
                      <a:pPr algn="ctr">
                        <a:lnSpc>
                          <a:spcPct val="107000"/>
                        </a:lnSpc>
                        <a:spcAft>
                          <a:spcPts val="0"/>
                        </a:spcAft>
                        <a:tabLst>
                          <a:tab pos="5038725" algn="l"/>
                        </a:tabLst>
                      </a:pPr>
                      <a:r>
                        <a:rPr lang="ru-RU" sz="1000" b="1" spc="-10" dirty="0" smtClean="0">
                          <a:solidFill>
                            <a:srgbClr val="000000"/>
                          </a:solidFill>
                          <a:effectLst/>
                          <a:latin typeface="Times New Roman" panose="02020603050405020304" pitchFamily="18" charset="0"/>
                          <a:ea typeface="Times New Roman"/>
                          <a:cs typeface="Times New Roman" panose="02020603050405020304" pitchFamily="18" charset="0"/>
                        </a:rPr>
                        <a:t>Муниципальная программа  </a:t>
                      </a:r>
                      <a:r>
                        <a:rPr lang="ru-RU" sz="1000" b="1" dirty="0" smtClean="0">
                          <a:solidFill>
                            <a:srgbClr val="000000"/>
                          </a:solidFill>
                          <a:effectLst/>
                          <a:latin typeface="Times New Roman" panose="02020603050405020304" pitchFamily="18" charset="0"/>
                          <a:ea typeface="Times New Roman"/>
                          <a:cs typeface="Times New Roman" panose="02020603050405020304" pitchFamily="18" charset="0"/>
                        </a:rPr>
                        <a:t>«</a:t>
                      </a:r>
                      <a:r>
                        <a:rPr lang="ru-RU" sz="1000" b="1" dirty="0">
                          <a:solidFill>
                            <a:srgbClr val="000000"/>
                          </a:solidFill>
                          <a:effectLst/>
                          <a:latin typeface="Times New Roman" panose="02020603050405020304" pitchFamily="18" charset="0"/>
                          <a:ea typeface="Times New Roman"/>
                          <a:cs typeface="Times New Roman" panose="02020603050405020304" pitchFamily="18" charset="0"/>
                        </a:rPr>
                        <a:t>Управление имуществом МО </a:t>
                      </a:r>
                      <a:r>
                        <a:rPr lang="ru-RU" sz="1000" b="1" dirty="0" smtClean="0">
                          <a:solidFill>
                            <a:srgbClr val="000000"/>
                          </a:solidFill>
                          <a:effectLst/>
                          <a:latin typeface="Times New Roman" panose="02020603050405020304" pitchFamily="18" charset="0"/>
                          <a:ea typeface="Times New Roman"/>
                          <a:cs typeface="Times New Roman" panose="02020603050405020304" pitchFamily="18" charset="0"/>
                        </a:rPr>
                        <a:t>п. Михайловский</a:t>
                      </a:r>
                      <a:endParaRPr lang="ru-RU" sz="1000" b="1" dirty="0">
                        <a:effectLst/>
                        <a:latin typeface="Times New Roman" panose="02020603050405020304" pitchFamily="18" charset="0"/>
                        <a:ea typeface="Calibri"/>
                        <a:cs typeface="Times New Roman" panose="02020603050405020304" pitchFamily="18" charset="0"/>
                      </a:endParaRPr>
                    </a:p>
                    <a:p>
                      <a:pPr algn="ctr">
                        <a:lnSpc>
                          <a:spcPts val="1825"/>
                        </a:lnSpc>
                        <a:spcAft>
                          <a:spcPts val="0"/>
                        </a:spcAft>
                      </a:pPr>
                      <a:r>
                        <a:rPr lang="ru-RU" sz="1000" b="1" spc="-5" dirty="0">
                          <a:solidFill>
                            <a:srgbClr val="000000"/>
                          </a:solidFill>
                          <a:effectLst/>
                          <a:latin typeface="Times New Roman" panose="02020603050405020304" pitchFamily="18" charset="0"/>
                          <a:ea typeface="Times New Roman"/>
                          <a:cs typeface="Times New Roman" panose="02020603050405020304" pitchFamily="18" charset="0"/>
                        </a:rPr>
                        <a:t>на 2018-2020 годы»</a:t>
                      </a:r>
                      <a:endParaRPr lang="ru-RU" sz="1000" b="1" dirty="0">
                        <a:effectLst/>
                        <a:latin typeface="Times New Roman" panose="02020603050405020304" pitchFamily="18" charset="0"/>
                        <a:ea typeface="Calibri"/>
                        <a:cs typeface="Times New Roman" panose="02020603050405020304" pitchFamily="18" charset="0"/>
                      </a:endParaRPr>
                    </a:p>
                    <a:p>
                      <a:pPr algn="l">
                        <a:lnSpc>
                          <a:spcPts val="1825"/>
                        </a:lnSpc>
                        <a:spcAft>
                          <a:spcPts val="0"/>
                        </a:spcAft>
                      </a:pPr>
                      <a:r>
                        <a:rPr lang="ru-RU" sz="1000" b="1" spc="-5" dirty="0">
                          <a:solidFill>
                            <a:srgbClr val="000000"/>
                          </a:solidFill>
                          <a:effectLst/>
                          <a:latin typeface="Times New Roman" panose="02020603050405020304" pitchFamily="18" charset="0"/>
                          <a:ea typeface="Times New Roman"/>
                          <a:cs typeface="Times New Roman" panose="02020603050405020304" pitchFamily="18" charset="0"/>
                        </a:rPr>
                        <a:t>Цель - </a:t>
                      </a:r>
                      <a:r>
                        <a:rPr lang="ru-RU" sz="1000" b="1" dirty="0">
                          <a:solidFill>
                            <a:srgbClr val="000000"/>
                          </a:solidFill>
                          <a:effectLst/>
                          <a:latin typeface="Times New Roman" panose="02020603050405020304" pitchFamily="18" charset="0"/>
                          <a:ea typeface="Calibri"/>
                          <a:cs typeface="Times New Roman" panose="02020603050405020304" pitchFamily="18" charset="0"/>
                        </a:rPr>
                        <a:t> Создание    полного    и    достоверного    реестра    казны </a:t>
                      </a:r>
                      <a:r>
                        <a:rPr lang="ru-RU" sz="1000" b="1" spc="-25" dirty="0">
                          <a:solidFill>
                            <a:srgbClr val="000000"/>
                          </a:solidFill>
                          <a:effectLst/>
                          <a:latin typeface="Times New Roman" panose="02020603050405020304" pitchFamily="18" charset="0"/>
                          <a:ea typeface="Calibri"/>
                          <a:cs typeface="Times New Roman" panose="02020603050405020304" pitchFamily="18" charset="0"/>
                        </a:rPr>
                        <a:t>муниципального образования ЗАТО Михайловский. </a:t>
                      </a:r>
                      <a:r>
                        <a:rPr lang="ru-RU" sz="1000" b="1" spc="-20" dirty="0">
                          <a:solidFill>
                            <a:srgbClr val="000000"/>
                          </a:solidFill>
                          <a:effectLst/>
                          <a:latin typeface="Times New Roman" panose="02020603050405020304" pitchFamily="18" charset="0"/>
                          <a:ea typeface="Calibri"/>
                          <a:cs typeface="Times New Roman" panose="02020603050405020304" pitchFamily="18" charset="0"/>
                        </a:rPr>
                        <a:t>Создание   условий   для   эффективного   использования   и </a:t>
                      </a:r>
                      <a:r>
                        <a:rPr lang="ru-RU" sz="1000" b="1" spc="-15" dirty="0">
                          <a:solidFill>
                            <a:srgbClr val="000000"/>
                          </a:solidFill>
                          <a:effectLst/>
                          <a:latin typeface="Times New Roman" panose="02020603050405020304" pitchFamily="18" charset="0"/>
                          <a:ea typeface="Calibri"/>
                          <a:cs typeface="Times New Roman" panose="02020603050405020304" pitchFamily="18" charset="0"/>
                        </a:rPr>
                        <a:t>вовлечения в хозяйственный оборот объектов недвижимости, </a:t>
                      </a:r>
                      <a:r>
                        <a:rPr lang="ru-RU" sz="1000" b="1" spc="-25" dirty="0">
                          <a:solidFill>
                            <a:srgbClr val="000000"/>
                          </a:solidFill>
                          <a:effectLst/>
                          <a:latin typeface="Times New Roman" panose="02020603050405020304" pitchFamily="18" charset="0"/>
                          <a:ea typeface="Calibri"/>
                          <a:cs typeface="Times New Roman" panose="02020603050405020304" pitchFamily="18" charset="0"/>
                        </a:rPr>
                        <a:t>свободных земельных участков,</a:t>
                      </a:r>
                      <a:endParaRPr lang="ru-RU" sz="1000" b="1" dirty="0">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 </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06059">
                <a:tc>
                  <a:txBody>
                    <a:bodyPr/>
                    <a:lstStyle/>
                    <a:p>
                      <a:pPr algn="just">
                        <a:lnSpc>
                          <a:spcPct val="107000"/>
                        </a:lnSpc>
                        <a:spcAft>
                          <a:spcPts val="0"/>
                        </a:spcAft>
                      </a:pPr>
                      <a:r>
                        <a:rPr lang="ru-RU" sz="1000" b="1" spc="-5" dirty="0">
                          <a:solidFill>
                            <a:srgbClr val="000000"/>
                          </a:solidFill>
                          <a:effectLst/>
                          <a:latin typeface="Times New Roman" panose="02020603050405020304" pitchFamily="18" charset="0"/>
                          <a:ea typeface="Calibri"/>
                          <a:cs typeface="Times New Roman" panose="02020603050405020304" pitchFamily="18" charset="0"/>
                        </a:rPr>
                        <a:t>Оценка </a:t>
                      </a:r>
                      <a:r>
                        <a:rPr lang="ru-RU" sz="1000" b="1" spc="-15" dirty="0">
                          <a:solidFill>
                            <a:srgbClr val="000000"/>
                          </a:solidFill>
                          <a:effectLst/>
                          <a:latin typeface="Times New Roman" panose="02020603050405020304" pitchFamily="18" charset="0"/>
                          <a:ea typeface="Calibri"/>
                          <a:cs typeface="Times New Roman" panose="02020603050405020304" pitchFamily="18" charset="0"/>
                        </a:rPr>
                        <a:t>муниципального </a:t>
                      </a:r>
                      <a:r>
                        <a:rPr lang="ru-RU" sz="1000" b="1" dirty="0">
                          <a:solidFill>
                            <a:srgbClr val="000000"/>
                          </a:solidFill>
                          <a:effectLst/>
                          <a:latin typeface="Times New Roman" panose="02020603050405020304" pitchFamily="18" charset="0"/>
                          <a:ea typeface="Calibri"/>
                          <a:cs typeface="Times New Roman" panose="02020603050405020304" pitchFamily="18" charset="0"/>
                        </a:rPr>
                        <a:t>имущества</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65,0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4233">
                <a:tc>
                  <a:txBody>
                    <a:bodyPr/>
                    <a:lstStyle/>
                    <a:p>
                      <a:pPr algn="just">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Содержание имущества казны (отчисления на  капитальный ремонт, обслуживание и приобретение запасных частей, материалов, безаварийная  эксплуатация и техническое  содержание)</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3181,20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5" name="Прямая соединительная линия 4"/>
          <p:cNvCxnSpPr>
            <a:cxnSpLocks noChangeShapeType="1"/>
          </p:cNvCxnSpPr>
          <p:nvPr/>
        </p:nvCxnSpPr>
        <p:spPr bwMode="auto">
          <a:xfrm>
            <a:off x="6311900" y="3616325"/>
            <a:ext cx="773113" cy="0"/>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8737790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009522261"/>
              </p:ext>
            </p:extLst>
          </p:nvPr>
        </p:nvGraphicFramePr>
        <p:xfrm>
          <a:off x="522941" y="284480"/>
          <a:ext cx="8113058" cy="6305060"/>
        </p:xfrm>
        <a:graphic>
          <a:graphicData uri="http://schemas.openxmlformats.org/drawingml/2006/table">
            <a:tbl>
              <a:tblPr firstRow="1" firstCol="1" bandRow="1"/>
              <a:tblGrid>
                <a:gridCol w="4033241"/>
                <a:gridCol w="559853"/>
                <a:gridCol w="1199847"/>
                <a:gridCol w="1200411"/>
                <a:gridCol w="1119706"/>
              </a:tblGrid>
              <a:tr h="718161">
                <a:tc gridSpan="5">
                  <a:txBody>
                    <a:bodyPr/>
                    <a:lstStyle/>
                    <a:p>
                      <a:pPr algn="ctr">
                        <a:spcAft>
                          <a:spcPts val="0"/>
                        </a:spcAft>
                      </a:pPr>
                      <a:endParaRPr lang="ru-RU" sz="1000" b="1" dirty="0" smtClean="0">
                        <a:effectLst/>
                        <a:latin typeface="Times New Roman" panose="02020603050405020304" pitchFamily="18" charset="0"/>
                        <a:ea typeface="Times New Roman"/>
                        <a:cs typeface="Times New Roman" panose="02020603050405020304" pitchFamily="18" charset="0"/>
                      </a:endParaRPr>
                    </a:p>
                    <a:p>
                      <a:pPr algn="ctr">
                        <a:spcAft>
                          <a:spcPts val="0"/>
                        </a:spcAft>
                      </a:pPr>
                      <a:r>
                        <a:rPr lang="ru-RU" sz="1000" b="1" dirty="0" smtClean="0">
                          <a:effectLst/>
                          <a:latin typeface="Times New Roman" panose="02020603050405020304" pitchFamily="18" charset="0"/>
                          <a:ea typeface="Times New Roman"/>
                          <a:cs typeface="Times New Roman" panose="02020603050405020304" pitchFamily="18" charset="0"/>
                        </a:rPr>
                        <a:t>Муниципальная программа «Развитие дошкольного образования муниципального образования </a:t>
                      </a:r>
                      <a:r>
                        <a:rPr lang="ru-RU" sz="1000" b="1" dirty="0" err="1" smtClean="0">
                          <a:effectLst/>
                          <a:latin typeface="Times New Roman" panose="02020603050405020304" pitchFamily="18" charset="0"/>
                          <a:ea typeface="Times New Roman"/>
                          <a:cs typeface="Times New Roman" panose="02020603050405020304" pitchFamily="18" charset="0"/>
                        </a:rPr>
                        <a:t>п.Михайловский</a:t>
                      </a:r>
                      <a:r>
                        <a:rPr lang="ru-RU" sz="1000" b="1" dirty="0" smtClean="0">
                          <a:effectLst/>
                          <a:latin typeface="Times New Roman" panose="02020603050405020304" pitchFamily="18" charset="0"/>
                          <a:ea typeface="Times New Roman"/>
                          <a:cs typeface="Times New Roman" panose="02020603050405020304" pitchFamily="18" charset="0"/>
                        </a:rPr>
                        <a:t> Саратовской области на 2021-2023годы» </a:t>
                      </a:r>
                    </a:p>
                    <a:p>
                      <a:pPr algn="l">
                        <a:spcAft>
                          <a:spcPts val="0"/>
                        </a:spcAft>
                      </a:pPr>
                      <a:endParaRPr lang="ru-RU" sz="1000" b="1" dirty="0" smtClean="0">
                        <a:effectLst/>
                        <a:latin typeface="Times New Roman" panose="02020603050405020304" pitchFamily="18" charset="0"/>
                        <a:ea typeface="Calibri"/>
                        <a:cs typeface="Times New Roman" panose="02020603050405020304" pitchFamily="18" charset="0"/>
                      </a:endParaRPr>
                    </a:p>
                    <a:p>
                      <a:pPr algn="l">
                        <a:spcAft>
                          <a:spcPts val="0"/>
                        </a:spcAft>
                      </a:pPr>
                      <a:r>
                        <a:rPr lang="ru-RU" sz="1000" b="1" dirty="0" smtClean="0">
                          <a:effectLst/>
                          <a:latin typeface="Times New Roman" panose="02020603050405020304" pitchFamily="18" charset="0"/>
                          <a:ea typeface="Calibri"/>
                          <a:cs typeface="Times New Roman" panose="02020603050405020304" pitchFamily="18" charset="0"/>
                        </a:rPr>
                        <a:t>Цель</a:t>
                      </a:r>
                      <a:r>
                        <a:rPr lang="ru-RU" sz="1000" b="1" baseline="0" dirty="0" smtClean="0">
                          <a:effectLst/>
                          <a:latin typeface="Times New Roman" panose="02020603050405020304" pitchFamily="18" charset="0"/>
                          <a:ea typeface="Calibri"/>
                          <a:cs typeface="Times New Roman" panose="02020603050405020304" pitchFamily="18" charset="0"/>
                        </a:rPr>
                        <a:t> – обеспечение государственных гарантий на получение дошкольного образования и повышения качества услуг, предоставляемых населению системой дошкольного образования</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697">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Расходы</a:t>
                      </a:r>
                      <a:r>
                        <a:rPr lang="ru-RU" sz="1000" b="1" baseline="0" dirty="0" smtClean="0">
                          <a:effectLst/>
                          <a:latin typeface="Times New Roman" panose="02020603050405020304" pitchFamily="18" charset="0"/>
                          <a:ea typeface="Calibri"/>
                          <a:cs typeface="Times New Roman" panose="02020603050405020304" pitchFamily="18" charset="0"/>
                        </a:rPr>
                        <a:t> на выполнение муниципальных заданий муниципальными бюджетными и автономными учреждениями</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Руб.</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11034,00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11034,00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5983">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Финансовое обеспечение образовательной деятельности муниципальных дошкольных образовательных организаций</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8178,00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8178,00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T w="12700" cap="flat" cmpd="sng" algn="ctr">
                      <a:solidFill>
                        <a:srgbClr val="000000"/>
                      </a:solidFill>
                      <a:prstDash val="solid"/>
                      <a:round/>
                      <a:headEnd type="none" w="med" len="med"/>
                      <a:tailEnd type="none" w="med" len="med"/>
                    </a:lnT>
                  </a:tcPr>
                </a:tc>
              </a:tr>
              <a:tr h="430064">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Частичное финансирование расходов на присмотр и уход за детьми дошкольного возраста в муниципальных образовательных организациях, реализующих основную общеобразовательную программу дошкольного образования</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48,9</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48,9</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r h="424860">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Осуществление органами местного самоуправления государственных полномочий по организации предоставления питания</a:t>
                      </a:r>
                      <a:r>
                        <a:rPr lang="ru-RU" sz="1000" b="1" baseline="0" dirty="0" smtClean="0">
                          <a:effectLst/>
                          <a:latin typeface="Times New Roman" panose="02020603050405020304" pitchFamily="18" charset="0"/>
                          <a:ea typeface="Calibri"/>
                          <a:cs typeface="Times New Roman" panose="02020603050405020304" pitchFamily="18" charset="0"/>
                        </a:rPr>
                        <a:t> отдельным категориям обучающихся в муниципальных образовательных организациях, реализующих  образовательные программы начального общего, основного общего и среднего общего образования, и частичному финансированию расходов на присмотр и уход за детьми дошкольного возраста в муниципальных образовательных организациях, реализующих основную общеобразовательную программу  дошкольного образования</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53,9</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53,9</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T w="12700" cap="flat" cmpd="sng" algn="ctr">
                      <a:solidFill>
                        <a:srgbClr val="000000"/>
                      </a:solidFill>
                      <a:prstDash val="solid"/>
                      <a:round/>
                      <a:headEnd type="none" w="med" len="med"/>
                      <a:tailEnd type="none" w="med" len="med"/>
                    </a:lnT>
                  </a:tcPr>
                </a:tc>
              </a:tr>
              <a:tr h="652973">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Иные межбюджетные</a:t>
                      </a:r>
                      <a:r>
                        <a:rPr lang="ru-RU" sz="1000" b="1" baseline="0" dirty="0" smtClean="0">
                          <a:effectLst/>
                          <a:latin typeface="Times New Roman" panose="02020603050405020304" pitchFamily="18" charset="0"/>
                          <a:ea typeface="Calibri"/>
                          <a:cs typeface="Times New Roman" panose="02020603050405020304" pitchFamily="18" charset="0"/>
                        </a:rPr>
                        <a:t> трансферты за счет средств, выделяемых из резервного фонда Правительства саратовской области, на оснащение и укрепление материально-технической базы образовательных организаций</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110,00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110,00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r h="951055">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Оснащение и укрепление материально-технической базы образовательных организаций (за счет средств дотации)</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110,00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110,00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5" name="Прямая соединительная линия 4"/>
          <p:cNvCxnSpPr>
            <a:cxnSpLocks noChangeShapeType="1"/>
          </p:cNvCxnSpPr>
          <p:nvPr/>
        </p:nvCxnSpPr>
        <p:spPr bwMode="auto">
          <a:xfrm>
            <a:off x="6311900" y="3616325"/>
            <a:ext cx="773113" cy="0"/>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5739299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678516458"/>
              </p:ext>
            </p:extLst>
          </p:nvPr>
        </p:nvGraphicFramePr>
        <p:xfrm>
          <a:off x="461981" y="264160"/>
          <a:ext cx="8113058" cy="1672815"/>
        </p:xfrm>
        <a:graphic>
          <a:graphicData uri="http://schemas.openxmlformats.org/drawingml/2006/table">
            <a:tbl>
              <a:tblPr firstRow="1" firstCol="1" bandRow="1"/>
              <a:tblGrid>
                <a:gridCol w="4033241"/>
                <a:gridCol w="559853"/>
                <a:gridCol w="1199847"/>
                <a:gridCol w="1200411"/>
                <a:gridCol w="1119706"/>
              </a:tblGrid>
              <a:tr h="620348">
                <a:tc gridSpan="5">
                  <a:txBody>
                    <a:bodyPr/>
                    <a:lstStyle/>
                    <a:p>
                      <a:pPr algn="ctr">
                        <a:spcAft>
                          <a:spcPts val="0"/>
                        </a:spcAft>
                      </a:pPr>
                      <a:r>
                        <a:rPr lang="ru-RU" sz="1100" b="1" dirty="0">
                          <a:effectLst/>
                          <a:latin typeface="Calibri"/>
                          <a:ea typeface="Times New Roman"/>
                        </a:rPr>
                        <a:t>Муниципальная программа </a:t>
                      </a:r>
                      <a:r>
                        <a:rPr lang="ru-RU" sz="1100" b="1" dirty="0" smtClean="0">
                          <a:effectLst/>
                          <a:latin typeface="Calibri"/>
                          <a:ea typeface="Times New Roman"/>
                        </a:rPr>
                        <a:t>«Поддержка и развитие общего образования </a:t>
                      </a:r>
                      <a:r>
                        <a:rPr lang="ru-RU" sz="1100" b="1" dirty="0" err="1" smtClean="0">
                          <a:effectLst/>
                          <a:latin typeface="Calibri"/>
                          <a:ea typeface="Times New Roman"/>
                        </a:rPr>
                        <a:t>п.Михайловский</a:t>
                      </a:r>
                      <a:r>
                        <a:rPr lang="ru-RU" sz="1100" b="1" dirty="0" smtClean="0">
                          <a:effectLst/>
                          <a:latin typeface="Calibri"/>
                          <a:ea typeface="Times New Roman"/>
                        </a:rPr>
                        <a:t>  Саратовской области  муниципального общеобразовательного учреждения «Средняя общеобразовательная школа МО </a:t>
                      </a:r>
                      <a:r>
                        <a:rPr lang="ru-RU" sz="1100" b="1" dirty="0" err="1" smtClean="0">
                          <a:effectLst/>
                          <a:latin typeface="Calibri"/>
                          <a:ea typeface="Times New Roman"/>
                        </a:rPr>
                        <a:t>п.Михайловский</a:t>
                      </a:r>
                      <a:r>
                        <a:rPr lang="ru-RU" sz="1100" b="1" dirty="0" smtClean="0">
                          <a:effectLst/>
                          <a:latin typeface="Calibri"/>
                          <a:ea typeface="Times New Roman"/>
                        </a:rPr>
                        <a:t>» на 2020-2022годы" </a:t>
                      </a:r>
                    </a:p>
                    <a:p>
                      <a:pPr algn="ctr">
                        <a:spcAft>
                          <a:spcPts val="0"/>
                        </a:spcAft>
                      </a:pPr>
                      <a:r>
                        <a:rPr lang="ru-RU" sz="1100" b="1" dirty="0" smtClean="0">
                          <a:effectLst/>
                          <a:latin typeface="Times New Roman"/>
                          <a:ea typeface="Calibri"/>
                          <a:cs typeface="Times New Roman"/>
                        </a:rPr>
                        <a:t>Цель </a:t>
                      </a:r>
                      <a:r>
                        <a:rPr lang="ru-RU" sz="1100" b="1" dirty="0">
                          <a:effectLst/>
                          <a:latin typeface="Times New Roman"/>
                          <a:ea typeface="Calibri"/>
                          <a:cs typeface="Times New Roman"/>
                        </a:rPr>
                        <a:t>-  </a:t>
                      </a:r>
                      <a:r>
                        <a:rPr lang="ru-RU" sz="1100" b="1" dirty="0" smtClean="0">
                          <a:effectLst/>
                          <a:latin typeface="Times New Roman"/>
                          <a:ea typeface="Calibri"/>
                          <a:cs typeface="Times New Roman"/>
                        </a:rPr>
                        <a:t>Обеспечение</a:t>
                      </a:r>
                      <a:r>
                        <a:rPr lang="ru-RU" sz="1100" b="1" baseline="0" dirty="0" smtClean="0">
                          <a:effectLst/>
                          <a:latin typeface="Times New Roman"/>
                          <a:ea typeface="Calibri"/>
                          <a:cs typeface="Times New Roman"/>
                        </a:rPr>
                        <a:t> комплексной модернизации системы общего образования и создания условий для обеспечения современного качества образования.</a:t>
                      </a:r>
                      <a:endParaRPr lang="ru-RU" sz="1000" b="1"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1079">
                <a:tc>
                  <a:txBody>
                    <a:bodyPr/>
                    <a:lstStyle/>
                    <a:p>
                      <a:pPr algn="just">
                        <a:lnSpc>
                          <a:spcPct val="107000"/>
                        </a:lnSpc>
                        <a:spcAft>
                          <a:spcPts val="0"/>
                        </a:spcAft>
                      </a:pPr>
                      <a:r>
                        <a:rPr lang="ru-RU" sz="1100" b="1" dirty="0" smtClean="0">
                          <a:effectLst/>
                          <a:latin typeface="Times New Roman"/>
                          <a:ea typeface="Calibri"/>
                          <a:cs typeface="Times New Roman"/>
                        </a:rPr>
                        <a:t>Обеспечение деятельности в муниципальных образовательных организациях,</a:t>
                      </a:r>
                      <a:r>
                        <a:rPr lang="ru-RU" sz="1100" b="1" baseline="0" dirty="0" smtClean="0">
                          <a:effectLst/>
                          <a:latin typeface="Times New Roman"/>
                          <a:ea typeface="Calibri"/>
                          <a:cs typeface="Times New Roman"/>
                        </a:rPr>
                        <a:t> реализующих образовательные программы общего образования</a:t>
                      </a:r>
                      <a:endParaRPr lang="ru-RU" sz="1000" b="1"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a:effectLst/>
                          <a:latin typeface="Times New Roman"/>
                          <a:ea typeface="Calibri"/>
                          <a:cs typeface="Times New Roman"/>
                        </a:rPr>
                        <a:t>Руб.</a:t>
                      </a:r>
                      <a:endParaRPr lang="ru-RU" sz="1000" b="1"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a:ea typeface="Calibri"/>
                          <a:cs typeface="Times New Roman"/>
                        </a:rPr>
                        <a:t>27821,0</a:t>
                      </a:r>
                      <a:endParaRPr lang="ru-RU" sz="1000" b="1"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a:ea typeface="Calibri"/>
                          <a:cs typeface="Times New Roman"/>
                        </a:rPr>
                        <a:t>0,0</a:t>
                      </a:r>
                      <a:endParaRPr lang="ru-RU" sz="1000" b="1"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dirty="0" smtClean="0">
                          <a:effectLst/>
                          <a:latin typeface="Times New Roman"/>
                          <a:ea typeface="Calibri"/>
                          <a:cs typeface="Times New Roman"/>
                        </a:rPr>
                        <a:t>0,0</a:t>
                      </a:r>
                      <a:endParaRPr lang="ru-RU" sz="1000"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452">
                <a:tc gridSpan="5">
                  <a:txBody>
                    <a:bodyPr/>
                    <a:lstStyle/>
                    <a:p>
                      <a:pPr algn="ctr">
                        <a:spcAft>
                          <a:spcPts val="0"/>
                        </a:spcAft>
                      </a:pPr>
                      <a:endParaRPr lang="ru-RU" sz="1000" b="1"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ru-RU"/>
                    </a:p>
                  </a:txBody>
                  <a:tcPr>
                    <a:lnT w="12700" cap="flat" cmpd="sng" algn="ctr">
                      <a:solidFill>
                        <a:srgbClr val="000000"/>
                      </a:solidFill>
                      <a:prstDash val="solid"/>
                      <a:round/>
                      <a:headEnd type="none" w="med" len="med"/>
                      <a:tailEnd type="none" w="med" len="med"/>
                    </a:lnT>
                  </a:tcPr>
                </a:tc>
                <a:tc hMerge="1">
                  <a:txBody>
                    <a:bodyPr/>
                    <a:lstStyle/>
                    <a:p>
                      <a:endParaRPr lang="ru-RU"/>
                    </a:p>
                  </a:txBody>
                  <a:tcPr>
                    <a:lnT w="12700" cap="flat" cmpd="sng" algn="ctr">
                      <a:solidFill>
                        <a:srgbClr val="000000"/>
                      </a:solidFill>
                      <a:prstDash val="solid"/>
                      <a:round/>
                      <a:headEnd type="none" w="med" len="med"/>
                      <a:tailEnd type="none" w="med" len="med"/>
                    </a:lnT>
                  </a:tcPr>
                </a:tc>
                <a:tc hMerge="1">
                  <a:txBody>
                    <a:bodyPr/>
                    <a:lstStyle/>
                    <a:p>
                      <a:endParaRPr lang="ru-RU"/>
                    </a:p>
                  </a:txBody>
                  <a:tcPr>
                    <a:lnT w="12700" cap="flat" cmpd="sng" algn="ctr">
                      <a:solidFill>
                        <a:srgbClr val="000000"/>
                      </a:solidFill>
                      <a:prstDash val="solid"/>
                      <a:round/>
                      <a:headEnd type="none" w="med" len="med"/>
                      <a:tailEnd type="none" w="med" len="med"/>
                    </a:lnT>
                  </a:tcPr>
                </a:tc>
              </a:tr>
            </a:tbl>
          </a:graphicData>
        </a:graphic>
      </p:graphicFrame>
      <p:cxnSp>
        <p:nvCxnSpPr>
          <p:cNvPr id="5" name="Прямая соединительная линия 4"/>
          <p:cNvCxnSpPr>
            <a:cxnSpLocks noChangeShapeType="1"/>
          </p:cNvCxnSpPr>
          <p:nvPr/>
        </p:nvCxnSpPr>
        <p:spPr bwMode="auto">
          <a:xfrm>
            <a:off x="6311900" y="3616325"/>
            <a:ext cx="773113" cy="0"/>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cxnSp>
      <p:graphicFrame>
        <p:nvGraphicFramePr>
          <p:cNvPr id="2" name="Таблица 1"/>
          <p:cNvGraphicFramePr>
            <a:graphicFrameLocks noGrp="1"/>
          </p:cNvGraphicFramePr>
          <p:nvPr>
            <p:extLst>
              <p:ext uri="{D42A27DB-BD31-4B8C-83A1-F6EECF244321}">
                <p14:modId xmlns:p14="http://schemas.microsoft.com/office/powerpoint/2010/main" val="567898776"/>
              </p:ext>
            </p:extLst>
          </p:nvPr>
        </p:nvGraphicFramePr>
        <p:xfrm>
          <a:off x="457200" y="2194560"/>
          <a:ext cx="8092437" cy="4183144"/>
        </p:xfrm>
        <a:graphic>
          <a:graphicData uri="http://schemas.openxmlformats.org/drawingml/2006/table">
            <a:tbl>
              <a:tblPr firstRow="1" firstCol="1" bandRow="1"/>
              <a:tblGrid>
                <a:gridCol w="4022990"/>
                <a:gridCol w="558430"/>
                <a:gridCol w="1196797"/>
                <a:gridCol w="1197360"/>
                <a:gridCol w="1116860"/>
              </a:tblGrid>
              <a:tr h="1387518">
                <a:tc gridSpan="5">
                  <a:txBody>
                    <a:bodyPr/>
                    <a:lstStyle/>
                    <a:p>
                      <a:pPr algn="l">
                        <a:lnSpc>
                          <a:spcPct val="107000"/>
                        </a:lnSpc>
                        <a:spcAft>
                          <a:spcPts val="0"/>
                        </a:spcAft>
                      </a:pPr>
                      <a:endParaRPr lang="ru-RU" sz="1000" b="1" dirty="0" smtClean="0">
                        <a:effectLst/>
                        <a:latin typeface="Times New Roman" panose="02020603050405020304" pitchFamily="18" charset="0"/>
                        <a:ea typeface="Calibri"/>
                        <a:cs typeface="Times New Roman" panose="02020603050405020304" pitchFamily="18" charset="0"/>
                      </a:endParaRPr>
                    </a:p>
                    <a:p>
                      <a:pPr algn="ctr">
                        <a:spcAft>
                          <a:spcPts val="0"/>
                        </a:spcAft>
                      </a:pPr>
                      <a:endParaRPr lang="ru-RU" sz="1000" b="1" dirty="0" smtClean="0">
                        <a:effectLst/>
                        <a:latin typeface="Times New Roman" panose="02020603050405020304" pitchFamily="18" charset="0"/>
                        <a:ea typeface="Calibri"/>
                        <a:cs typeface="Times New Roman" panose="02020603050405020304" pitchFamily="18" charset="0"/>
                      </a:endParaRPr>
                    </a:p>
                    <a:p>
                      <a:pPr algn="ctr">
                        <a:spcAft>
                          <a:spcPts val="0"/>
                        </a:spcAft>
                      </a:pPr>
                      <a:r>
                        <a:rPr lang="ru-RU" sz="1000" b="1" dirty="0">
                          <a:effectLst/>
                          <a:latin typeface="Times New Roman" panose="02020603050405020304" pitchFamily="18" charset="0"/>
                          <a:ea typeface="Calibri"/>
                          <a:cs typeface="Times New Roman" panose="02020603050405020304" pitchFamily="18" charset="0"/>
                        </a:rPr>
                        <a:t> </a:t>
                      </a:r>
                      <a:r>
                        <a:rPr lang="ru-RU" sz="1000" b="1" dirty="0" smtClean="0">
                          <a:effectLst/>
                          <a:latin typeface="Times New Roman" panose="02020603050405020304" pitchFamily="18" charset="0"/>
                          <a:ea typeface="Times New Roman"/>
                          <a:cs typeface="Times New Roman" panose="02020603050405020304" pitchFamily="18" charset="0"/>
                        </a:rPr>
                        <a:t>Муниципальная программа «Поддержка и развитие общего образования п. Михайловский  Саратовской области  муниципального общеобразовательного учреждения «Средняя общеобразовательная школа МО п. Михайловский» на 2021-2023годы" </a:t>
                      </a:r>
                    </a:p>
                    <a:p>
                      <a:pPr algn="ctr">
                        <a:spcAft>
                          <a:spcPts val="0"/>
                        </a:spcAft>
                      </a:pPr>
                      <a:endParaRPr lang="ru-RU" sz="1000" b="1" dirty="0" smtClean="0">
                        <a:effectLst/>
                        <a:latin typeface="Times New Roman" panose="02020603050405020304" pitchFamily="18" charset="0"/>
                        <a:ea typeface="Times New Roman"/>
                        <a:cs typeface="Times New Roman" panose="02020603050405020304" pitchFamily="18" charset="0"/>
                      </a:endParaRPr>
                    </a:p>
                    <a:p>
                      <a:pPr algn="ctr">
                        <a:spcAft>
                          <a:spcPts val="0"/>
                        </a:spcAft>
                      </a:pPr>
                      <a:r>
                        <a:rPr lang="ru-RU" sz="1000" b="1" dirty="0" smtClean="0">
                          <a:effectLst/>
                          <a:latin typeface="Times New Roman" panose="02020603050405020304" pitchFamily="18" charset="0"/>
                          <a:ea typeface="Calibri"/>
                          <a:cs typeface="Times New Roman" panose="02020603050405020304" pitchFamily="18" charset="0"/>
                        </a:rPr>
                        <a:t>Цель -  Обеспечение</a:t>
                      </a:r>
                      <a:r>
                        <a:rPr lang="ru-RU" sz="1000" b="1" baseline="0" dirty="0" smtClean="0">
                          <a:effectLst/>
                          <a:latin typeface="Times New Roman" panose="02020603050405020304" pitchFamily="18" charset="0"/>
                          <a:ea typeface="Calibri"/>
                          <a:cs typeface="Times New Roman" panose="02020603050405020304" pitchFamily="18" charset="0"/>
                        </a:rPr>
                        <a:t> комплексной модернизации системы общего образования и создания условий для обеспечения современного качества образования.</a:t>
                      </a:r>
                    </a:p>
                    <a:p>
                      <a:pPr algn="ctr">
                        <a:spcAft>
                          <a:spcPts val="0"/>
                        </a:spcAft>
                      </a:pP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512674">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Обеспечение деятельности в муниципальных образовательных организациях,</a:t>
                      </a:r>
                      <a:r>
                        <a:rPr lang="ru-RU" sz="1000" b="1" baseline="0" dirty="0" smtClean="0">
                          <a:effectLst/>
                          <a:latin typeface="Times New Roman" panose="02020603050405020304" pitchFamily="18" charset="0"/>
                          <a:ea typeface="Calibri"/>
                          <a:cs typeface="Times New Roman" panose="02020603050405020304" pitchFamily="18" charset="0"/>
                        </a:rPr>
                        <a:t> реализующих образовательные программы общего образования</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23747,8</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23747,8</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730">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Предоставление питания</a:t>
                      </a:r>
                      <a:r>
                        <a:rPr lang="ru-RU" sz="1000" b="1" baseline="0" dirty="0" smtClean="0">
                          <a:effectLst/>
                          <a:latin typeface="Times New Roman" panose="02020603050405020304" pitchFamily="18" charset="0"/>
                          <a:ea typeface="Calibri"/>
                          <a:cs typeface="Times New Roman" panose="02020603050405020304" pitchFamily="18" charset="0"/>
                        </a:rPr>
                        <a:t> отдельным категориям обучающихся в муниципальных образовательных организациях, реализующих образовательные программы начального общего, основного общего и среднего общего образования</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202,8</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202,8</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1109">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Иные межбюджетные трансферты за счет средств, выделяемых из резервного фонда Правительства саратовской области, на оснащение и укрепление материально-технической базы образовательных организаций</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484,0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484,0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6794">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Организация бесплатного горячего питания обучающихся, получающих начальное общее образование в государственных и муниципальных образовательных организациях</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873,5</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873,5</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6794">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Ежемесячное денежное вознаграждение за классное руководство педагогическим работникам государственных и муниципальных общеобразовательных</a:t>
                      </a:r>
                      <a:r>
                        <a:rPr lang="ru-RU" sz="1000" b="1" baseline="0" dirty="0" smtClean="0">
                          <a:effectLst/>
                          <a:latin typeface="Times New Roman" panose="02020603050405020304" pitchFamily="18" charset="0"/>
                          <a:ea typeface="Calibri"/>
                          <a:cs typeface="Times New Roman" panose="02020603050405020304" pitchFamily="18" charset="0"/>
                        </a:rPr>
                        <a:t> организаций</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1871,0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839,0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584475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060887775"/>
              </p:ext>
            </p:extLst>
          </p:nvPr>
        </p:nvGraphicFramePr>
        <p:xfrm>
          <a:off x="461981" y="264160"/>
          <a:ext cx="8113058" cy="1357879"/>
        </p:xfrm>
        <a:graphic>
          <a:graphicData uri="http://schemas.openxmlformats.org/drawingml/2006/table">
            <a:tbl>
              <a:tblPr firstRow="1" firstCol="1" bandRow="1"/>
              <a:tblGrid>
                <a:gridCol w="4033241"/>
                <a:gridCol w="559853"/>
                <a:gridCol w="1199847"/>
                <a:gridCol w="1200411"/>
                <a:gridCol w="1119706"/>
              </a:tblGrid>
              <a:tr h="620348">
                <a:tc>
                  <a:txBody>
                    <a:bodyPr/>
                    <a:lstStyle/>
                    <a:p>
                      <a:pPr algn="just">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Обеспечение</a:t>
                      </a:r>
                      <a:r>
                        <a:rPr lang="ru-RU" sz="1100" b="1" baseline="0" dirty="0" smtClean="0">
                          <a:effectLst/>
                          <a:latin typeface="Times New Roman" panose="02020603050405020304" pitchFamily="18" charset="0"/>
                          <a:ea typeface="Calibri"/>
                          <a:cs typeface="Times New Roman" panose="02020603050405020304" pitchFamily="18" charset="0"/>
                        </a:rPr>
                        <a:t> персонифицированного финансирования дополнительного образования детей</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318,5</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318,5</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1079">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Реализация регионального проекта (программы) в целях выполнения задач федерального проекта «Современная школа»</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1518,4</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1490,4</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452">
                <a:tc gridSpan="5">
                  <a:txBody>
                    <a:bodyPr/>
                    <a:lstStyle/>
                    <a:p>
                      <a:pPr algn="ctr">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ru-RU"/>
                    </a:p>
                  </a:txBody>
                  <a:tcPr>
                    <a:lnT w="12700" cap="flat" cmpd="sng" algn="ctr">
                      <a:solidFill>
                        <a:srgbClr val="000000"/>
                      </a:solidFill>
                      <a:prstDash val="solid"/>
                      <a:round/>
                      <a:headEnd type="none" w="med" len="med"/>
                      <a:tailEnd type="none" w="med" len="med"/>
                    </a:lnT>
                  </a:tcPr>
                </a:tc>
                <a:tc hMerge="1">
                  <a:txBody>
                    <a:bodyPr/>
                    <a:lstStyle/>
                    <a:p>
                      <a:endParaRPr lang="ru-RU"/>
                    </a:p>
                  </a:txBody>
                  <a:tcPr>
                    <a:lnT w="12700" cap="flat" cmpd="sng" algn="ctr">
                      <a:solidFill>
                        <a:srgbClr val="000000"/>
                      </a:solidFill>
                      <a:prstDash val="solid"/>
                      <a:round/>
                      <a:headEnd type="none" w="med" len="med"/>
                      <a:tailEnd type="none" w="med" len="med"/>
                    </a:lnT>
                  </a:tcPr>
                </a:tc>
                <a:tc hMerge="1">
                  <a:txBody>
                    <a:bodyPr/>
                    <a:lstStyle/>
                    <a:p>
                      <a:endParaRPr lang="ru-RU"/>
                    </a:p>
                  </a:txBody>
                  <a:tcPr>
                    <a:lnT w="12700" cap="flat" cmpd="sng" algn="ctr">
                      <a:solidFill>
                        <a:srgbClr val="000000"/>
                      </a:solidFill>
                      <a:prstDash val="solid"/>
                      <a:round/>
                      <a:headEnd type="none" w="med" len="med"/>
                      <a:tailEnd type="none" w="med" len="med"/>
                    </a:lnT>
                  </a:tcPr>
                </a:tc>
              </a:tr>
            </a:tbl>
          </a:graphicData>
        </a:graphic>
      </p:graphicFrame>
      <p:cxnSp>
        <p:nvCxnSpPr>
          <p:cNvPr id="5" name="Прямая соединительная линия 4"/>
          <p:cNvCxnSpPr>
            <a:cxnSpLocks noChangeShapeType="1"/>
          </p:cNvCxnSpPr>
          <p:nvPr/>
        </p:nvCxnSpPr>
        <p:spPr bwMode="auto">
          <a:xfrm>
            <a:off x="6311900" y="3616325"/>
            <a:ext cx="773113" cy="0"/>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cxnSp>
      <p:graphicFrame>
        <p:nvGraphicFramePr>
          <p:cNvPr id="2" name="Таблица 1"/>
          <p:cNvGraphicFramePr>
            <a:graphicFrameLocks noGrp="1"/>
          </p:cNvGraphicFramePr>
          <p:nvPr>
            <p:extLst>
              <p:ext uri="{D42A27DB-BD31-4B8C-83A1-F6EECF244321}">
                <p14:modId xmlns:p14="http://schemas.microsoft.com/office/powerpoint/2010/main" val="221146547"/>
              </p:ext>
            </p:extLst>
          </p:nvPr>
        </p:nvGraphicFramePr>
        <p:xfrm>
          <a:off x="457200" y="2194560"/>
          <a:ext cx="8092437" cy="2524922"/>
        </p:xfrm>
        <a:graphic>
          <a:graphicData uri="http://schemas.openxmlformats.org/drawingml/2006/table">
            <a:tbl>
              <a:tblPr firstRow="1" firstCol="1" bandRow="1"/>
              <a:tblGrid>
                <a:gridCol w="4022990"/>
                <a:gridCol w="558430"/>
                <a:gridCol w="1196797"/>
                <a:gridCol w="1197360"/>
                <a:gridCol w="1116860"/>
              </a:tblGrid>
              <a:tr h="1387518">
                <a:tc gridSpan="5">
                  <a:txBody>
                    <a:bodyPr/>
                    <a:lstStyle/>
                    <a:p>
                      <a:pPr algn="ctr">
                        <a:spcAft>
                          <a:spcPts val="0"/>
                        </a:spcAft>
                      </a:pPr>
                      <a:endParaRPr lang="ru-RU" sz="1100" b="1" dirty="0" smtClean="0">
                        <a:effectLst/>
                        <a:latin typeface="Times New Roman" panose="02020603050405020304" pitchFamily="18" charset="0"/>
                        <a:ea typeface="Times New Roman"/>
                        <a:cs typeface="Times New Roman" panose="02020603050405020304" pitchFamily="18" charset="0"/>
                      </a:endParaRPr>
                    </a:p>
                    <a:p>
                      <a:pPr algn="ctr">
                        <a:spcAft>
                          <a:spcPts val="0"/>
                        </a:spcAft>
                      </a:pPr>
                      <a:r>
                        <a:rPr lang="ru-RU" sz="1100" b="1" dirty="0" smtClean="0">
                          <a:effectLst/>
                          <a:latin typeface="Times New Roman" panose="02020603050405020304" pitchFamily="18" charset="0"/>
                          <a:ea typeface="Times New Roman"/>
                          <a:cs typeface="Times New Roman" panose="02020603050405020304" pitchFamily="18" charset="0"/>
                        </a:rPr>
                        <a:t>Муниципальная </a:t>
                      </a:r>
                      <a:r>
                        <a:rPr lang="ru-RU" sz="1100" b="1" dirty="0">
                          <a:effectLst/>
                          <a:latin typeface="Times New Roman" panose="02020603050405020304" pitchFamily="18" charset="0"/>
                          <a:ea typeface="Times New Roman"/>
                          <a:cs typeface="Times New Roman" panose="02020603050405020304" pitchFamily="18" charset="0"/>
                        </a:rPr>
                        <a:t>программа </a:t>
                      </a:r>
                      <a:r>
                        <a:rPr lang="ru-RU" sz="1100" b="1" dirty="0" smtClean="0">
                          <a:effectLst/>
                          <a:latin typeface="Times New Roman" panose="02020603050405020304" pitchFamily="18" charset="0"/>
                          <a:ea typeface="Times New Roman"/>
                          <a:cs typeface="Times New Roman" panose="02020603050405020304" pitchFamily="18" charset="0"/>
                        </a:rPr>
                        <a:t>«Молодежная</a:t>
                      </a:r>
                      <a:r>
                        <a:rPr lang="ru-RU" sz="1100" b="1" baseline="0" dirty="0" smtClean="0">
                          <a:effectLst/>
                          <a:latin typeface="Times New Roman" panose="02020603050405020304" pitchFamily="18" charset="0"/>
                          <a:ea typeface="Times New Roman"/>
                          <a:cs typeface="Times New Roman" panose="02020603050405020304" pitchFamily="18" charset="0"/>
                        </a:rPr>
                        <a:t> политика и оздоровление детей муниципального образования </a:t>
                      </a:r>
                      <a:r>
                        <a:rPr lang="ru-RU" sz="1100" b="1" baseline="0" dirty="0" err="1" smtClean="0">
                          <a:effectLst/>
                          <a:latin typeface="Times New Roman" panose="02020603050405020304" pitchFamily="18" charset="0"/>
                          <a:ea typeface="Times New Roman"/>
                          <a:cs typeface="Times New Roman" panose="02020603050405020304" pitchFamily="18" charset="0"/>
                        </a:rPr>
                        <a:t>п.Михайловский</a:t>
                      </a:r>
                      <a:r>
                        <a:rPr lang="ru-RU" sz="1100" b="1" baseline="0" dirty="0" smtClean="0">
                          <a:effectLst/>
                          <a:latin typeface="Times New Roman" panose="02020603050405020304" pitchFamily="18" charset="0"/>
                          <a:ea typeface="Times New Roman"/>
                          <a:cs typeface="Times New Roman" panose="02020603050405020304" pitchFamily="18" charset="0"/>
                        </a:rPr>
                        <a:t> Саратовской области на 2021-2023</a:t>
                      </a:r>
                      <a:r>
                        <a:rPr lang="ru-RU" sz="1100" b="1" dirty="0" smtClean="0">
                          <a:effectLst/>
                          <a:latin typeface="Times New Roman" panose="02020603050405020304" pitchFamily="18" charset="0"/>
                          <a:ea typeface="Times New Roman"/>
                          <a:cs typeface="Times New Roman" panose="02020603050405020304" pitchFamily="18" charset="0"/>
                        </a:rPr>
                        <a:t>годы" </a:t>
                      </a:r>
                    </a:p>
                    <a:p>
                      <a:pPr algn="l">
                        <a:spcAft>
                          <a:spcPts val="0"/>
                        </a:spcAft>
                      </a:pPr>
                      <a:endParaRPr lang="ru-RU" sz="1100" b="1" dirty="0" smtClean="0">
                        <a:effectLst/>
                        <a:latin typeface="Times New Roman" panose="02020603050405020304" pitchFamily="18" charset="0"/>
                        <a:ea typeface="Calibri"/>
                        <a:cs typeface="Times New Roman" panose="02020603050405020304" pitchFamily="18" charset="0"/>
                      </a:endParaRPr>
                    </a:p>
                    <a:p>
                      <a:pPr algn="l">
                        <a:spcAft>
                          <a:spcPts val="0"/>
                        </a:spcAft>
                      </a:pPr>
                      <a:r>
                        <a:rPr lang="ru-RU" sz="1100" b="1" dirty="0" smtClean="0">
                          <a:effectLst/>
                          <a:latin typeface="Times New Roman" panose="02020603050405020304" pitchFamily="18" charset="0"/>
                          <a:ea typeface="Calibri"/>
                          <a:cs typeface="Times New Roman" panose="02020603050405020304" pitchFamily="18" charset="0"/>
                        </a:rPr>
                        <a:t>Цель</a:t>
                      </a:r>
                      <a:r>
                        <a:rPr lang="ru-RU" sz="1100" b="1" baseline="0" dirty="0" smtClean="0">
                          <a:effectLst/>
                          <a:latin typeface="Times New Roman" panose="02020603050405020304" pitchFamily="18" charset="0"/>
                          <a:ea typeface="Calibri"/>
                          <a:cs typeface="Times New Roman" panose="02020603050405020304" pitchFamily="18" charset="0"/>
                        </a:rPr>
                        <a:t> – создание необходимых условий для самореализации молодых людей, выбора ими своего жизненного пути, ответственного участия во всех сферах жизнедеятельности региона;</a:t>
                      </a:r>
                    </a:p>
                    <a:p>
                      <a:pPr algn="l">
                        <a:spcAft>
                          <a:spcPts val="0"/>
                        </a:spcAft>
                      </a:pPr>
                      <a:r>
                        <a:rPr lang="ru-RU" sz="1100" b="1" baseline="0" dirty="0" smtClean="0">
                          <a:effectLst/>
                          <a:latin typeface="Times New Roman" panose="02020603050405020304" pitchFamily="18" charset="0"/>
                          <a:ea typeface="Calibri"/>
                          <a:cs typeface="Times New Roman" panose="02020603050405020304" pitchFamily="18" charset="0"/>
                        </a:rPr>
                        <a:t>-воспитание, становление, духовное и физическое развитие молодежи.</a:t>
                      </a:r>
                    </a:p>
                    <a:p>
                      <a:pPr algn="ctr">
                        <a:spcAft>
                          <a:spcPts val="0"/>
                        </a:spcAft>
                      </a:pPr>
                      <a:r>
                        <a:rPr lang="ru-RU" sz="1100" b="1" baseline="0" dirty="0" smtClean="0">
                          <a:effectLst/>
                          <a:latin typeface="Times New Roman" panose="02020603050405020304" pitchFamily="18" charset="0"/>
                          <a:ea typeface="Calibri"/>
                          <a:cs typeface="Times New Roman" panose="02020603050405020304" pitchFamily="18" charset="0"/>
                        </a:rPr>
                        <a:t>.</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512674">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Организация</a:t>
                      </a:r>
                      <a:r>
                        <a:rPr lang="ru-RU" sz="1000" b="1" baseline="0" dirty="0" smtClean="0">
                          <a:effectLst/>
                          <a:latin typeface="Times New Roman" panose="02020603050405020304" pitchFamily="18" charset="0"/>
                          <a:ea typeface="Calibri"/>
                          <a:cs typeface="Times New Roman" panose="02020603050405020304" pitchFamily="18" charset="0"/>
                        </a:rPr>
                        <a:t> отдыха детей в лагерях , санаториях , турбазах</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a:effectLst/>
                          <a:latin typeface="Times New Roman" panose="02020603050405020304" pitchFamily="18" charset="0"/>
                          <a:ea typeface="Calibri"/>
                          <a:cs typeface="Times New Roman" panose="02020603050405020304" pitchFamily="18" charset="0"/>
                        </a:rPr>
                        <a:t>Руб.</a:t>
                      </a:r>
                      <a:endParaRPr lang="ru-RU" sz="1000" b="1">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panose="02020603050405020304" pitchFamily="18" charset="0"/>
                          <a:ea typeface="Calibri"/>
                          <a:cs typeface="Times New Roman" panose="02020603050405020304" pitchFamily="18" charset="0"/>
                        </a:rPr>
                        <a:t>260,6</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b="1">
                        <a:latin typeface="Times New Roman" panose="02020603050405020304" pitchFamily="18" charset="0"/>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730">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Трудоустройство подростков в свободное от учебы время</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81,4</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b="1" dirty="0">
                        <a:latin typeface="Times New Roman" panose="02020603050405020304" pitchFamily="18" charset="0"/>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968424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575753225"/>
              </p:ext>
            </p:extLst>
          </p:nvPr>
        </p:nvGraphicFramePr>
        <p:xfrm>
          <a:off x="522941" y="284480"/>
          <a:ext cx="8113058" cy="5720556"/>
        </p:xfrm>
        <a:graphic>
          <a:graphicData uri="http://schemas.openxmlformats.org/drawingml/2006/table">
            <a:tbl>
              <a:tblPr firstRow="1" firstCol="1" bandRow="1"/>
              <a:tblGrid>
                <a:gridCol w="4033241"/>
                <a:gridCol w="559853"/>
                <a:gridCol w="1199847"/>
                <a:gridCol w="1200411"/>
                <a:gridCol w="1119706"/>
              </a:tblGrid>
              <a:tr h="718161">
                <a:tc gridSpan="5">
                  <a:txBody>
                    <a:bodyPr/>
                    <a:lstStyle/>
                    <a:p>
                      <a:pPr algn="ctr">
                        <a:spcAft>
                          <a:spcPts val="0"/>
                        </a:spcAft>
                      </a:pPr>
                      <a:r>
                        <a:rPr lang="ru-RU" sz="1000" b="1" dirty="0">
                          <a:effectLst/>
                          <a:latin typeface="Times New Roman" panose="02020603050405020304" pitchFamily="18" charset="0"/>
                          <a:ea typeface="Times New Roman"/>
                          <a:cs typeface="Times New Roman" panose="02020603050405020304" pitchFamily="18" charset="0"/>
                        </a:rPr>
                        <a:t>Муниципальная программа "Поддержка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"Редакция газеты "Михайловские новости" муниципального образования поселок Михайловский Саратовской области  на </a:t>
                      </a:r>
                      <a:r>
                        <a:rPr lang="ru-RU" sz="1000" b="1" dirty="0" smtClean="0">
                          <a:effectLst/>
                          <a:latin typeface="Times New Roman" panose="02020603050405020304" pitchFamily="18" charset="0"/>
                          <a:ea typeface="Times New Roman"/>
                          <a:cs typeface="Times New Roman" panose="02020603050405020304" pitchFamily="18" charset="0"/>
                        </a:rPr>
                        <a:t>2021 </a:t>
                      </a:r>
                      <a:r>
                        <a:rPr lang="ru-RU" sz="1000" b="1" dirty="0">
                          <a:effectLst/>
                          <a:latin typeface="Times New Roman" panose="02020603050405020304" pitchFamily="18" charset="0"/>
                          <a:ea typeface="Times New Roman"/>
                          <a:cs typeface="Times New Roman" panose="02020603050405020304" pitchFamily="18" charset="0"/>
                        </a:rPr>
                        <a:t>- </a:t>
                      </a:r>
                      <a:r>
                        <a:rPr lang="ru-RU" sz="1000" b="1" dirty="0" smtClean="0">
                          <a:effectLst/>
                          <a:latin typeface="Times New Roman" panose="02020603050405020304" pitchFamily="18" charset="0"/>
                          <a:ea typeface="Times New Roman"/>
                          <a:cs typeface="Times New Roman" panose="02020603050405020304" pitchFamily="18" charset="0"/>
                        </a:rPr>
                        <a:t>2023 годы«</a:t>
                      </a:r>
                      <a:endParaRPr lang="ru-RU" sz="1000" b="1" dirty="0">
                        <a:effectLst/>
                        <a:latin typeface="Times New Roman" panose="02020603050405020304" pitchFamily="18" charset="0"/>
                        <a:ea typeface="Times New Roman"/>
                        <a:cs typeface="Times New Roman" panose="02020603050405020304" pitchFamily="18" charset="0"/>
                      </a:endParaRPr>
                    </a:p>
                    <a:p>
                      <a:pPr algn="l">
                        <a:lnSpc>
                          <a:spcPct val="107000"/>
                        </a:lnSpc>
                        <a:spcAft>
                          <a:spcPts val="0"/>
                        </a:spcAft>
                      </a:pPr>
                      <a:endParaRPr lang="ru-RU" sz="1000" b="1" dirty="0" smtClean="0">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Цель </a:t>
                      </a:r>
                      <a:r>
                        <a:rPr lang="ru-RU" sz="1000" b="1" dirty="0">
                          <a:effectLst/>
                          <a:latin typeface="Times New Roman" panose="02020603050405020304" pitchFamily="18" charset="0"/>
                          <a:ea typeface="Calibri"/>
                          <a:cs typeface="Times New Roman" panose="02020603050405020304" pitchFamily="18" charset="0"/>
                        </a:rPr>
                        <a:t>-  развитие печатного СМИ МУ "Редакция газеты «Михайловские новости» в </a:t>
                      </a:r>
                      <a:r>
                        <a:rPr lang="ru-RU" sz="1000" b="1" dirty="0" smtClean="0">
                          <a:effectLst/>
                          <a:latin typeface="Times New Roman" panose="02020603050405020304" pitchFamily="18" charset="0"/>
                          <a:ea typeface="Calibri"/>
                          <a:cs typeface="Times New Roman" panose="02020603050405020304" pitchFamily="18" charset="0"/>
                        </a:rPr>
                        <a:t>2021 </a:t>
                      </a:r>
                      <a:r>
                        <a:rPr lang="ru-RU" sz="1000" b="1" dirty="0">
                          <a:effectLst/>
                          <a:latin typeface="Times New Roman" panose="02020603050405020304" pitchFamily="18" charset="0"/>
                          <a:ea typeface="Calibri"/>
                          <a:cs typeface="Times New Roman" panose="02020603050405020304" pitchFamily="18" charset="0"/>
                        </a:rPr>
                        <a:t>- </a:t>
                      </a:r>
                      <a:r>
                        <a:rPr lang="ru-RU" sz="1000" b="1" dirty="0" smtClean="0">
                          <a:effectLst/>
                          <a:latin typeface="Times New Roman" panose="02020603050405020304" pitchFamily="18" charset="0"/>
                          <a:ea typeface="Calibri"/>
                          <a:cs typeface="Times New Roman" panose="02020603050405020304" pitchFamily="18" charset="0"/>
                        </a:rPr>
                        <a:t>2023 </a:t>
                      </a:r>
                      <a:r>
                        <a:rPr lang="ru-RU" sz="1000" b="1" dirty="0">
                          <a:effectLst/>
                          <a:latin typeface="Times New Roman" panose="02020603050405020304" pitchFamily="18" charset="0"/>
                          <a:ea typeface="Calibri"/>
                          <a:cs typeface="Times New Roman" panose="02020603050405020304" pitchFamily="18" charset="0"/>
                        </a:rPr>
                        <a:t>годах, повышение его привлекательности для читателя</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697">
                <a:tc>
                  <a:txBody>
                    <a:bodyPr/>
                    <a:lstStyle/>
                    <a:p>
                      <a:pPr algn="just">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Повышение качества муниципальной услуги и создание условий для эффективного развития МУ «Редакция газеты «Михайловские новости»</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Руб.</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2022,1</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2022,0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5996">
                <a:tc gridSpan="5">
                  <a:txBody>
                    <a:bodyPr/>
                    <a:lstStyle/>
                    <a:p>
                      <a:pPr algn="l">
                        <a:lnSpc>
                          <a:spcPct val="107000"/>
                        </a:lnSpc>
                        <a:spcAft>
                          <a:spcPts val="0"/>
                        </a:spcAft>
                      </a:pPr>
                      <a:endParaRPr lang="ru-RU" sz="1000" b="1" dirty="0" smtClean="0">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endParaRPr lang="ru-RU" sz="1000" b="1" dirty="0" smtClean="0">
                        <a:effectLst/>
                        <a:latin typeface="Times New Roman" panose="02020603050405020304" pitchFamily="18" charset="0"/>
                        <a:ea typeface="Calibri"/>
                        <a:cs typeface="Times New Roman" panose="02020603050405020304" pitchFamily="18" charset="0"/>
                      </a:endParaRPr>
                    </a:p>
                    <a:p>
                      <a:pPr algn="ctr">
                        <a:lnSpc>
                          <a:spcPct val="107000"/>
                        </a:lnSpc>
                        <a:spcAft>
                          <a:spcPts val="0"/>
                        </a:spcAft>
                        <a:tabLst>
                          <a:tab pos="5038725" algn="l"/>
                        </a:tabLst>
                      </a:pPr>
                      <a:endParaRPr lang="ru-RU" sz="1000" b="1" spc="-10" dirty="0" smtClean="0">
                        <a:solidFill>
                          <a:srgbClr val="000000"/>
                        </a:solidFill>
                        <a:effectLst/>
                        <a:latin typeface="Times New Roman" panose="02020603050405020304" pitchFamily="18" charset="0"/>
                        <a:ea typeface="Times New Roman"/>
                        <a:cs typeface="Times New Roman" panose="02020603050405020304" pitchFamily="18" charset="0"/>
                      </a:endParaRPr>
                    </a:p>
                    <a:p>
                      <a:pPr algn="ctr">
                        <a:lnSpc>
                          <a:spcPct val="107000"/>
                        </a:lnSpc>
                        <a:spcAft>
                          <a:spcPts val="0"/>
                        </a:spcAft>
                        <a:tabLst>
                          <a:tab pos="5038725" algn="l"/>
                        </a:tabLst>
                      </a:pPr>
                      <a:endParaRPr lang="ru-RU" sz="1000" b="1" spc="-10" dirty="0" smtClean="0">
                        <a:solidFill>
                          <a:srgbClr val="000000"/>
                        </a:solidFill>
                        <a:effectLst/>
                        <a:latin typeface="Times New Roman" panose="02020603050405020304" pitchFamily="18" charset="0"/>
                        <a:ea typeface="Times New Roman"/>
                        <a:cs typeface="Times New Roman" panose="02020603050405020304" pitchFamily="18" charset="0"/>
                      </a:endParaRPr>
                    </a:p>
                    <a:p>
                      <a:pPr algn="ctr">
                        <a:lnSpc>
                          <a:spcPct val="107000"/>
                        </a:lnSpc>
                        <a:spcAft>
                          <a:spcPts val="0"/>
                        </a:spcAft>
                        <a:tabLst>
                          <a:tab pos="5038725" algn="l"/>
                        </a:tabLst>
                      </a:pPr>
                      <a:r>
                        <a:rPr lang="ru-RU" sz="1000" b="1" spc="-10" dirty="0" smtClean="0">
                          <a:solidFill>
                            <a:srgbClr val="000000"/>
                          </a:solidFill>
                          <a:effectLst/>
                          <a:latin typeface="Times New Roman" panose="02020603050405020304" pitchFamily="18" charset="0"/>
                          <a:ea typeface="Times New Roman"/>
                          <a:cs typeface="Times New Roman" panose="02020603050405020304" pitchFamily="18" charset="0"/>
                        </a:rPr>
                        <a:t>Муниципальная программа  </a:t>
                      </a:r>
                      <a:r>
                        <a:rPr lang="ru-RU" sz="1000" b="1" dirty="0" smtClean="0">
                          <a:solidFill>
                            <a:srgbClr val="000000"/>
                          </a:solidFill>
                          <a:effectLst/>
                          <a:latin typeface="Times New Roman" panose="02020603050405020304" pitchFamily="18" charset="0"/>
                          <a:ea typeface="Times New Roman"/>
                          <a:cs typeface="Times New Roman" panose="02020603050405020304" pitchFamily="18" charset="0"/>
                        </a:rPr>
                        <a:t>«</a:t>
                      </a:r>
                      <a:r>
                        <a:rPr lang="ru-RU" sz="1000" b="1" dirty="0">
                          <a:solidFill>
                            <a:srgbClr val="000000"/>
                          </a:solidFill>
                          <a:effectLst/>
                          <a:latin typeface="Times New Roman" panose="02020603050405020304" pitchFamily="18" charset="0"/>
                          <a:ea typeface="Times New Roman"/>
                          <a:cs typeface="Times New Roman" panose="02020603050405020304" pitchFamily="18" charset="0"/>
                        </a:rPr>
                        <a:t>Управление имуществом МО </a:t>
                      </a:r>
                      <a:r>
                        <a:rPr lang="ru-RU" sz="1000" b="1" dirty="0" err="1" smtClean="0">
                          <a:solidFill>
                            <a:srgbClr val="000000"/>
                          </a:solidFill>
                          <a:effectLst/>
                          <a:latin typeface="Times New Roman" panose="02020603050405020304" pitchFamily="18" charset="0"/>
                          <a:ea typeface="Times New Roman"/>
                          <a:cs typeface="Times New Roman" panose="02020603050405020304" pitchFamily="18" charset="0"/>
                        </a:rPr>
                        <a:t>п.Михайловский</a:t>
                      </a:r>
                      <a:endParaRPr lang="ru-RU" sz="1000" b="1" dirty="0">
                        <a:effectLst/>
                        <a:latin typeface="Times New Roman" panose="02020603050405020304" pitchFamily="18" charset="0"/>
                        <a:ea typeface="Calibri"/>
                        <a:cs typeface="Times New Roman" panose="02020603050405020304" pitchFamily="18" charset="0"/>
                      </a:endParaRPr>
                    </a:p>
                    <a:p>
                      <a:pPr algn="ctr">
                        <a:lnSpc>
                          <a:spcPts val="1825"/>
                        </a:lnSpc>
                        <a:spcAft>
                          <a:spcPts val="0"/>
                        </a:spcAft>
                      </a:pPr>
                      <a:r>
                        <a:rPr lang="ru-RU" sz="1000" b="1" spc="-5" dirty="0">
                          <a:solidFill>
                            <a:srgbClr val="000000"/>
                          </a:solidFill>
                          <a:effectLst/>
                          <a:latin typeface="Times New Roman" panose="02020603050405020304" pitchFamily="18" charset="0"/>
                          <a:ea typeface="Times New Roman"/>
                          <a:cs typeface="Times New Roman" panose="02020603050405020304" pitchFamily="18" charset="0"/>
                        </a:rPr>
                        <a:t>на </a:t>
                      </a:r>
                      <a:r>
                        <a:rPr lang="ru-RU" sz="1000" b="1" spc="-5" dirty="0" smtClean="0">
                          <a:solidFill>
                            <a:srgbClr val="000000"/>
                          </a:solidFill>
                          <a:effectLst/>
                          <a:latin typeface="Times New Roman" panose="02020603050405020304" pitchFamily="18" charset="0"/>
                          <a:ea typeface="Times New Roman"/>
                          <a:cs typeface="Times New Roman" panose="02020603050405020304" pitchFamily="18" charset="0"/>
                        </a:rPr>
                        <a:t>2021-2023 </a:t>
                      </a:r>
                      <a:r>
                        <a:rPr lang="ru-RU" sz="1000" b="1" spc="-5" dirty="0">
                          <a:solidFill>
                            <a:srgbClr val="000000"/>
                          </a:solidFill>
                          <a:effectLst/>
                          <a:latin typeface="Times New Roman" panose="02020603050405020304" pitchFamily="18" charset="0"/>
                          <a:ea typeface="Times New Roman"/>
                          <a:cs typeface="Times New Roman" panose="02020603050405020304" pitchFamily="18" charset="0"/>
                        </a:rPr>
                        <a:t>годы»</a:t>
                      </a:r>
                      <a:endParaRPr lang="ru-RU" sz="1000" b="1" dirty="0">
                        <a:effectLst/>
                        <a:latin typeface="Times New Roman" panose="02020603050405020304" pitchFamily="18" charset="0"/>
                        <a:ea typeface="Calibri"/>
                        <a:cs typeface="Times New Roman" panose="02020603050405020304" pitchFamily="18" charset="0"/>
                      </a:endParaRPr>
                    </a:p>
                    <a:p>
                      <a:pPr algn="l">
                        <a:lnSpc>
                          <a:spcPts val="1825"/>
                        </a:lnSpc>
                        <a:spcAft>
                          <a:spcPts val="0"/>
                        </a:spcAft>
                      </a:pPr>
                      <a:r>
                        <a:rPr lang="ru-RU" sz="1000" b="1" spc="-5" dirty="0">
                          <a:solidFill>
                            <a:srgbClr val="000000"/>
                          </a:solidFill>
                          <a:effectLst/>
                          <a:latin typeface="Times New Roman" panose="02020603050405020304" pitchFamily="18" charset="0"/>
                          <a:ea typeface="Times New Roman"/>
                          <a:cs typeface="Times New Roman" panose="02020603050405020304" pitchFamily="18" charset="0"/>
                        </a:rPr>
                        <a:t>Цель - </a:t>
                      </a:r>
                      <a:r>
                        <a:rPr lang="ru-RU" sz="1000" b="1" dirty="0">
                          <a:solidFill>
                            <a:srgbClr val="000000"/>
                          </a:solidFill>
                          <a:effectLst/>
                          <a:latin typeface="Times New Roman" panose="02020603050405020304" pitchFamily="18" charset="0"/>
                          <a:ea typeface="Calibri"/>
                          <a:cs typeface="Times New Roman" panose="02020603050405020304" pitchFamily="18" charset="0"/>
                        </a:rPr>
                        <a:t> Создание    полного    и    достоверного    реестра    казны </a:t>
                      </a:r>
                      <a:r>
                        <a:rPr lang="ru-RU" sz="1000" b="1" spc="-25" dirty="0">
                          <a:solidFill>
                            <a:srgbClr val="000000"/>
                          </a:solidFill>
                          <a:effectLst/>
                          <a:latin typeface="Times New Roman" panose="02020603050405020304" pitchFamily="18" charset="0"/>
                          <a:ea typeface="Calibri"/>
                          <a:cs typeface="Times New Roman" panose="02020603050405020304" pitchFamily="18" charset="0"/>
                        </a:rPr>
                        <a:t>муниципального образования ЗАТО Михайловский. </a:t>
                      </a:r>
                      <a:r>
                        <a:rPr lang="ru-RU" sz="1000" b="1" spc="-20" dirty="0">
                          <a:solidFill>
                            <a:srgbClr val="000000"/>
                          </a:solidFill>
                          <a:effectLst/>
                          <a:latin typeface="Times New Roman" panose="02020603050405020304" pitchFamily="18" charset="0"/>
                          <a:ea typeface="Calibri"/>
                          <a:cs typeface="Times New Roman" panose="02020603050405020304" pitchFamily="18" charset="0"/>
                        </a:rPr>
                        <a:t>Создание   условий   для   эффективного   использования   и </a:t>
                      </a:r>
                      <a:r>
                        <a:rPr lang="ru-RU" sz="1000" b="1" spc="-15" dirty="0">
                          <a:solidFill>
                            <a:srgbClr val="000000"/>
                          </a:solidFill>
                          <a:effectLst/>
                          <a:latin typeface="Times New Roman" panose="02020603050405020304" pitchFamily="18" charset="0"/>
                          <a:ea typeface="Calibri"/>
                          <a:cs typeface="Times New Roman" panose="02020603050405020304" pitchFamily="18" charset="0"/>
                        </a:rPr>
                        <a:t>вовлечения в хозяйственный оборот объектов недвижимости, </a:t>
                      </a:r>
                      <a:r>
                        <a:rPr lang="ru-RU" sz="1000" b="1" spc="-25" dirty="0">
                          <a:solidFill>
                            <a:srgbClr val="000000"/>
                          </a:solidFill>
                          <a:effectLst/>
                          <a:latin typeface="Times New Roman" panose="02020603050405020304" pitchFamily="18" charset="0"/>
                          <a:ea typeface="Calibri"/>
                          <a:cs typeface="Times New Roman" panose="02020603050405020304" pitchFamily="18" charset="0"/>
                        </a:rPr>
                        <a:t>свободных земельных участков,</a:t>
                      </a:r>
                      <a:endParaRPr lang="ru-RU" sz="1000" b="1" dirty="0">
                        <a:effectLst/>
                        <a:latin typeface="Times New Roman" panose="02020603050405020304" pitchFamily="18" charset="0"/>
                        <a:ea typeface="Calibri"/>
                        <a:cs typeface="Times New Roman" panose="02020603050405020304" pitchFamily="18" charset="0"/>
                      </a:endParaRPr>
                    </a:p>
                    <a:p>
                      <a:pPr algn="l">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 </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430064">
                <a:tc>
                  <a:txBody>
                    <a:bodyPr/>
                    <a:lstStyle/>
                    <a:p>
                      <a:pPr algn="just">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Инвентаризация объектов недвижимости. </a:t>
                      </a:r>
                      <a:r>
                        <a:rPr lang="ru-RU" sz="1000" b="1" dirty="0" err="1" smtClean="0">
                          <a:effectLst/>
                          <a:latin typeface="Times New Roman" panose="02020603050405020304" pitchFamily="18" charset="0"/>
                          <a:ea typeface="Calibri"/>
                          <a:cs typeface="Times New Roman" panose="02020603050405020304" pitchFamily="18" charset="0"/>
                        </a:rPr>
                        <a:t>Межевание,постановка</a:t>
                      </a:r>
                      <a:r>
                        <a:rPr lang="ru-RU" sz="1000" b="1" dirty="0" smtClean="0">
                          <a:effectLst/>
                          <a:latin typeface="Times New Roman" panose="02020603050405020304" pitchFamily="18" charset="0"/>
                          <a:ea typeface="Calibri"/>
                          <a:cs typeface="Times New Roman" panose="02020603050405020304" pitchFamily="18" charset="0"/>
                        </a:rPr>
                        <a:t> на кадастровый учет земельных участков</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Руб.</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57,8</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57,8</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860">
                <a:tc>
                  <a:txBody>
                    <a:bodyPr/>
                    <a:lstStyle/>
                    <a:p>
                      <a:pPr algn="just">
                        <a:lnSpc>
                          <a:spcPct val="107000"/>
                        </a:lnSpc>
                        <a:spcAft>
                          <a:spcPts val="0"/>
                        </a:spcAft>
                      </a:pPr>
                      <a:r>
                        <a:rPr lang="ru-RU" sz="1000" b="1" spc="-5" dirty="0">
                          <a:solidFill>
                            <a:srgbClr val="000000"/>
                          </a:solidFill>
                          <a:effectLst/>
                          <a:latin typeface="Times New Roman" panose="02020603050405020304" pitchFamily="18" charset="0"/>
                          <a:ea typeface="Calibri"/>
                          <a:cs typeface="Times New Roman" panose="02020603050405020304" pitchFamily="18" charset="0"/>
                        </a:rPr>
                        <a:t>Оценка </a:t>
                      </a:r>
                      <a:r>
                        <a:rPr lang="ru-RU" sz="1000" b="1" spc="-15" dirty="0">
                          <a:solidFill>
                            <a:srgbClr val="000000"/>
                          </a:solidFill>
                          <a:effectLst/>
                          <a:latin typeface="Times New Roman" panose="02020603050405020304" pitchFamily="18" charset="0"/>
                          <a:ea typeface="Calibri"/>
                          <a:cs typeface="Times New Roman" panose="02020603050405020304" pitchFamily="18" charset="0"/>
                        </a:rPr>
                        <a:t>муниципального </a:t>
                      </a:r>
                      <a:r>
                        <a:rPr lang="ru-RU" sz="1000" b="1" dirty="0">
                          <a:solidFill>
                            <a:srgbClr val="000000"/>
                          </a:solidFill>
                          <a:effectLst/>
                          <a:latin typeface="Times New Roman" panose="02020603050405020304" pitchFamily="18" charset="0"/>
                          <a:ea typeface="Calibri"/>
                          <a:cs typeface="Times New Roman" panose="02020603050405020304" pitchFamily="18" charset="0"/>
                        </a:rPr>
                        <a:t>имущества</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61491" marR="61491" marT="0" marB="0">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97,0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T w="12700" cap="flat" cmpd="sng" algn="ctr">
                      <a:solidFill>
                        <a:srgbClr val="000000"/>
                      </a:solidFill>
                      <a:prstDash val="solid"/>
                      <a:round/>
                      <a:headEnd type="none" w="med" len="med"/>
                      <a:tailEnd type="none" w="med" len="med"/>
                    </a:lnT>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97,0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T w="12700" cap="flat" cmpd="sng" algn="ctr">
                      <a:solidFill>
                        <a:srgbClr val="000000"/>
                      </a:solidFill>
                      <a:prstDash val="solid"/>
                      <a:round/>
                      <a:headEnd type="none" w="med" len="med"/>
                      <a:tailEnd type="none" w="med" len="med"/>
                    </a:lnT>
                  </a:tcPr>
                </a:tc>
              </a:tr>
              <a:tr h="652973">
                <a:tc>
                  <a:txBody>
                    <a:bodyPr/>
                    <a:lstStyle/>
                    <a:p>
                      <a:pPr algn="just">
                        <a:lnSpc>
                          <a:spcPct val="107000"/>
                        </a:lnSpc>
                        <a:spcAft>
                          <a:spcPts val="0"/>
                        </a:spcAft>
                      </a:pPr>
                      <a:r>
                        <a:rPr lang="ru-RU" sz="1000" b="1" dirty="0">
                          <a:effectLst/>
                          <a:latin typeface="Times New Roman" panose="02020603050405020304" pitchFamily="18" charset="0"/>
                          <a:ea typeface="Calibri"/>
                          <a:cs typeface="Times New Roman" panose="02020603050405020304" pitchFamily="18" charset="0"/>
                        </a:rPr>
                        <a:t>Содержание имущества казны (отчисления на  капитальный ремонт, обслуживание и приобретение запасных частей, материалов, безаварийная  эксплуатация и техническое  содержание)</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a:effectLst/>
                          <a:latin typeface="Times New Roman" panose="02020603050405020304" pitchFamily="18" charset="0"/>
                          <a:ea typeface="Calibri"/>
                          <a:cs typeface="Times New Roman" panose="02020603050405020304" pitchFamily="18" charset="0"/>
                        </a:rPr>
                        <a:t>Руб.</a:t>
                      </a: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0,00</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7759,1</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Times New Roman" panose="02020603050405020304" pitchFamily="18" charset="0"/>
                          <a:ea typeface="Calibri"/>
                          <a:cs typeface="Times New Roman" panose="02020603050405020304" pitchFamily="18" charset="0"/>
                        </a:rPr>
                        <a:t>6294,8</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r>
              <a:tr h="951055">
                <a:tc gridSpan="5">
                  <a:txBody>
                    <a:bodyPr/>
                    <a:lstStyle/>
                    <a:p>
                      <a:pPr algn="ctr">
                        <a:spcAft>
                          <a:spcPts val="0"/>
                        </a:spcAft>
                      </a:pPr>
                      <a:endParaRPr lang="ru-RU" sz="1000"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5" name="Прямая соединительная линия 4"/>
          <p:cNvCxnSpPr>
            <a:cxnSpLocks noChangeShapeType="1"/>
          </p:cNvCxnSpPr>
          <p:nvPr/>
        </p:nvCxnSpPr>
        <p:spPr bwMode="auto">
          <a:xfrm>
            <a:off x="6311900" y="3616325"/>
            <a:ext cx="773113" cy="0"/>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389723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idx="1"/>
            <p:extLst>
              <p:ext uri="{D42A27DB-BD31-4B8C-83A1-F6EECF244321}">
                <p14:modId xmlns:p14="http://schemas.microsoft.com/office/powerpoint/2010/main" val="423421"/>
              </p:ext>
            </p:extLst>
          </p:nvPr>
        </p:nvGraphicFramePr>
        <p:xfrm>
          <a:off x="539552" y="116632"/>
          <a:ext cx="8064897" cy="5766230"/>
        </p:xfrm>
        <a:graphic>
          <a:graphicData uri="http://schemas.openxmlformats.org/drawingml/2006/table">
            <a:tbl>
              <a:tblPr>
                <a:tableStyleId>{5C22544A-7EE6-4342-B048-85BDC9FD1C3A}</a:tableStyleId>
              </a:tblPr>
              <a:tblGrid>
                <a:gridCol w="1139267"/>
                <a:gridCol w="2317117"/>
                <a:gridCol w="681569"/>
                <a:gridCol w="654801"/>
                <a:gridCol w="654801"/>
                <a:gridCol w="654801"/>
                <a:gridCol w="654801"/>
                <a:gridCol w="654801"/>
                <a:gridCol w="652939"/>
              </a:tblGrid>
              <a:tr h="116517">
                <a:tc rowSpan="2">
                  <a:txBody>
                    <a:bodyPr/>
                    <a:lstStyle/>
                    <a:p>
                      <a:pPr algn="ctr" fontAlgn="ctr"/>
                      <a:r>
                        <a:rPr lang="ru-RU" sz="800" b="0" i="0" u="none" strike="noStrike" dirty="0">
                          <a:solidFill>
                            <a:srgbClr val="000000"/>
                          </a:solidFill>
                          <a:effectLst/>
                          <a:latin typeface="Times New Roman"/>
                        </a:rPr>
                        <a:t>Код</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2020 год (по состоянию на 01.01.2021г)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Уточненные бюджетные назначения 2021 года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Кассовый план по состоянию на 01.01.2022г</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2021 год (по состоянию на 01.01.2022г)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b="0" i="0" u="none" strike="noStrike" dirty="0">
                          <a:solidFill>
                            <a:srgbClr val="000000"/>
                          </a:solidFill>
                          <a:effectLst/>
                          <a:latin typeface="Times New Roman"/>
                        </a:rPr>
                        <a:t>% исполнения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443046">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0" i="0" u="none" strike="noStrike" dirty="0">
                          <a:solidFill>
                            <a:srgbClr val="000000"/>
                          </a:solidFill>
                          <a:effectLst/>
                          <a:latin typeface="Times New Roman"/>
                        </a:rPr>
                        <a:t>к уточненным бюджетным назначениям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кассовому плану</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a:t>
                      </a:r>
                      <a:r>
                        <a:rPr lang="ru-RU" sz="800" b="0" i="0" u="none" strike="noStrike" dirty="0" err="1">
                          <a:solidFill>
                            <a:srgbClr val="000000"/>
                          </a:solidFill>
                          <a:effectLst/>
                          <a:latin typeface="Times New Roman"/>
                        </a:rPr>
                        <a:t>соответ-ствующему</a:t>
                      </a:r>
                      <a:r>
                        <a:rPr lang="ru-RU" sz="800" b="0" i="0" u="none" strike="noStrike" dirty="0">
                          <a:solidFill>
                            <a:srgbClr val="000000"/>
                          </a:solidFill>
                          <a:effectLst/>
                          <a:latin typeface="Times New Roman"/>
                        </a:rPr>
                        <a:t> периоду</a:t>
                      </a:r>
                      <a:br>
                        <a:rPr lang="ru-RU" sz="800" b="0" i="0" u="none" strike="noStrike" dirty="0">
                          <a:solidFill>
                            <a:srgbClr val="000000"/>
                          </a:solidFill>
                          <a:effectLst/>
                          <a:latin typeface="Times New Roman"/>
                        </a:rPr>
                      </a:br>
                      <a:r>
                        <a:rPr lang="ru-RU" sz="800" b="0" i="0" u="none" strike="noStrike" dirty="0">
                          <a:solidFill>
                            <a:srgbClr val="000000"/>
                          </a:solidFill>
                          <a:effectLst/>
                          <a:latin typeface="Times New Roman"/>
                        </a:rPr>
                        <a:t>2020г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30082">
                <a:tc>
                  <a:txBody>
                    <a:bodyPr/>
                    <a:lstStyle/>
                    <a:p>
                      <a:pPr algn="ctr" fontAlgn="b"/>
                      <a:r>
                        <a:rPr lang="ru-RU" sz="700" b="1" u="none" strike="noStrike" smtClean="0">
                          <a:effectLst/>
                        </a:rPr>
                        <a:t>1</a:t>
                      </a:r>
                      <a:endParaRPr lang="ru-RU" sz="700" b="1" i="0" u="none" strike="noStrike">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700" b="1" u="none" strike="noStrike" smtClean="0">
                          <a:effectLst/>
                        </a:rPr>
                        <a:t>2</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700" b="1" u="none" strike="noStrike" smtClean="0">
                          <a:effectLst/>
                        </a:rPr>
                        <a:t>3</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700" b="1" u="none" strike="noStrike" smtClean="0">
                          <a:effectLst/>
                        </a:rPr>
                        <a:t>4</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700" b="1" u="none" strike="noStrike" smtClean="0">
                          <a:effectLst/>
                        </a:rPr>
                        <a:t>5</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700" b="1" u="none" strike="noStrike" smtClean="0">
                          <a:effectLst/>
                        </a:rPr>
                        <a:t>6</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700" b="1" u="none" strike="noStrike" smtClean="0">
                          <a:effectLst/>
                        </a:rPr>
                        <a:t>7</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700" b="1" u="none" strike="noStrike" smtClean="0">
                          <a:effectLst/>
                        </a:rPr>
                        <a:t>8</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700" b="1" u="none" strike="noStrike" smtClean="0">
                          <a:effectLst/>
                        </a:rPr>
                        <a:t>9</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0216">
                <a:tc>
                  <a:txBody>
                    <a:bodyPr/>
                    <a:lstStyle/>
                    <a:p>
                      <a:pPr algn="ctr" fontAlgn="t"/>
                      <a:r>
                        <a:rPr lang="ru-RU" sz="800" b="0" i="0" u="none" strike="noStrike" dirty="0">
                          <a:solidFill>
                            <a:srgbClr val="000000"/>
                          </a:solidFill>
                          <a:effectLst/>
                          <a:latin typeface="Times New Roman"/>
                        </a:rPr>
                        <a:t>1 05 03010 01 0000 110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Единый сельскохозяйственный налог</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45,2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109,4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109,4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109,4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242,0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30383">
                <a:tc>
                  <a:txBody>
                    <a:bodyPr/>
                    <a:lstStyle/>
                    <a:p>
                      <a:pPr algn="ctr" fontAlgn="t"/>
                      <a:r>
                        <a:rPr lang="ru-RU" sz="800" b="0" i="0" u="none" strike="noStrike">
                          <a:solidFill>
                            <a:srgbClr val="000000"/>
                          </a:solidFill>
                          <a:effectLst/>
                          <a:latin typeface="Times New Roman"/>
                        </a:rPr>
                        <a:t>1 05 04010 02 0000 110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Налог, взимаемый в связи с применением патентной системы налогообложения, зачисляемый в бюджеты городских округов</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29,6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29,6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29,6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822,2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4618">
                <a:tc>
                  <a:txBody>
                    <a:bodyPr/>
                    <a:lstStyle/>
                    <a:p>
                      <a:pPr algn="ctr" fontAlgn="t"/>
                      <a:r>
                        <a:rPr lang="ru-RU" sz="800" b="0" i="0" u="none" strike="noStrike">
                          <a:solidFill>
                            <a:srgbClr val="000000"/>
                          </a:solidFill>
                          <a:effectLst/>
                          <a:latin typeface="Times New Roman"/>
                        </a:rPr>
                        <a:t>1 06 00000 00 0000 000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НАЛОГИ НА ИМУЩЕСТВО</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578,1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1 514,8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1 514,8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2 055,1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135,7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135,7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355,5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53626">
                <a:tc>
                  <a:txBody>
                    <a:bodyPr/>
                    <a:lstStyle/>
                    <a:p>
                      <a:pPr algn="ctr" fontAlgn="t"/>
                      <a:r>
                        <a:rPr lang="ru-RU" sz="800" b="0" i="0" u="none" strike="noStrike">
                          <a:solidFill>
                            <a:srgbClr val="000000"/>
                          </a:solidFill>
                          <a:effectLst/>
                          <a:latin typeface="Times New Roman"/>
                        </a:rPr>
                        <a:t>1 06 01020 04 0000 110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Налог на имущество физических лиц, взимаемый  по ставкам, применяемым к объектам налогообложения, расположенным в границах городских округов</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198,4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180,0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180,0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188,7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95,1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85098">
                <a:tc>
                  <a:txBody>
                    <a:bodyPr/>
                    <a:lstStyle/>
                    <a:p>
                      <a:pPr algn="ctr" fontAlgn="t"/>
                      <a:r>
                        <a:rPr lang="ru-RU" sz="800" b="0" i="0" u="none" strike="noStrike">
                          <a:solidFill>
                            <a:srgbClr val="000000"/>
                          </a:solidFill>
                          <a:effectLst/>
                          <a:latin typeface="Times New Roman"/>
                        </a:rPr>
                        <a:t>1 06 04011 02 0000 110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Транспортный налог с организаций</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99,0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99,0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101,4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101,4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885530">
                <a:tc>
                  <a:txBody>
                    <a:bodyPr/>
                    <a:lstStyle/>
                    <a:p>
                      <a:pPr algn="ctr" fontAlgn="t"/>
                      <a:r>
                        <a:rPr lang="ru-RU" sz="800" b="0" i="0" u="none" strike="noStrike">
                          <a:solidFill>
                            <a:srgbClr val="000000"/>
                          </a:solidFill>
                          <a:effectLst/>
                          <a:latin typeface="Times New Roman"/>
                        </a:rPr>
                        <a:t>1 06 04012 02 0000 110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Транспортный налог с физических лиц</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891,0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891,0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1 409,0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158,1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158,1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815300">
                <a:tc>
                  <a:txBody>
                    <a:bodyPr/>
                    <a:lstStyle/>
                    <a:p>
                      <a:pPr algn="ctr" fontAlgn="t"/>
                      <a:r>
                        <a:rPr lang="ru-RU" sz="800" b="0" i="0" u="none" strike="noStrike">
                          <a:solidFill>
                            <a:srgbClr val="000000"/>
                          </a:solidFill>
                          <a:effectLst/>
                          <a:latin typeface="Times New Roman"/>
                        </a:rPr>
                        <a:t>1 06 06000 00 0000 110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Земельный налог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379,7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344,8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344,8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357,0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94,0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816431">
                <a:tc>
                  <a:txBody>
                    <a:bodyPr/>
                    <a:lstStyle/>
                    <a:p>
                      <a:pPr algn="ctr" fontAlgn="t"/>
                      <a:r>
                        <a:rPr lang="ru-RU" sz="800" b="0" i="0" u="none" strike="noStrike">
                          <a:solidFill>
                            <a:srgbClr val="000000"/>
                          </a:solidFill>
                          <a:effectLst/>
                          <a:latin typeface="Times New Roman"/>
                        </a:rPr>
                        <a:t>1 08 00000 00 0000 000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ГОСУДАРСТВЕННАЯ ПОШЛИНА</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73546">
                <a:tc>
                  <a:txBody>
                    <a:bodyPr/>
                    <a:lstStyle/>
                    <a:p>
                      <a:pPr algn="ctr" fontAlgn="t"/>
                      <a:r>
                        <a:rPr lang="ru-RU" sz="800" b="0" i="0" u="none" strike="noStrike">
                          <a:solidFill>
                            <a:srgbClr val="000000"/>
                          </a:solidFill>
                          <a:effectLst/>
                          <a:latin typeface="Times New Roman"/>
                        </a:rPr>
                        <a:t>1 11 00000 00 0000 000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ДОХОДЫ ОТ ИСПОЛЬЗОВАНИЯ ИМУЩЕСТВА, НАХОДЯЩЕГОСЯ В ГОСУДАРСТВЕННОЙ И МУНИЦИПАЛЬНОЙ СОБСТВЕННОСТИ</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1 333,8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1 153,4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1 153,4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1 193,6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dirty="0">
                          <a:solidFill>
                            <a:srgbClr val="000000"/>
                          </a:solidFill>
                          <a:effectLst/>
                          <a:latin typeface="Times New Roman"/>
                        </a:rPr>
                        <a:t>89,5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19171">
                <a:tc>
                  <a:txBody>
                    <a:bodyPr/>
                    <a:lstStyle/>
                    <a:p>
                      <a:pPr algn="ctr" fontAlgn="t"/>
                      <a:endParaRPr lang="ru-RU" sz="700" b="1" i="0" u="none" strike="noStrike" dirty="0">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l" fontAlgn="t"/>
                      <a:endParaRPr lang="ru-RU" sz="700" b="1" i="0" u="none" strike="noStrike">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dirty="0">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dirty="0">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r>
            </a:tbl>
          </a:graphicData>
        </a:graphic>
      </p:graphicFrame>
    </p:spTree>
    <p:extLst>
      <p:ext uri="{BB962C8B-B14F-4D97-AF65-F5344CB8AC3E}">
        <p14:creationId xmlns:p14="http://schemas.microsoft.com/office/powerpoint/2010/main" val="42508540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523294171"/>
              </p:ext>
            </p:extLst>
          </p:nvPr>
        </p:nvGraphicFramePr>
        <p:xfrm>
          <a:off x="579120" y="1320801"/>
          <a:ext cx="8056880" cy="154326"/>
        </p:xfrm>
        <a:graphic>
          <a:graphicData uri="http://schemas.openxmlformats.org/drawingml/2006/table">
            <a:tbl>
              <a:tblPr firstRow="1" firstCol="1" bandRow="1"/>
              <a:tblGrid>
                <a:gridCol w="8056880"/>
              </a:tblGrid>
              <a:tr h="154326">
                <a:tc>
                  <a:txBody>
                    <a:bodyPr/>
                    <a:lstStyle/>
                    <a:p>
                      <a:pPr algn="ctr">
                        <a:spcAft>
                          <a:spcPts val="0"/>
                        </a:spcAft>
                      </a:pPr>
                      <a:endParaRPr lang="ru-RU" sz="1000"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 name="Таблица 1"/>
          <p:cNvGraphicFramePr>
            <a:graphicFrameLocks noGrp="1"/>
          </p:cNvGraphicFramePr>
          <p:nvPr>
            <p:extLst>
              <p:ext uri="{D42A27DB-BD31-4B8C-83A1-F6EECF244321}">
                <p14:modId xmlns:p14="http://schemas.microsoft.com/office/powerpoint/2010/main" val="1300804702"/>
              </p:ext>
            </p:extLst>
          </p:nvPr>
        </p:nvGraphicFramePr>
        <p:xfrm>
          <a:off x="599440" y="1290320"/>
          <a:ext cx="8026400" cy="1886054"/>
        </p:xfrm>
        <a:graphic>
          <a:graphicData uri="http://schemas.openxmlformats.org/drawingml/2006/table">
            <a:tbl>
              <a:tblPr firstRow="1" firstCol="1" bandRow="1"/>
              <a:tblGrid>
                <a:gridCol w="3960775"/>
                <a:gridCol w="573241"/>
                <a:gridCol w="1228541"/>
                <a:gridCol w="1229118"/>
                <a:gridCol w="1034725"/>
              </a:tblGrid>
              <a:tr h="1361440">
                <a:tc gridSpan="5">
                  <a:txBody>
                    <a:bodyPr/>
                    <a:lstStyle/>
                    <a:p>
                      <a:pPr algn="ctr">
                        <a:spcAft>
                          <a:spcPts val="0"/>
                        </a:spcAft>
                      </a:pPr>
                      <a:endParaRPr lang="ru-RU" sz="1100" b="1" dirty="0" smtClean="0">
                        <a:effectLst/>
                        <a:latin typeface="Calibri"/>
                        <a:ea typeface="Times New Roman"/>
                      </a:endParaRPr>
                    </a:p>
                    <a:p>
                      <a:pPr algn="ctr">
                        <a:spcAft>
                          <a:spcPts val="0"/>
                        </a:spcAft>
                      </a:pPr>
                      <a:r>
                        <a:rPr lang="ru-RU" sz="1000" b="1" dirty="0" smtClean="0">
                          <a:effectLst/>
                          <a:latin typeface="Times New Roman" panose="02020603050405020304" pitchFamily="18" charset="0"/>
                          <a:ea typeface="Times New Roman"/>
                          <a:cs typeface="Times New Roman" panose="02020603050405020304" pitchFamily="18" charset="0"/>
                        </a:rPr>
                        <a:t>Муниципальная </a:t>
                      </a:r>
                      <a:r>
                        <a:rPr lang="ru-RU" sz="1000" b="1" dirty="0">
                          <a:effectLst/>
                          <a:latin typeface="Times New Roman" panose="02020603050405020304" pitchFamily="18" charset="0"/>
                          <a:ea typeface="Times New Roman"/>
                          <a:cs typeface="Times New Roman" panose="02020603050405020304" pitchFamily="18" charset="0"/>
                        </a:rPr>
                        <a:t>программа </a:t>
                      </a:r>
                      <a:r>
                        <a:rPr lang="ru-RU" sz="1000" b="1" dirty="0" smtClean="0">
                          <a:effectLst/>
                          <a:latin typeface="Times New Roman" panose="02020603050405020304" pitchFamily="18" charset="0"/>
                          <a:ea typeface="Times New Roman"/>
                          <a:cs typeface="Times New Roman" panose="02020603050405020304" pitchFamily="18" charset="0"/>
                        </a:rPr>
                        <a:t>«Обеспечение</a:t>
                      </a:r>
                      <a:r>
                        <a:rPr lang="ru-RU" sz="1000" b="1" baseline="0" dirty="0" smtClean="0">
                          <a:effectLst/>
                          <a:latin typeface="Times New Roman" panose="02020603050405020304" pitchFamily="18" charset="0"/>
                          <a:ea typeface="Times New Roman"/>
                          <a:cs typeface="Times New Roman" panose="02020603050405020304" pitchFamily="18" charset="0"/>
                        </a:rPr>
                        <a:t> населения п. Михайловский Саратовской области питьевой водой на 2019-2021годы</a:t>
                      </a:r>
                      <a:r>
                        <a:rPr lang="ru-RU" sz="1000" b="1" dirty="0" smtClean="0">
                          <a:effectLst/>
                          <a:latin typeface="Times New Roman" panose="02020603050405020304" pitchFamily="18" charset="0"/>
                          <a:ea typeface="Times New Roman"/>
                          <a:cs typeface="Times New Roman" panose="02020603050405020304" pitchFamily="18" charset="0"/>
                        </a:rPr>
                        <a:t>»</a:t>
                      </a:r>
                      <a:r>
                        <a:rPr lang="ru-RU" sz="1000" b="1" baseline="0" dirty="0" smtClean="0">
                          <a:effectLst/>
                          <a:latin typeface="Times New Roman" panose="02020603050405020304" pitchFamily="18" charset="0"/>
                          <a:ea typeface="Times New Roman"/>
                          <a:cs typeface="Times New Roman" panose="02020603050405020304" pitchFamily="18" charset="0"/>
                        </a:rPr>
                        <a:t> «Чистая вода»</a:t>
                      </a:r>
                      <a:r>
                        <a:rPr lang="ru-RU" sz="1000" b="1" dirty="0" smtClean="0">
                          <a:effectLst/>
                          <a:latin typeface="Times New Roman" panose="02020603050405020304" pitchFamily="18" charset="0"/>
                          <a:ea typeface="Times New Roman"/>
                          <a:cs typeface="Times New Roman" panose="02020603050405020304" pitchFamily="18" charset="0"/>
                        </a:rPr>
                        <a:t> </a:t>
                      </a:r>
                    </a:p>
                    <a:p>
                      <a:pPr algn="l">
                        <a:spcAft>
                          <a:spcPts val="0"/>
                        </a:spcAft>
                      </a:pPr>
                      <a:endParaRPr lang="ru-RU" sz="1000" b="1" dirty="0" smtClean="0">
                        <a:effectLst/>
                        <a:latin typeface="Times New Roman" panose="02020603050405020304" pitchFamily="18" charset="0"/>
                        <a:ea typeface="Calibri"/>
                        <a:cs typeface="Times New Roman" panose="02020603050405020304" pitchFamily="18" charset="0"/>
                      </a:endParaRPr>
                    </a:p>
                    <a:p>
                      <a:pPr algn="l">
                        <a:spcAft>
                          <a:spcPts val="0"/>
                        </a:spcAft>
                      </a:pPr>
                      <a:r>
                        <a:rPr lang="ru-RU" sz="1000" b="1" dirty="0" smtClean="0">
                          <a:effectLst/>
                          <a:latin typeface="Times New Roman" panose="02020603050405020304" pitchFamily="18" charset="0"/>
                          <a:ea typeface="Calibri"/>
                          <a:cs typeface="Times New Roman" panose="02020603050405020304" pitchFamily="18" charset="0"/>
                        </a:rPr>
                        <a:t>Цель</a:t>
                      </a:r>
                      <a:r>
                        <a:rPr lang="ru-RU" sz="1000" b="1" baseline="0" dirty="0" smtClean="0">
                          <a:effectLst/>
                          <a:latin typeface="Times New Roman" panose="02020603050405020304" pitchFamily="18" charset="0"/>
                          <a:ea typeface="Calibri"/>
                          <a:cs typeface="Times New Roman" panose="02020603050405020304" pitchFamily="18" charset="0"/>
                        </a:rPr>
                        <a:t> – гарантированное обеспечение сбалансированной потребности населения </a:t>
                      </a:r>
                      <a:r>
                        <a:rPr lang="ru-RU" sz="1000" b="1" baseline="0" dirty="0" err="1" smtClean="0">
                          <a:effectLst/>
                          <a:latin typeface="Times New Roman" panose="02020603050405020304" pitchFamily="18" charset="0"/>
                          <a:ea typeface="Calibri"/>
                          <a:cs typeface="Times New Roman" panose="02020603050405020304" pitchFamily="18" charset="0"/>
                        </a:rPr>
                        <a:t>п.Михайловский</a:t>
                      </a:r>
                      <a:r>
                        <a:rPr lang="ru-RU" sz="1000" b="1" baseline="0" dirty="0" smtClean="0">
                          <a:effectLst/>
                          <a:latin typeface="Times New Roman" panose="02020603050405020304" pitchFamily="18" charset="0"/>
                          <a:ea typeface="Calibri"/>
                          <a:cs typeface="Times New Roman" panose="02020603050405020304" pitchFamily="18" charset="0"/>
                        </a:rPr>
                        <a:t> в качественной питьевой воде, улучшение состояния и восстановление водных объектов</a:t>
                      </a:r>
                      <a:endParaRPr lang="ru-RU" sz="1000" b="1" dirty="0">
                        <a:effectLst/>
                        <a:latin typeface="Times New Roman" panose="02020603050405020304" pitchFamily="18" charset="0"/>
                        <a:ea typeface="Calibri"/>
                        <a:cs typeface="Times New Roman" panose="02020603050405020304" pitchFamily="18" charset="0"/>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524614">
                <a:tc>
                  <a:txBody>
                    <a:bodyPr/>
                    <a:lstStyle/>
                    <a:p>
                      <a:pPr algn="just">
                        <a:lnSpc>
                          <a:spcPct val="107000"/>
                        </a:lnSpc>
                        <a:spcAft>
                          <a:spcPts val="0"/>
                        </a:spcAft>
                      </a:pPr>
                      <a:r>
                        <a:rPr lang="ru-RU" sz="1000" b="1" dirty="0" smtClean="0">
                          <a:effectLst/>
                          <a:latin typeface="Calibri"/>
                          <a:ea typeface="Calibri"/>
                          <a:cs typeface="Times New Roman"/>
                        </a:rPr>
                        <a:t>Приобретение</a:t>
                      </a:r>
                      <a:r>
                        <a:rPr lang="ru-RU" sz="1000" b="1" baseline="0" dirty="0" smtClean="0">
                          <a:effectLst/>
                          <a:latin typeface="Calibri"/>
                          <a:ea typeface="Calibri"/>
                          <a:cs typeface="Times New Roman"/>
                        </a:rPr>
                        <a:t> труб полиэтиленовых для хозяйственно-питьевого водоснабжения</a:t>
                      </a:r>
                      <a:endParaRPr lang="ru-RU" sz="1000" b="1" dirty="0" smtClean="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a:effectLst/>
                          <a:latin typeface="Times New Roman"/>
                          <a:ea typeface="Calibri"/>
                          <a:cs typeface="Times New Roman"/>
                        </a:rPr>
                        <a:t>Руб.</a:t>
                      </a:r>
                      <a:endParaRPr lang="ru-RU" sz="1000" b="1">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Calibri"/>
                          <a:ea typeface="Calibri"/>
                          <a:cs typeface="Times New Roman"/>
                        </a:rPr>
                        <a:t>0,00</a:t>
                      </a:r>
                      <a:endParaRPr lang="ru-RU" sz="1000" b="1"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b="1" dirty="0" smtClean="0">
                          <a:effectLst/>
                          <a:latin typeface="Times New Roman"/>
                          <a:ea typeface="Calibri"/>
                          <a:cs typeface="Times New Roman"/>
                        </a:rPr>
                        <a:t>1994,2</a:t>
                      </a:r>
                      <a:endParaRPr lang="ru-RU" sz="1000" b="1"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b="1" dirty="0" smtClean="0">
                          <a:effectLst/>
                          <a:latin typeface="Calibri"/>
                          <a:ea typeface="Calibri"/>
                          <a:cs typeface="Times New Roman"/>
                        </a:rPr>
                        <a:t>1994,2</a:t>
                      </a:r>
                      <a:endParaRPr lang="ru-RU" sz="1000" b="1"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845166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4094" y="265674"/>
            <a:ext cx="8229600" cy="738373"/>
          </a:xfrm>
        </p:spPr>
        <p:txBody>
          <a:bodyPr/>
          <a:lstStyle/>
          <a:p>
            <a:r>
              <a:rPr lang="ru-RU" sz="1400" b="1" dirty="0">
                <a:solidFill>
                  <a:schemeClr val="tx1"/>
                </a:solidFill>
                <a:latin typeface="Times New Roman" panose="02020603050405020304" pitchFamily="18" charset="0"/>
                <a:cs typeface="Times New Roman" panose="02020603050405020304" pitchFamily="18" charset="0"/>
              </a:rPr>
              <a:t>Исполнение по расходам бюджета муниципального образования п. Михайловский Саратовской области в разрезе муниципальных программ за </a:t>
            </a:r>
            <a:r>
              <a:rPr lang="ru-RU" sz="1400" b="1" dirty="0" smtClean="0">
                <a:solidFill>
                  <a:schemeClr val="tx1"/>
                </a:solidFill>
                <a:latin typeface="Times New Roman" panose="02020603050405020304" pitchFamily="18" charset="0"/>
                <a:cs typeface="Times New Roman" panose="02020603050405020304" pitchFamily="18" charset="0"/>
              </a:rPr>
              <a:t>2021 </a:t>
            </a:r>
            <a:r>
              <a:rPr lang="ru-RU" sz="1400" b="1" dirty="0">
                <a:solidFill>
                  <a:schemeClr val="tx1"/>
                </a:solidFill>
                <a:latin typeface="Times New Roman" panose="02020603050405020304" pitchFamily="18" charset="0"/>
                <a:cs typeface="Times New Roman" panose="02020603050405020304" pitchFamily="18" charset="0"/>
              </a:rPr>
              <a:t>год</a:t>
            </a:r>
          </a:p>
        </p:txBody>
      </p:sp>
      <p:graphicFrame>
        <p:nvGraphicFramePr>
          <p:cNvPr id="5" name="Объект 4"/>
          <p:cNvGraphicFramePr>
            <a:graphicFrameLocks noGrp="1"/>
          </p:cNvGraphicFramePr>
          <p:nvPr>
            <p:ph idx="1"/>
            <p:extLst>
              <p:ext uri="{D42A27DB-BD31-4B8C-83A1-F6EECF244321}">
                <p14:modId xmlns:p14="http://schemas.microsoft.com/office/powerpoint/2010/main" val="268120844"/>
              </p:ext>
            </p:extLst>
          </p:nvPr>
        </p:nvGraphicFramePr>
        <p:xfrm>
          <a:off x="242048" y="887506"/>
          <a:ext cx="8794376" cy="514900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Диаграмма 3"/>
          <p:cNvGraphicFramePr>
            <a:graphicFrameLocks noGrp="1"/>
          </p:cNvGraphicFramePr>
          <p:nvPr>
            <p:extLst>
              <p:ext uri="{D42A27DB-BD31-4B8C-83A1-F6EECF244321}">
                <p14:modId xmlns:p14="http://schemas.microsoft.com/office/powerpoint/2010/main" val="4266078810"/>
              </p:ext>
            </p:extLst>
          </p:nvPr>
        </p:nvGraphicFramePr>
        <p:xfrm>
          <a:off x="0" y="0"/>
          <a:ext cx="9144000" cy="74009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2789321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1600" b="1" dirty="0">
                <a:latin typeface="Times New Roman" panose="02020603050405020304" pitchFamily="18" charset="0"/>
                <a:cs typeface="Times New Roman" panose="02020603050405020304" pitchFamily="18" charset="0"/>
              </a:rPr>
              <a:t>Отчет о расходовании средств резервного фонда администрации п. Михайловский за </a:t>
            </a:r>
            <a:r>
              <a:rPr lang="ru-RU" sz="1600" b="1" dirty="0" smtClean="0">
                <a:latin typeface="Times New Roman" panose="02020603050405020304" pitchFamily="18" charset="0"/>
                <a:cs typeface="Times New Roman" panose="02020603050405020304" pitchFamily="18" charset="0"/>
              </a:rPr>
              <a:t>2021 </a:t>
            </a:r>
            <a:r>
              <a:rPr lang="ru-RU" sz="1600" b="1" dirty="0">
                <a:latin typeface="Times New Roman" panose="02020603050405020304" pitchFamily="18" charset="0"/>
                <a:cs typeface="Times New Roman" panose="02020603050405020304" pitchFamily="18" charset="0"/>
              </a:rPr>
              <a:t>год</a:t>
            </a:r>
          </a:p>
        </p:txBody>
      </p:sp>
      <p:graphicFrame>
        <p:nvGraphicFramePr>
          <p:cNvPr id="4" name="Объект 3"/>
          <p:cNvGraphicFramePr>
            <a:graphicFrameLocks noGrp="1"/>
          </p:cNvGraphicFramePr>
          <p:nvPr>
            <p:ph idx="1"/>
            <p:extLst>
              <p:ext uri="{D42A27DB-BD31-4B8C-83A1-F6EECF244321}">
                <p14:modId xmlns:p14="http://schemas.microsoft.com/office/powerpoint/2010/main" val="3649611144"/>
              </p:ext>
            </p:extLst>
          </p:nvPr>
        </p:nvGraphicFramePr>
        <p:xfrm>
          <a:off x="467545" y="1700807"/>
          <a:ext cx="8219256" cy="3381362"/>
        </p:xfrm>
        <a:graphic>
          <a:graphicData uri="http://schemas.openxmlformats.org/drawingml/2006/table">
            <a:tbl>
              <a:tblPr/>
              <a:tblGrid>
                <a:gridCol w="1465072"/>
                <a:gridCol w="2901586"/>
                <a:gridCol w="1050968"/>
                <a:gridCol w="1050968"/>
                <a:gridCol w="1005274"/>
                <a:gridCol w="745388"/>
              </a:tblGrid>
              <a:tr h="1726399">
                <a:tc>
                  <a:txBody>
                    <a:bodyPr/>
                    <a:lstStyle/>
                    <a:p>
                      <a:pPr algn="ctr" fontAlgn="ctr"/>
                      <a:r>
                        <a:rPr lang="ru-RU" sz="900" b="1" i="0" u="none" strike="noStrike" dirty="0">
                          <a:effectLst/>
                          <a:latin typeface="Arial Cyr"/>
                        </a:rPr>
                        <a:t>Дата и номер распоряжения главы муниципального образования п. Михайловский о выделении средств из резервного фонда</a:t>
                      </a:r>
                    </a:p>
                  </a:txBody>
                  <a:tcPr marL="8584" marR="8584" marT="85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1" i="0" u="none" strike="noStrike" dirty="0">
                          <a:effectLst/>
                          <a:latin typeface="Arial Cyr"/>
                        </a:rPr>
                        <a:t>Цели предоставления средств резервного фонда</a:t>
                      </a:r>
                    </a:p>
                  </a:txBody>
                  <a:tcPr marL="8584" marR="8584" marT="85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1" i="0" u="none" strike="noStrike" dirty="0">
                          <a:effectLst/>
                          <a:latin typeface="Arial Cyr"/>
                        </a:rPr>
                        <a:t>Объем выделяемых средств  </a:t>
                      </a:r>
                    </a:p>
                  </a:txBody>
                  <a:tcPr marL="8584" marR="8584" marT="85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1" i="0" u="none" strike="noStrike" dirty="0">
                          <a:effectLst/>
                          <a:latin typeface="Arial Cyr"/>
                        </a:rPr>
                        <a:t>Бюджетные ассигнования в соответствии со сводной бюджетной росписью с учетом изменений</a:t>
                      </a:r>
                    </a:p>
                  </a:txBody>
                  <a:tcPr marL="8584" marR="8584" marT="85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1" i="0" u="none" strike="noStrike" dirty="0">
                          <a:effectLst/>
                          <a:latin typeface="Arial Cyr"/>
                        </a:rPr>
                        <a:t>Кассовое исполнение</a:t>
                      </a:r>
                    </a:p>
                  </a:txBody>
                  <a:tcPr marL="8584" marR="8584" marT="85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1" i="0" u="none" strike="noStrike">
                          <a:effectLst/>
                          <a:latin typeface="Arial Cyr"/>
                        </a:rPr>
                        <a:t>Дата и номер платежного поручения</a:t>
                      </a:r>
                    </a:p>
                  </a:txBody>
                  <a:tcPr marL="8584" marR="8584" marT="85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988215">
                <a:tc>
                  <a:txBody>
                    <a:bodyPr/>
                    <a:lstStyle/>
                    <a:p>
                      <a:pPr algn="ctr" fontAlgn="b"/>
                      <a:r>
                        <a:rPr lang="ru-RU" sz="900" b="0" i="0" u="none" strike="noStrike">
                          <a:effectLst/>
                          <a:latin typeface="Arial Cyr"/>
                        </a:rPr>
                        <a:t>-</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1"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1" i="0" u="none" strike="noStrike" dirty="0">
                          <a:effectLst/>
                          <a:latin typeface="Arial Cyr"/>
                        </a:rPr>
                        <a:t>99 000,00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1"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02405">
                <a:tc>
                  <a:txBody>
                    <a:bodyPr/>
                    <a:lstStyle/>
                    <a:p>
                      <a:pPr algn="l" fontAlgn="b"/>
                      <a:r>
                        <a:rPr lang="ru-RU" sz="900" b="0" i="0" u="none" strike="noStrike">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900" b="0"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64343">
                <a:tc gridSpan="5">
                  <a:txBody>
                    <a:bodyPr/>
                    <a:lstStyle/>
                    <a:p>
                      <a:pPr algn="l" fontAlgn="b"/>
                      <a:r>
                        <a:rPr lang="ru-RU" sz="900" b="0" i="0" u="none" strike="noStrike" dirty="0">
                          <a:effectLst/>
                          <a:latin typeface="Arial Cyr"/>
                        </a:rPr>
                        <a:t>Примечание: необходимости расходования денежных средств резервного фонда администрации п. Михайловский в </a:t>
                      </a:r>
                      <a:r>
                        <a:rPr lang="ru-RU" sz="900" b="0" i="0" u="none" strike="noStrike" dirty="0" smtClean="0">
                          <a:effectLst/>
                          <a:latin typeface="Arial Cyr"/>
                        </a:rPr>
                        <a:t>2021 </a:t>
                      </a:r>
                      <a:r>
                        <a:rPr lang="ru-RU" sz="900" b="0" i="0" u="none" strike="noStrike" dirty="0">
                          <a:effectLst/>
                          <a:latin typeface="Arial Cyr"/>
                        </a:rPr>
                        <a:t>году не было.</a:t>
                      </a:r>
                    </a:p>
                  </a:txBody>
                  <a:tcPr marL="8584" marR="8584" marT="8584" marB="0" anchor="b">
                    <a:lnL>
                      <a:noFill/>
                    </a:lnL>
                    <a:lnR>
                      <a:noFill/>
                    </a:lnR>
                    <a:lnT w="6350" cap="flat" cmpd="sng" algn="ctr">
                      <a:solidFill>
                        <a:srgbClr val="000000"/>
                      </a:solidFill>
                      <a:prstDash val="solid"/>
                      <a:round/>
                      <a:headEnd type="none" w="med" len="med"/>
                      <a:tailEnd type="none" w="med" len="med"/>
                    </a:lnT>
                    <a:lnB>
                      <a:noFill/>
                    </a:lnB>
                    <a:solidFill>
                      <a:srgbClr val="66CCFF"/>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l" fontAlgn="b"/>
                      <a:endParaRPr lang="ru-RU" sz="900" b="0" i="0" u="none" strike="noStrike" dirty="0">
                        <a:effectLst/>
                        <a:latin typeface="Arial Cyr"/>
                      </a:endParaRPr>
                    </a:p>
                  </a:txBody>
                  <a:tcPr marL="8584" marR="8584" marT="8584" marB="0" anchor="b">
                    <a:lnL>
                      <a:noFill/>
                    </a:lnL>
                    <a:lnR>
                      <a:noFill/>
                    </a:lnR>
                    <a:lnT w="6350" cap="flat" cmpd="sng" algn="ctr">
                      <a:solidFill>
                        <a:srgbClr val="000000"/>
                      </a:solidFill>
                      <a:prstDash val="solid"/>
                      <a:round/>
                      <a:headEnd type="none" w="med" len="med"/>
                      <a:tailEnd type="none" w="med" len="med"/>
                    </a:lnT>
                    <a:lnB>
                      <a:noFill/>
                    </a:lnB>
                    <a:solidFill>
                      <a:srgbClr val="66CCFF"/>
                    </a:solidFill>
                  </a:tcPr>
                </a:tc>
              </a:tr>
            </a:tbl>
          </a:graphicData>
        </a:graphic>
      </p:graphicFrame>
    </p:spTree>
    <p:extLst>
      <p:ext uri="{BB962C8B-B14F-4D97-AF65-F5344CB8AC3E}">
        <p14:creationId xmlns:p14="http://schemas.microsoft.com/office/powerpoint/2010/main" val="19220212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4106651450"/>
              </p:ext>
            </p:extLst>
          </p:nvPr>
        </p:nvGraphicFramePr>
        <p:xfrm>
          <a:off x="457200" y="2852936"/>
          <a:ext cx="8229600" cy="1615036"/>
        </p:xfrm>
        <a:graphic>
          <a:graphicData uri="http://schemas.openxmlformats.org/drawingml/2006/table">
            <a:tbl>
              <a:tblPr firstRow="1" firstCol="1" bandRow="1"/>
              <a:tblGrid>
                <a:gridCol w="336507"/>
                <a:gridCol w="4449826"/>
                <a:gridCol w="1763697"/>
                <a:gridCol w="1679570"/>
              </a:tblGrid>
              <a:tr h="451431">
                <a:tc>
                  <a:txBody>
                    <a:bodyPr/>
                    <a:lstStyle/>
                    <a:p>
                      <a:pPr algn="ctr">
                        <a:lnSpc>
                          <a:spcPct val="115000"/>
                        </a:lnSpc>
                        <a:spcAft>
                          <a:spcPts val="0"/>
                        </a:spcAft>
                      </a:pPr>
                      <a:r>
                        <a:rPr lang="ru-RU" sz="1100" b="0" dirty="0" smtClean="0">
                          <a:solidFill>
                            <a:schemeClr val="tx1"/>
                          </a:solidFill>
                          <a:effectLst/>
                          <a:latin typeface="Times New Roman"/>
                          <a:ea typeface="Times New Roman"/>
                        </a:rPr>
                        <a:t> </a:t>
                      </a:r>
                      <a:endParaRPr lang="ru-RU" sz="1100" b="0" dirty="0">
                        <a:solidFill>
                          <a:schemeClr val="tx1"/>
                        </a:solidFill>
                        <a:effectLst/>
                        <a:latin typeface="Times New Roman"/>
                        <a:ea typeface="Times New Roman"/>
                      </a:endParaRPr>
                    </a:p>
                  </a:txBody>
                  <a:tcPr marL="63988" marR="639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66CCFF"/>
                    </a:solidFill>
                  </a:tcPr>
                </a:tc>
                <a:tc rowSpan="2">
                  <a:txBody>
                    <a:bodyPr/>
                    <a:lstStyle/>
                    <a:p>
                      <a:pPr algn="ctr">
                        <a:lnSpc>
                          <a:spcPct val="115000"/>
                        </a:lnSpc>
                        <a:spcAft>
                          <a:spcPts val="0"/>
                        </a:spcAft>
                      </a:pPr>
                      <a:r>
                        <a:rPr lang="ru-RU" sz="1100" b="0" dirty="0" smtClean="0">
                          <a:solidFill>
                            <a:schemeClr val="tx1"/>
                          </a:solidFill>
                          <a:effectLst/>
                          <a:latin typeface="Times New Roman"/>
                          <a:ea typeface="Times New Roman"/>
                        </a:rPr>
                        <a:t>Вид долгового обязательства</a:t>
                      </a:r>
                      <a:endParaRPr lang="ru-RU" sz="1100" b="0" dirty="0">
                        <a:solidFill>
                          <a:schemeClr val="tx1"/>
                        </a:solidFill>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15000"/>
                        </a:lnSpc>
                        <a:spcAft>
                          <a:spcPts val="0"/>
                        </a:spcAft>
                      </a:pPr>
                      <a:r>
                        <a:rPr lang="ru-RU" sz="1100" b="0" dirty="0">
                          <a:solidFill>
                            <a:schemeClr val="tx1"/>
                          </a:solidFill>
                          <a:effectLst/>
                          <a:latin typeface="Times New Roman"/>
                          <a:ea typeface="Times New Roman"/>
                        </a:rPr>
                        <a:t>На </a:t>
                      </a:r>
                      <a:r>
                        <a:rPr lang="ru-RU" sz="1100" b="0" dirty="0" smtClean="0">
                          <a:solidFill>
                            <a:schemeClr val="tx1"/>
                          </a:solidFill>
                          <a:effectLst/>
                          <a:latin typeface="Times New Roman"/>
                          <a:ea typeface="Times New Roman"/>
                        </a:rPr>
                        <a:t>01.01.2021</a:t>
                      </a:r>
                      <a:endParaRPr lang="ru-RU" sz="1100" b="0" dirty="0">
                        <a:solidFill>
                          <a:schemeClr val="tx1"/>
                        </a:solidFill>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15000"/>
                        </a:lnSpc>
                        <a:spcAft>
                          <a:spcPts val="0"/>
                        </a:spcAft>
                      </a:pPr>
                      <a:r>
                        <a:rPr lang="ru-RU" sz="1100" b="0" dirty="0">
                          <a:solidFill>
                            <a:schemeClr val="tx1"/>
                          </a:solidFill>
                          <a:effectLst/>
                          <a:latin typeface="Times New Roman"/>
                          <a:ea typeface="Times New Roman"/>
                        </a:rPr>
                        <a:t>На </a:t>
                      </a:r>
                      <a:r>
                        <a:rPr lang="ru-RU" sz="1100" b="0" dirty="0" smtClean="0">
                          <a:solidFill>
                            <a:schemeClr val="tx1"/>
                          </a:solidFill>
                          <a:effectLst/>
                          <a:latin typeface="Times New Roman"/>
                          <a:ea typeface="Times New Roman"/>
                        </a:rPr>
                        <a:t>01.01.2022</a:t>
                      </a:r>
                      <a:endParaRPr lang="ru-RU" sz="1100" b="0" dirty="0">
                        <a:solidFill>
                          <a:schemeClr val="tx1"/>
                        </a:solidFill>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196641">
                <a:tc>
                  <a:txBody>
                    <a:bodyPr/>
                    <a:lstStyle/>
                    <a:p>
                      <a:pPr algn="ctr">
                        <a:lnSpc>
                          <a:spcPct val="115000"/>
                        </a:lnSpc>
                        <a:spcAft>
                          <a:spcPts val="0"/>
                        </a:spcAft>
                      </a:pPr>
                      <a:r>
                        <a:rPr lang="ru-RU" sz="1100" b="0" dirty="0">
                          <a:solidFill>
                            <a:schemeClr val="tx1"/>
                          </a:solidFill>
                          <a:effectLst/>
                          <a:latin typeface="Times New Roman"/>
                          <a:ea typeface="Times New Roman"/>
                        </a:rPr>
                        <a:t>№ п/п</a:t>
                      </a:r>
                    </a:p>
                  </a:txBody>
                  <a:tcPr marL="63988" marR="639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66CCFF"/>
                    </a:solidFill>
                  </a:tcPr>
                </a:tc>
                <a:tc vMerge="1">
                  <a:txBody>
                    <a:bodyPr/>
                    <a:lstStyle/>
                    <a:p>
                      <a:endParaRPr lang="ru-RU"/>
                    </a:p>
                  </a:txBody>
                  <a:tcPr/>
                </a:tc>
                <a:tc>
                  <a:txBody>
                    <a:bodyPr/>
                    <a:lstStyle/>
                    <a:p>
                      <a:pPr algn="ctr">
                        <a:lnSpc>
                          <a:spcPct val="115000"/>
                        </a:lnSpc>
                        <a:spcAft>
                          <a:spcPts val="0"/>
                        </a:spcAft>
                      </a:pPr>
                      <a:r>
                        <a:rPr lang="ru-RU" sz="1100" b="0" dirty="0">
                          <a:solidFill>
                            <a:schemeClr val="tx1"/>
                          </a:solidFill>
                          <a:effectLst/>
                          <a:latin typeface="Times New Roman"/>
                          <a:ea typeface="Times New Roman"/>
                        </a:rPr>
                        <a:t>Сумма,</a:t>
                      </a:r>
                    </a:p>
                    <a:p>
                      <a:pPr algn="ctr">
                        <a:lnSpc>
                          <a:spcPct val="115000"/>
                        </a:lnSpc>
                        <a:spcAft>
                          <a:spcPts val="0"/>
                        </a:spcAft>
                      </a:pPr>
                      <a:r>
                        <a:rPr lang="ru-RU" sz="1100" b="0" i="1" dirty="0">
                          <a:solidFill>
                            <a:schemeClr val="tx1"/>
                          </a:solidFill>
                          <a:effectLst/>
                          <a:latin typeface="Times New Roman"/>
                          <a:ea typeface="Times New Roman"/>
                        </a:rPr>
                        <a:t>тыс. рублей</a:t>
                      </a:r>
                      <a:endParaRPr lang="ru-RU" sz="1100" b="0" dirty="0">
                        <a:solidFill>
                          <a:schemeClr val="tx1"/>
                        </a:solidFill>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15000"/>
                        </a:lnSpc>
                        <a:spcAft>
                          <a:spcPts val="0"/>
                        </a:spcAft>
                      </a:pPr>
                      <a:r>
                        <a:rPr lang="ru-RU" sz="1100" b="0" dirty="0">
                          <a:solidFill>
                            <a:schemeClr val="tx1"/>
                          </a:solidFill>
                          <a:effectLst/>
                          <a:latin typeface="Times New Roman"/>
                          <a:ea typeface="Times New Roman"/>
                        </a:rPr>
                        <a:t>Сумма, </a:t>
                      </a:r>
                    </a:p>
                    <a:p>
                      <a:pPr algn="ctr">
                        <a:lnSpc>
                          <a:spcPct val="115000"/>
                        </a:lnSpc>
                        <a:spcAft>
                          <a:spcPts val="0"/>
                        </a:spcAft>
                      </a:pPr>
                      <a:r>
                        <a:rPr lang="ru-RU" sz="1100" b="0" i="1" dirty="0">
                          <a:solidFill>
                            <a:schemeClr val="tx1"/>
                          </a:solidFill>
                          <a:effectLst/>
                          <a:latin typeface="Times New Roman"/>
                          <a:ea typeface="Times New Roman"/>
                        </a:rPr>
                        <a:t>тыс. рублей</a:t>
                      </a:r>
                      <a:endParaRPr lang="ru-RU" sz="1100" b="0" dirty="0">
                        <a:solidFill>
                          <a:schemeClr val="tx1"/>
                        </a:solidFill>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392461">
                <a:tc>
                  <a:txBody>
                    <a:bodyPr/>
                    <a:lstStyle/>
                    <a:p>
                      <a:pPr algn="ctr">
                        <a:lnSpc>
                          <a:spcPct val="115000"/>
                        </a:lnSpc>
                        <a:spcAft>
                          <a:spcPts val="0"/>
                        </a:spcAft>
                      </a:pPr>
                      <a:r>
                        <a:rPr lang="ru-RU" sz="1100" b="1" dirty="0">
                          <a:solidFill>
                            <a:srgbClr val="000000"/>
                          </a:solidFill>
                          <a:effectLst/>
                          <a:latin typeface="Times New Roman"/>
                          <a:ea typeface="Times New Roman"/>
                        </a:rPr>
                        <a:t>1</a:t>
                      </a:r>
                      <a:endParaRPr lang="ru-RU" sz="1100" dirty="0">
                        <a:effectLst/>
                        <a:latin typeface="Times New Roman"/>
                        <a:ea typeface="Times New Roman"/>
                      </a:endParaRPr>
                    </a:p>
                  </a:txBody>
                  <a:tcPr marL="63988" marR="639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15000"/>
                        </a:lnSpc>
                        <a:spcAft>
                          <a:spcPts val="0"/>
                        </a:spcAft>
                      </a:pPr>
                      <a:r>
                        <a:rPr lang="ru-RU" sz="1100" b="1" dirty="0">
                          <a:solidFill>
                            <a:srgbClr val="000000"/>
                          </a:solidFill>
                          <a:effectLst/>
                          <a:latin typeface="Times New Roman"/>
                          <a:ea typeface="Times New Roman"/>
                        </a:rPr>
                        <a:t>2</a:t>
                      </a:r>
                      <a:endParaRPr lang="ru-RU" sz="1100" dirty="0">
                        <a:effectLst/>
                        <a:latin typeface="Times New Roman"/>
                        <a:ea typeface="Times New Roman"/>
                      </a:endParaRPr>
                    </a:p>
                  </a:txBody>
                  <a:tcPr marL="63988" marR="639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15000"/>
                        </a:lnSpc>
                        <a:spcAft>
                          <a:spcPts val="0"/>
                        </a:spcAft>
                      </a:pPr>
                      <a:r>
                        <a:rPr lang="ru-RU" sz="1100" b="1" dirty="0">
                          <a:solidFill>
                            <a:srgbClr val="000000"/>
                          </a:solidFill>
                          <a:effectLst/>
                          <a:latin typeface="Times New Roman"/>
                          <a:ea typeface="Times New Roman"/>
                        </a:rPr>
                        <a:t>3</a:t>
                      </a:r>
                      <a:endParaRPr lang="ru-RU" sz="1100" dirty="0">
                        <a:effectLst/>
                        <a:latin typeface="Times New Roman"/>
                        <a:ea typeface="Times New Roman"/>
                      </a:endParaRPr>
                    </a:p>
                  </a:txBody>
                  <a:tcPr marL="63988" marR="639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15000"/>
                        </a:lnSpc>
                        <a:spcAft>
                          <a:spcPts val="0"/>
                        </a:spcAft>
                      </a:pPr>
                      <a:r>
                        <a:rPr lang="ru-RU" sz="1100" b="1" dirty="0">
                          <a:solidFill>
                            <a:srgbClr val="000000"/>
                          </a:solidFill>
                          <a:effectLst/>
                          <a:latin typeface="Times New Roman"/>
                          <a:ea typeface="Times New Roman"/>
                        </a:rPr>
                        <a:t> </a:t>
                      </a:r>
                      <a:endParaRPr lang="ru-RU" sz="1100" dirty="0">
                        <a:effectLst/>
                        <a:latin typeface="Times New Roman"/>
                        <a:ea typeface="Times New Roman"/>
                      </a:endParaRPr>
                    </a:p>
                    <a:p>
                      <a:pPr algn="ctr">
                        <a:lnSpc>
                          <a:spcPct val="115000"/>
                        </a:lnSpc>
                        <a:spcAft>
                          <a:spcPts val="0"/>
                        </a:spcAft>
                      </a:pPr>
                      <a:r>
                        <a:rPr lang="ru-RU" sz="1100" b="1" dirty="0">
                          <a:solidFill>
                            <a:srgbClr val="000000"/>
                          </a:solidFill>
                          <a:effectLst/>
                          <a:latin typeface="Times New Roman"/>
                          <a:ea typeface="Times New Roman"/>
                        </a:rPr>
                        <a:t>4</a:t>
                      </a:r>
                      <a:endParaRPr lang="ru-RU" sz="1100" dirty="0">
                        <a:effectLst/>
                        <a:latin typeface="Times New Roman"/>
                        <a:ea typeface="Times New Roman"/>
                      </a:endParaRPr>
                    </a:p>
                  </a:txBody>
                  <a:tcPr marL="63988" marR="639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64813">
                <a:tc>
                  <a:txBody>
                    <a:bodyPr/>
                    <a:lstStyle/>
                    <a:p>
                      <a:pPr algn="ctr">
                        <a:lnSpc>
                          <a:spcPct val="115000"/>
                        </a:lnSpc>
                        <a:spcAft>
                          <a:spcPts val="0"/>
                        </a:spcAft>
                      </a:pPr>
                      <a:r>
                        <a:rPr lang="ru-RU" sz="1100" spc="-30">
                          <a:solidFill>
                            <a:srgbClr val="000000"/>
                          </a:solidFill>
                          <a:effectLst/>
                          <a:latin typeface="Times New Roman"/>
                          <a:ea typeface="Times New Roman"/>
                        </a:rPr>
                        <a:t>1.</a:t>
                      </a:r>
                      <a:endParaRPr lang="ru-RU" sz="1100">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nSpc>
                          <a:spcPct val="115000"/>
                        </a:lnSpc>
                        <a:spcAft>
                          <a:spcPts val="0"/>
                        </a:spcAft>
                      </a:pPr>
                      <a:r>
                        <a:rPr lang="ru-RU" sz="1100">
                          <a:solidFill>
                            <a:srgbClr val="000000"/>
                          </a:solidFill>
                          <a:effectLst/>
                          <a:latin typeface="Times New Roman"/>
                          <a:ea typeface="Calibri"/>
                        </a:rPr>
                        <a:t>Бюджетные кредиты, привлеченные от других бюджетов бюджетной системы Российской Федерации</a:t>
                      </a:r>
                      <a:endParaRPr lang="ru-RU" sz="1100">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15000"/>
                        </a:lnSpc>
                        <a:spcAft>
                          <a:spcPts val="0"/>
                        </a:spcAft>
                      </a:pPr>
                      <a:r>
                        <a:rPr lang="ru-RU" sz="1100" dirty="0">
                          <a:effectLst/>
                          <a:latin typeface="Times New Roman"/>
                          <a:ea typeface="Times New Roman"/>
                        </a:rPr>
                        <a:t>0,00</a:t>
                      </a: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15000"/>
                        </a:lnSpc>
                        <a:spcAft>
                          <a:spcPts val="0"/>
                        </a:spcAft>
                      </a:pPr>
                      <a:r>
                        <a:rPr lang="ru-RU" sz="1100" dirty="0">
                          <a:effectLst/>
                          <a:latin typeface="Times New Roman"/>
                          <a:ea typeface="Times New Roman"/>
                        </a:rPr>
                        <a:t>0,00</a:t>
                      </a: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bl>
          </a:graphicData>
        </a:graphic>
      </p:graphicFrame>
      <p:sp>
        <p:nvSpPr>
          <p:cNvPr id="5" name="Rectangle 1"/>
          <p:cNvSpPr>
            <a:spLocks noChangeArrowheads="1"/>
          </p:cNvSpPr>
          <p:nvPr/>
        </p:nvSpPr>
        <p:spPr bwMode="auto">
          <a:xfrm>
            <a:off x="457200" y="3133210"/>
            <a:ext cx="572593" cy="369332"/>
          </a:xfrm>
          <a:prstGeom prst="rect">
            <a:avLst/>
          </a:prstGeom>
          <a:solidFill>
            <a:srgbClr val="66CCFF"/>
          </a:solidFill>
          <a:ln>
            <a:noFill/>
          </a:ln>
          <a:effectLst/>
          <a:extLst/>
        </p:spPr>
        <p:txBody>
          <a:bodyPr vert="horz" wrap="none" lIns="91440" tIns="45720" rIns="91440" bIns="45720" numCol="1" anchor="ctr" anchorCtr="0" compatLnSpc="1">
            <a:prstTxWarp prst="textNoShape">
              <a:avLst/>
            </a:prstTxWarp>
            <a:spAutoFit/>
          </a:bodyPr>
          <a:lstStyle>
            <a:lvl1pPr indent="384175">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384175"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rgbClr val="0066FF"/>
              </a:solidFill>
              <a:effectLst/>
              <a:latin typeface="Arial" pitchFamily="34" charset="0"/>
              <a:cs typeface="Arial" pitchFamily="34" charset="0"/>
            </a:endParaRPr>
          </a:p>
        </p:txBody>
      </p:sp>
      <p:sp>
        <p:nvSpPr>
          <p:cNvPr id="8" name="Прямоугольник 7"/>
          <p:cNvSpPr/>
          <p:nvPr/>
        </p:nvSpPr>
        <p:spPr>
          <a:xfrm>
            <a:off x="683568" y="836712"/>
            <a:ext cx="7704856" cy="923330"/>
          </a:xfrm>
          <a:prstGeom prst="rect">
            <a:avLst/>
          </a:prstGeom>
        </p:spPr>
        <p:txBody>
          <a:bodyPr wrap="square">
            <a:spAutoFit/>
          </a:bodyPr>
          <a:lstStyle/>
          <a:p>
            <a:pPr lvl="0" indent="450850" algn="ctr"/>
            <a:r>
              <a:rPr lang="ru-RU" altLang="ru-RU" b="1" dirty="0">
                <a:solidFill>
                  <a:srgbClr val="000000"/>
                </a:solidFill>
                <a:ea typeface="Times New Roman" pitchFamily="18" charset="0"/>
                <a:cs typeface="Arial" pitchFamily="34" charset="0"/>
              </a:rPr>
              <a:t>Сведения об объеме муниципального долга       муниципального образования п. Михайловский Саратовской области на </a:t>
            </a:r>
            <a:r>
              <a:rPr lang="ru-RU" altLang="ru-RU" b="1" dirty="0" smtClean="0">
                <a:solidFill>
                  <a:srgbClr val="000000"/>
                </a:solidFill>
                <a:ea typeface="Times New Roman" pitchFamily="18" charset="0"/>
                <a:cs typeface="Arial" pitchFamily="34" charset="0"/>
              </a:rPr>
              <a:t>01.01.2021 </a:t>
            </a:r>
            <a:r>
              <a:rPr lang="ru-RU" altLang="ru-RU" b="1" dirty="0">
                <a:solidFill>
                  <a:srgbClr val="000000"/>
                </a:solidFill>
                <a:ea typeface="Times New Roman" pitchFamily="18" charset="0"/>
                <a:cs typeface="Arial" pitchFamily="34" charset="0"/>
              </a:rPr>
              <a:t>года</a:t>
            </a:r>
            <a:endParaRPr lang="ru-RU" altLang="ru-RU" dirty="0">
              <a:solidFill>
                <a:srgbClr val="000000"/>
              </a:solidFill>
              <a:cs typeface="Arial" pitchFamily="34" charset="0"/>
            </a:endParaRPr>
          </a:p>
        </p:txBody>
      </p:sp>
    </p:spTree>
    <p:extLst>
      <p:ext uri="{BB962C8B-B14F-4D97-AF65-F5344CB8AC3E}">
        <p14:creationId xmlns:p14="http://schemas.microsoft.com/office/powerpoint/2010/main" val="37268622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39270"/>
            <a:ext cx="8229600" cy="1165412"/>
          </a:xfrm>
        </p:spPr>
        <p:txBody>
          <a:bodyPr/>
          <a:lstStyle/>
          <a:p>
            <a:pPr marL="342900" lvl="0" indent="-342900">
              <a:spcBef>
                <a:spcPct val="20000"/>
              </a:spcBef>
            </a:pPr>
            <a:r>
              <a:rPr lang="ru-RU" sz="1400" b="1" dirty="0">
                <a:solidFill>
                  <a:srgbClr val="000000"/>
                </a:solidFill>
                <a:latin typeface="Times New Roman" panose="02020603050405020304" pitchFamily="18" charset="0"/>
                <a:cs typeface="Times New Roman" panose="02020603050405020304" pitchFamily="18" charset="0"/>
              </a:rPr>
              <a:t>СВЕДЕНИЯ О СОЦИАЛЬНО-ЗНАЧИМЫХ ПРОЕКТАХ, ПРЕДУСМОТРЕННЫХ К</a:t>
            </a:r>
            <a:br>
              <a:rPr lang="ru-RU" sz="1400" b="1" dirty="0">
                <a:solidFill>
                  <a:srgbClr val="000000"/>
                </a:solidFill>
                <a:latin typeface="Times New Roman" panose="02020603050405020304" pitchFamily="18" charset="0"/>
                <a:cs typeface="Times New Roman" panose="02020603050405020304" pitchFamily="18" charset="0"/>
              </a:rPr>
            </a:br>
            <a:r>
              <a:rPr lang="ru-RU" sz="1400" b="1" dirty="0">
                <a:solidFill>
                  <a:srgbClr val="000000"/>
                </a:solidFill>
                <a:latin typeface="Times New Roman" panose="02020603050405020304" pitchFamily="18" charset="0"/>
                <a:cs typeface="Times New Roman" panose="02020603050405020304" pitchFamily="18" charset="0"/>
              </a:rPr>
              <a:t>ФИНАНСИРОВАНИЮ ЗА СЧЕТ БЮДЖЕТА В </a:t>
            </a:r>
            <a:r>
              <a:rPr lang="ru-RU" sz="1400" b="1" dirty="0" smtClean="0">
                <a:solidFill>
                  <a:srgbClr val="000000"/>
                </a:solidFill>
                <a:latin typeface="Times New Roman" panose="02020603050405020304" pitchFamily="18" charset="0"/>
                <a:cs typeface="Times New Roman" panose="02020603050405020304" pitchFamily="18" charset="0"/>
              </a:rPr>
              <a:t>2021 </a:t>
            </a:r>
            <a:r>
              <a:rPr lang="ru-RU" sz="1400" b="1" dirty="0">
                <a:solidFill>
                  <a:srgbClr val="000000"/>
                </a:solidFill>
                <a:latin typeface="Times New Roman" panose="02020603050405020304" pitchFamily="18" charset="0"/>
                <a:cs typeface="Times New Roman" panose="02020603050405020304" pitchFamily="18" charset="0"/>
              </a:rPr>
              <a:t>ГОДУ</a:t>
            </a:r>
            <a:br>
              <a:rPr lang="ru-RU" sz="1400" b="1" dirty="0">
                <a:solidFill>
                  <a:srgbClr val="000000"/>
                </a:solidFill>
                <a:latin typeface="Times New Roman" panose="02020603050405020304" pitchFamily="18" charset="0"/>
                <a:cs typeface="Times New Roman" panose="02020603050405020304" pitchFamily="18" charset="0"/>
              </a:rPr>
            </a:br>
            <a:endParaRPr lang="ru-RU" b="1" dirty="0"/>
          </a:p>
        </p:txBody>
      </p:sp>
      <p:sp>
        <p:nvSpPr>
          <p:cNvPr id="3" name="Объект 2"/>
          <p:cNvSpPr>
            <a:spLocks noGrp="1"/>
          </p:cNvSpPr>
          <p:nvPr>
            <p:ph idx="1"/>
          </p:nvPr>
        </p:nvSpPr>
        <p:spPr/>
        <p:txBody>
          <a:bodyPr/>
          <a:lstStyle/>
          <a:p>
            <a:r>
              <a:rPr lang="ru-RU" sz="1600" b="1" dirty="0" smtClean="0">
                <a:solidFill>
                  <a:srgbClr val="000000"/>
                </a:solidFill>
                <a:latin typeface="Times New Roman" panose="02020603050405020304" pitchFamily="18" charset="0"/>
                <a:cs typeface="Times New Roman" panose="02020603050405020304" pitchFamily="18" charset="0"/>
              </a:rPr>
              <a:t>В 2021 </a:t>
            </a:r>
            <a:r>
              <a:rPr lang="ru-RU" sz="1600" b="1" dirty="0">
                <a:solidFill>
                  <a:srgbClr val="000000"/>
                </a:solidFill>
                <a:latin typeface="Times New Roman" panose="02020603050405020304" pitchFamily="18" charset="0"/>
                <a:cs typeface="Times New Roman" panose="02020603050405020304" pitchFamily="18" charset="0"/>
              </a:rPr>
              <a:t>году на социально значимые проекты, за счет средств бюджета</a:t>
            </a:r>
          </a:p>
          <a:p>
            <a:r>
              <a:rPr lang="ru-RU" sz="1600" b="1" dirty="0" smtClean="0">
                <a:solidFill>
                  <a:srgbClr val="000000"/>
                </a:solidFill>
                <a:latin typeface="Times New Roman" panose="02020603050405020304" pitchFamily="18" charset="0"/>
                <a:cs typeface="Times New Roman" panose="02020603050405020304" pitchFamily="18" charset="0"/>
              </a:rPr>
              <a:t>муниципального образования п. Михайловский Саратовской области , </a:t>
            </a:r>
            <a:r>
              <a:rPr lang="ru-RU" sz="1600" b="1" dirty="0">
                <a:solidFill>
                  <a:srgbClr val="000000"/>
                </a:solidFill>
                <a:latin typeface="Times New Roman" panose="02020603050405020304" pitchFamily="18" charset="0"/>
                <a:cs typeface="Times New Roman" panose="02020603050405020304" pitchFamily="18" charset="0"/>
              </a:rPr>
              <a:t>финансирование не предусмотрено.</a:t>
            </a:r>
          </a:p>
          <a:p>
            <a:endParaRPr lang="ru-RU"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13964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Grp="1" noChangeArrowheads="1"/>
          </p:cNvSpPr>
          <p:nvPr>
            <p:ph idx="1"/>
          </p:nvPr>
        </p:nvSpPr>
        <p:spPr>
          <a:xfrm>
            <a:off x="467544" y="476672"/>
            <a:ext cx="8208963" cy="6022975"/>
          </a:xfrm>
        </p:spPr>
        <p:txBody>
          <a:bodyPr/>
          <a:lstStyle/>
          <a:p>
            <a:pPr algn="just" eaLnBrk="1" hangingPunct="1">
              <a:lnSpc>
                <a:spcPct val="80000"/>
              </a:lnSpc>
            </a:pPr>
            <a:r>
              <a:rPr lang="ru-RU" sz="2000" b="1" dirty="0" smtClean="0">
                <a:latin typeface="Times New Roman" panose="02020603050405020304" pitchFamily="18" charset="0"/>
                <a:cs typeface="Times New Roman" panose="02020603050405020304" pitchFamily="18" charset="0"/>
              </a:rPr>
              <a:t>Основную часть расходов бюджета городского округа п. Михайловский составляют:</a:t>
            </a:r>
          </a:p>
          <a:p>
            <a:pPr algn="just" eaLnBrk="1" hangingPunct="1">
              <a:lnSpc>
                <a:spcPct val="80000"/>
              </a:lnSpc>
              <a:buFontTx/>
              <a:buNone/>
            </a:pPr>
            <a:r>
              <a:rPr lang="ru-RU" sz="2000" dirty="0" smtClean="0">
                <a:latin typeface="Times New Roman" panose="02020603050405020304" pitchFamily="18" charset="0"/>
                <a:cs typeface="Times New Roman" panose="02020603050405020304" pitchFamily="18" charset="0"/>
              </a:rPr>
              <a:t>-  </a:t>
            </a:r>
            <a:r>
              <a:rPr lang="ru-RU" sz="1700" dirty="0" smtClean="0">
                <a:latin typeface="Times New Roman" panose="02020603050405020304" pitchFamily="18" charset="0"/>
                <a:cs typeface="Times New Roman" panose="02020603050405020304" pitchFamily="18" charset="0"/>
              </a:rPr>
              <a:t>расходы на образование, которые включают в себя расходы на оплату труда учителей, воспитателей в школе, детском саду, педагогов в учреждении дополнительного образования, расходы на содержание зданий, ремонт оборудования, приобретение методической литературы и учебников, транспортные расходы, расходы на организацию отдыха детей и др.;</a:t>
            </a:r>
          </a:p>
          <a:p>
            <a:pPr algn="just" eaLnBrk="1" hangingPunct="1">
              <a:lnSpc>
                <a:spcPct val="80000"/>
              </a:lnSpc>
              <a:buFontTx/>
              <a:buChar char="-"/>
            </a:pPr>
            <a:r>
              <a:rPr lang="ru-RU" sz="1700" dirty="0" smtClean="0">
                <a:latin typeface="Times New Roman" panose="02020603050405020304" pitchFamily="18" charset="0"/>
                <a:cs typeface="Times New Roman" panose="02020603050405020304" pitchFamily="18" charset="0"/>
              </a:rPr>
              <a:t>расходы в сфере ЖКХ, которые включают в себя расходы на проведение ремонта жилого фонда, включая взносы в фонд капитального ремонта МКД, содержание объектов инженерной инфраструктуры, возмещение убытков муниципальной бани, расходы на благоустройство территории городского округа п.Михайловский и др.;</a:t>
            </a:r>
          </a:p>
          <a:p>
            <a:pPr algn="just" eaLnBrk="1" hangingPunct="1">
              <a:lnSpc>
                <a:spcPct val="80000"/>
              </a:lnSpc>
              <a:buFontTx/>
              <a:buChar char="-"/>
            </a:pPr>
            <a:r>
              <a:rPr lang="ru-RU" sz="1700" dirty="0" smtClean="0">
                <a:latin typeface="Times New Roman" panose="02020603050405020304" pitchFamily="18" charset="0"/>
                <a:cs typeface="Times New Roman" panose="02020603050405020304" pitchFamily="18" charset="0"/>
              </a:rPr>
              <a:t>расходы на культуру и кинематографию, которые включают в себя расходы на оплату труда работников учреждения культуры, расходы на содержание здания, проведение культурно-массовых мероприятий и др.;</a:t>
            </a:r>
          </a:p>
          <a:p>
            <a:pPr algn="just" eaLnBrk="1" hangingPunct="1">
              <a:lnSpc>
                <a:spcPct val="80000"/>
              </a:lnSpc>
              <a:buFontTx/>
              <a:buChar char="-"/>
            </a:pPr>
            <a:r>
              <a:rPr lang="ru-RU" sz="1700" dirty="0" smtClean="0">
                <a:latin typeface="Times New Roman" panose="02020603050405020304" pitchFamily="18" charset="0"/>
                <a:cs typeface="Times New Roman" panose="02020603050405020304" pitchFamily="18" charset="0"/>
              </a:rPr>
              <a:t>расходы  на социальную политику включают в себя расходы на выплату гражданам субсидий на оплату жилищно-коммунальных услуг, выплаты компенсации части родительской платы за присмотр и уход за детьми в детских садах, доплаты к пенсиям муниципальным служащим;</a:t>
            </a:r>
          </a:p>
          <a:p>
            <a:pPr algn="just" eaLnBrk="1" hangingPunct="1">
              <a:lnSpc>
                <a:spcPct val="80000"/>
              </a:lnSpc>
              <a:buFontTx/>
              <a:buChar char="-"/>
            </a:pPr>
            <a:r>
              <a:rPr lang="ru-RU" sz="1700" dirty="0" smtClean="0">
                <a:latin typeface="Times New Roman" panose="02020603050405020304" pitchFamily="18" charset="0"/>
                <a:cs typeface="Times New Roman" panose="02020603050405020304" pitchFamily="18" charset="0"/>
              </a:rPr>
              <a:t>расходы на общегосударственные вопросы, которые включают в себя расходы на оплату труда муниципальных служащих, расходы на содержание службы материально-технического обеспечения, содержание имущества как движимого так и не движимого, расходы связанные с оценкой недвижимости, признанию прав и регулирование отношений по муниципальной собственности и др.</a:t>
            </a:r>
          </a:p>
        </p:txBody>
      </p:sp>
    </p:spTree>
  </p:cSld>
  <p:clrMapOvr>
    <a:masterClrMapping/>
  </p:clrMapOvr>
  <p:transition advTm="500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ru-RU" smtClean="0"/>
              <a:t>Контактная информация</a:t>
            </a:r>
          </a:p>
        </p:txBody>
      </p:sp>
      <p:sp>
        <p:nvSpPr>
          <p:cNvPr id="25603" name="Rectangle 23"/>
          <p:cNvSpPr>
            <a:spLocks noGrp="1" noChangeArrowheads="1"/>
          </p:cNvSpPr>
          <p:nvPr>
            <p:ph idx="1"/>
          </p:nvPr>
        </p:nvSpPr>
        <p:spPr>
          <a:xfrm>
            <a:off x="467544" y="1628800"/>
            <a:ext cx="8229600" cy="4525963"/>
          </a:xfrm>
        </p:spPr>
        <p:txBody>
          <a:bodyPr/>
          <a:lstStyle/>
          <a:p>
            <a:r>
              <a:rPr lang="ru-RU" dirty="0" smtClean="0">
                <a:latin typeface="Times New Roman" panose="02020603050405020304" pitchFamily="18" charset="0"/>
                <a:cs typeface="Times New Roman" panose="02020603050405020304" pitchFamily="18" charset="0"/>
              </a:rPr>
              <a:t>Финансовое управление администрации МО п. Михайловский Саратовской области</a:t>
            </a:r>
          </a:p>
          <a:p>
            <a:r>
              <a:rPr lang="ru-RU" dirty="0" smtClean="0">
                <a:latin typeface="Times New Roman" panose="02020603050405020304" pitchFamily="18" charset="0"/>
                <a:cs typeface="Times New Roman" panose="02020603050405020304" pitchFamily="18" charset="0"/>
              </a:rPr>
              <a:t>413540 Саратовская область, п. Михайловский, ул.60 лет Победы, 6</a:t>
            </a:r>
          </a:p>
          <a:p>
            <a:r>
              <a:rPr lang="ru-RU" dirty="0" smtClean="0">
                <a:latin typeface="Times New Roman" panose="02020603050405020304" pitchFamily="18" charset="0"/>
                <a:cs typeface="Times New Roman" panose="02020603050405020304" pitchFamily="18" charset="0"/>
              </a:rPr>
              <a:t>Тел. 2-12-45; 2-19-47;</a:t>
            </a:r>
          </a:p>
          <a:p>
            <a:r>
              <a:rPr lang="ru-RU" dirty="0" smtClean="0">
                <a:latin typeface="Times New Roman" panose="02020603050405020304" pitchFamily="18" charset="0"/>
                <a:cs typeface="Times New Roman" panose="02020603050405020304" pitchFamily="18" charset="0"/>
              </a:rPr>
              <a:t>Время работы: понедельник – пятница  с 8-00 до 17-00 обед с 13-00 до 14-00</a:t>
            </a:r>
          </a:p>
        </p:txBody>
      </p:sp>
    </p:spTree>
  </p:cSld>
  <p:clrMapOvr>
    <a:masterClrMapping/>
  </p:clrMapOvr>
  <p:transition advTm="5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1314821530"/>
              </p:ext>
            </p:extLst>
          </p:nvPr>
        </p:nvGraphicFramePr>
        <p:xfrm>
          <a:off x="359677" y="215152"/>
          <a:ext cx="8363519" cy="6276430"/>
        </p:xfrm>
        <a:graphic>
          <a:graphicData uri="http://schemas.openxmlformats.org/drawingml/2006/table">
            <a:tbl>
              <a:tblPr>
                <a:tableStyleId>{5C22544A-7EE6-4342-B048-85BDC9FD1C3A}</a:tableStyleId>
              </a:tblPr>
              <a:tblGrid>
                <a:gridCol w="1224136"/>
                <a:gridCol w="2425166"/>
                <a:gridCol w="671178"/>
                <a:gridCol w="676288"/>
                <a:gridCol w="673733"/>
                <a:gridCol w="673733"/>
                <a:gridCol w="673733"/>
                <a:gridCol w="673733"/>
                <a:gridCol w="671819"/>
              </a:tblGrid>
              <a:tr h="101149">
                <a:tc rowSpan="2">
                  <a:txBody>
                    <a:bodyPr/>
                    <a:lstStyle/>
                    <a:p>
                      <a:pPr algn="ctr" fontAlgn="ctr"/>
                      <a:r>
                        <a:rPr lang="ru-RU" sz="800" b="0" i="0" u="none" strike="noStrike" dirty="0">
                          <a:solidFill>
                            <a:srgbClr val="000000"/>
                          </a:solidFill>
                          <a:effectLst/>
                          <a:latin typeface="Times New Roman"/>
                        </a:rPr>
                        <a:t>Код</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2020 год (по состоянию на 01.01.2021г)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Уточненные бюджетные назначения 2021 года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Кассовый план по состоянию на 01.01.2022г</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2021 год (по состоянию на 01.01.2022г)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b="0" i="0" u="none" strike="noStrike" dirty="0">
                          <a:solidFill>
                            <a:srgbClr val="000000"/>
                          </a:solidFill>
                          <a:effectLst/>
                          <a:latin typeface="Times New Roman"/>
                        </a:rPr>
                        <a:t>% исполнения </a:t>
                      </a:r>
                    </a:p>
                  </a:txBody>
                  <a:tcPr marL="9525" marR="9525" marT="952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706271">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0" i="0" u="none" strike="noStrike" dirty="0">
                          <a:solidFill>
                            <a:srgbClr val="000000"/>
                          </a:solidFill>
                          <a:effectLst/>
                          <a:latin typeface="Times New Roman"/>
                        </a:rPr>
                        <a:t>к уточненным бюджетным назначениям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кассовому плану</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a:t>
                      </a:r>
                      <a:r>
                        <a:rPr lang="ru-RU" sz="800" b="0" i="0" u="none" strike="noStrike" dirty="0" err="1">
                          <a:solidFill>
                            <a:srgbClr val="000000"/>
                          </a:solidFill>
                          <a:effectLst/>
                          <a:latin typeface="Times New Roman"/>
                        </a:rPr>
                        <a:t>соответ-ствующему</a:t>
                      </a:r>
                      <a:r>
                        <a:rPr lang="ru-RU" sz="800" b="0" i="0" u="none" strike="noStrike" dirty="0">
                          <a:solidFill>
                            <a:srgbClr val="000000"/>
                          </a:solidFill>
                          <a:effectLst/>
                          <a:latin typeface="Times New Roman"/>
                        </a:rPr>
                        <a:t> периоду</a:t>
                      </a:r>
                      <a:br>
                        <a:rPr lang="ru-RU" sz="800" b="0" i="0" u="none" strike="noStrike" dirty="0">
                          <a:solidFill>
                            <a:srgbClr val="000000"/>
                          </a:solidFill>
                          <a:effectLst/>
                          <a:latin typeface="Times New Roman"/>
                        </a:rPr>
                      </a:br>
                      <a:r>
                        <a:rPr lang="ru-RU" sz="800" b="0" i="0" u="none" strike="noStrike" dirty="0">
                          <a:solidFill>
                            <a:srgbClr val="000000"/>
                          </a:solidFill>
                          <a:effectLst/>
                          <a:latin typeface="Times New Roman"/>
                        </a:rPr>
                        <a:t>2020г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3551">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2</a:t>
                      </a:r>
                      <a:endParaRPr lang="ru-RU" sz="800" b="1" i="0" u="none" strike="noStrike" dirty="0">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3</a:t>
                      </a:r>
                      <a:endParaRPr lang="ru-RU" sz="800" b="1" i="0" u="none" strike="noStrike" dirty="0">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4</a:t>
                      </a:r>
                      <a:endParaRPr lang="ru-RU" sz="800" b="1" i="0" u="none" strike="noStrike" dirty="0">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7</a:t>
                      </a:r>
                      <a:endParaRPr lang="ru-RU" sz="800" b="1" i="0" u="none" strike="noStrike" dirty="0">
                        <a:solidFill>
                          <a:srgbClr val="000000"/>
                        </a:solidFill>
                        <a:effectLst/>
                        <a:latin typeface="Times New Roman"/>
                      </a:endParaRPr>
                    </a:p>
                  </a:txBody>
                  <a:tcPr marL="5742" marR="5742" marT="574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a:effectLst/>
                        </a:rPr>
                        <a:t>8</a:t>
                      </a:r>
                      <a:endParaRPr lang="ru-RU" sz="800" b="1" i="0" u="none" strike="noStrike">
                        <a:solidFill>
                          <a:srgbClr val="000000"/>
                        </a:solidFill>
                        <a:effectLst/>
                        <a:latin typeface="Times New Roman"/>
                      </a:endParaRPr>
                    </a:p>
                  </a:txBody>
                  <a:tcPr marL="5742" marR="5742" marT="574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9</a:t>
                      </a:r>
                      <a:endParaRPr lang="ru-RU" sz="800" b="1" i="0" u="none" strike="noStrike">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30653">
                <a:tc>
                  <a:txBody>
                    <a:bodyPr/>
                    <a:lstStyle/>
                    <a:p>
                      <a:pPr algn="ctr" fontAlgn="t"/>
                      <a:r>
                        <a:rPr lang="ru-RU" sz="800" b="0" i="0" u="none" strike="noStrike">
                          <a:solidFill>
                            <a:srgbClr val="000000"/>
                          </a:solidFill>
                          <a:effectLst/>
                          <a:latin typeface="Times New Roman"/>
                        </a:rPr>
                        <a:t>1 11 05000 00 0000 120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Доходы, получаемые в виде арендной либо иной платы за передачу в возмездное пользование государственного и муниципального имущества (за исключением имущества бюджетных и автономных учреждений, а также имущества государственных и муниципальных унитарных предприятий, в том числе казенных)</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833,7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810,9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810,9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845,2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104,2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104,2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101,4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09798">
                <a:tc>
                  <a:txBody>
                    <a:bodyPr/>
                    <a:lstStyle/>
                    <a:p>
                      <a:pPr algn="ctr" fontAlgn="t"/>
                      <a:r>
                        <a:rPr lang="ru-RU" sz="800" b="0" i="0" u="none" strike="noStrike">
                          <a:solidFill>
                            <a:srgbClr val="000000"/>
                          </a:solidFill>
                          <a:effectLst/>
                          <a:latin typeface="Times New Roman"/>
                        </a:rPr>
                        <a:t>1 11 05012 04 0000 120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Доходы, получаемые в виде арендной платы за земельные участки, государственная собственность на которые не разграничена и которые расположены в границах городских округов, а также средства от продажи права на заключение договоров аренды указанных земельных участков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27,6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27,6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101,8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101,8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89,5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88032">
                <a:tc>
                  <a:txBody>
                    <a:bodyPr/>
                    <a:lstStyle/>
                    <a:p>
                      <a:pPr algn="ctr" fontAlgn="t"/>
                      <a:r>
                        <a:rPr lang="ru-RU" sz="800" b="0" i="0" u="none" strike="noStrike">
                          <a:solidFill>
                            <a:srgbClr val="000000"/>
                          </a:solidFill>
                          <a:effectLst/>
                          <a:latin typeface="Times New Roman"/>
                        </a:rPr>
                        <a:t>1 11 05024 04 0000 120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Доходы, получаемые в виде арендной платы, а также средства от продажи права на заключение договоров аренды за земли, находящиеся в собственности городских округов (за исключением земельных участков муниципальных бюджетных и автономных учреждений)</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115,3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72,1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72,1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79,5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110,3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110,3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69,0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88032">
                <a:tc>
                  <a:txBody>
                    <a:bodyPr/>
                    <a:lstStyle/>
                    <a:p>
                      <a:pPr algn="ctr" fontAlgn="t"/>
                      <a:r>
                        <a:rPr lang="ru-RU" sz="800" b="0" i="0" u="none" strike="noStrike">
                          <a:solidFill>
                            <a:srgbClr val="000000"/>
                          </a:solidFill>
                          <a:effectLst/>
                          <a:latin typeface="Times New Roman"/>
                        </a:rPr>
                        <a:t>1 11 05034 04 0000 120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Доходы от сдачи в аренду имущества, находящегося в оперативном управлении органов управления городских округов и созданных ими учреждений (за исключением имущества муниципальных бюджетных и автономных учреждений)</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687,0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711,2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711,2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737,6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103,7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103,7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107,4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88032">
                <a:tc>
                  <a:txBody>
                    <a:bodyPr/>
                    <a:lstStyle/>
                    <a:p>
                      <a:pPr algn="ctr" fontAlgn="t"/>
                      <a:r>
                        <a:rPr lang="ru-RU" sz="800" b="0" i="0" u="none" strike="noStrike">
                          <a:solidFill>
                            <a:srgbClr val="000000"/>
                          </a:solidFill>
                          <a:effectLst/>
                          <a:latin typeface="Times New Roman"/>
                        </a:rPr>
                        <a:t>1 11 09044 04 0000 120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Прочие поступления от использования имущества, находящегося в собственности городских округов (за исключением имущества муниципальных бюджетных и автономных учреждений, а также имущества муниципальных унитарных предприятий, в том числе казенных)</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500,1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342,5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342,5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348,4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101,7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101,7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69,7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16024">
                <a:tc>
                  <a:txBody>
                    <a:bodyPr/>
                    <a:lstStyle/>
                    <a:p>
                      <a:pPr algn="ctr" fontAlgn="t"/>
                      <a:r>
                        <a:rPr lang="ru-RU" sz="800" b="0" i="0" u="none" strike="noStrike">
                          <a:solidFill>
                            <a:srgbClr val="000000"/>
                          </a:solidFill>
                          <a:effectLst/>
                          <a:latin typeface="Times New Roman"/>
                        </a:rPr>
                        <a:t>1 12 00000 00 0000 000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ПЛАТЕЖИ ПРИ ПОЛЬЗОВАНИИ ПРИРОДНЫМИ РЕСУРСАМИ</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178,4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16024">
                <a:tc>
                  <a:txBody>
                    <a:bodyPr/>
                    <a:lstStyle/>
                    <a:p>
                      <a:pPr algn="ctr" fontAlgn="t"/>
                      <a:r>
                        <a:rPr lang="ru-RU" sz="800" b="0" i="0" u="none" strike="noStrike">
                          <a:solidFill>
                            <a:srgbClr val="000000"/>
                          </a:solidFill>
                          <a:effectLst/>
                          <a:latin typeface="Times New Roman"/>
                        </a:rPr>
                        <a:t>1 12 01000 01 0000 120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Плата за негативное воздействие на окружающую среду</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6,6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178,4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88032">
                <a:tc>
                  <a:txBody>
                    <a:bodyPr/>
                    <a:lstStyle/>
                    <a:p>
                      <a:pPr algn="ctr" fontAlgn="t"/>
                      <a:r>
                        <a:rPr lang="ru-RU" sz="800" b="0" i="0" u="none" strike="noStrike">
                          <a:solidFill>
                            <a:srgbClr val="000000"/>
                          </a:solidFill>
                          <a:effectLst/>
                          <a:latin typeface="Times New Roman"/>
                        </a:rPr>
                        <a:t>1 13 00000 00 0000 000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ДОХОДЫ ОТ ОКАЗАНИЯ ПЛАТНЫХ УСЛУГ И КОМПЕНСАЦИИ ЗАТРАТ ГОСУДАРСТВА</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03377">
                <a:tc>
                  <a:txBody>
                    <a:bodyPr/>
                    <a:lstStyle/>
                    <a:p>
                      <a:pPr algn="ctr" fontAlgn="t"/>
                      <a:r>
                        <a:rPr lang="ru-RU" sz="800" b="0" i="0" u="none" strike="noStrike">
                          <a:solidFill>
                            <a:srgbClr val="000000"/>
                          </a:solidFill>
                          <a:effectLst/>
                          <a:latin typeface="Times New Roman"/>
                        </a:rPr>
                        <a:t>1 14 00000 00 0000 000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ДОХОДЫ ОТ ПРОДАЖИ МАТЕРИАЛЬНЫХ И НЕМАТЕРИАЛЬНЫХ АКТИВОВ</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743,3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30 382,0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30 382,0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32 970,9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108,5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108,5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4435,7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91799">
                <a:tc>
                  <a:txBody>
                    <a:bodyPr/>
                    <a:lstStyle/>
                    <a:p>
                      <a:pPr algn="ctr" fontAlgn="t"/>
                      <a:r>
                        <a:rPr lang="ru-RU" sz="800" b="0" i="0" u="none" strike="noStrike">
                          <a:solidFill>
                            <a:srgbClr val="000000"/>
                          </a:solidFill>
                          <a:effectLst/>
                          <a:latin typeface="Times New Roman"/>
                        </a:rPr>
                        <a:t>1 16 00000 00 0000 000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a:solidFill>
                            <a:srgbClr val="000000"/>
                          </a:solidFill>
                          <a:effectLst/>
                          <a:latin typeface="Times New Roman"/>
                        </a:rPr>
                        <a:t>ШТРАФЫ, САНКЦИИ, ВОЗМЕЩЕНИЕ УЩЕРБА</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313,0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71,2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71,2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80,8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113,5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dirty="0">
                          <a:solidFill>
                            <a:srgbClr val="000000"/>
                          </a:solidFill>
                          <a:effectLst/>
                          <a:latin typeface="Times New Roman"/>
                        </a:rPr>
                        <a:t>25,8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3966865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Объект 6"/>
          <p:cNvGraphicFramePr>
            <a:graphicFrameLocks noGrp="1"/>
          </p:cNvGraphicFramePr>
          <p:nvPr>
            <p:ph idx="1"/>
            <p:extLst>
              <p:ext uri="{D42A27DB-BD31-4B8C-83A1-F6EECF244321}">
                <p14:modId xmlns:p14="http://schemas.microsoft.com/office/powerpoint/2010/main" val="310479585"/>
              </p:ext>
            </p:extLst>
          </p:nvPr>
        </p:nvGraphicFramePr>
        <p:xfrm>
          <a:off x="395535" y="328168"/>
          <a:ext cx="8373816" cy="5191135"/>
        </p:xfrm>
        <a:graphic>
          <a:graphicData uri="http://schemas.openxmlformats.org/drawingml/2006/table">
            <a:tbl>
              <a:tblPr>
                <a:tableStyleId>{5C22544A-7EE6-4342-B048-85BDC9FD1C3A}</a:tableStyleId>
              </a:tblPr>
              <a:tblGrid>
                <a:gridCol w="1177205"/>
                <a:gridCol w="2435597"/>
                <a:gridCol w="680421"/>
                <a:gridCol w="680421"/>
                <a:gridCol w="680421"/>
                <a:gridCol w="680421"/>
                <a:gridCol w="680421"/>
                <a:gridCol w="680421"/>
                <a:gridCol w="678488"/>
              </a:tblGrid>
              <a:tr h="0">
                <a:tc rowSpan="2">
                  <a:txBody>
                    <a:bodyPr/>
                    <a:lstStyle/>
                    <a:p>
                      <a:pPr algn="ctr" fontAlgn="ctr"/>
                      <a:r>
                        <a:rPr lang="ru-RU" sz="800" b="0" i="0" u="none" strike="noStrike" dirty="0">
                          <a:solidFill>
                            <a:srgbClr val="000000"/>
                          </a:solidFill>
                          <a:effectLst/>
                          <a:latin typeface="Times New Roman"/>
                        </a:rPr>
                        <a:t>Код</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2020 год (по состоянию на 01.01.2021г)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Уточненные бюджетные назначения 2021 года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Кассовый план по состоянию на 01.01.2022г</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2021 год (по состоянию на 01.01.2022г)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b="0" i="0" u="none" strike="noStrike" dirty="0">
                          <a:solidFill>
                            <a:srgbClr val="000000"/>
                          </a:solidFill>
                          <a:effectLst/>
                          <a:latin typeface="Times New Roman"/>
                        </a:rPr>
                        <a:t>% исполнения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839966">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0" i="0" u="none" strike="noStrike" dirty="0">
                          <a:solidFill>
                            <a:srgbClr val="000000"/>
                          </a:solidFill>
                          <a:effectLst/>
                          <a:latin typeface="Times New Roman"/>
                        </a:rPr>
                        <a:t>к уточненным бюджетным назначениям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кассовому плану</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a:t>
                      </a:r>
                      <a:r>
                        <a:rPr lang="ru-RU" sz="800" b="0" i="0" u="none" strike="noStrike" dirty="0" err="1">
                          <a:solidFill>
                            <a:srgbClr val="000000"/>
                          </a:solidFill>
                          <a:effectLst/>
                          <a:latin typeface="Times New Roman"/>
                        </a:rPr>
                        <a:t>соответ-ствующему</a:t>
                      </a:r>
                      <a:r>
                        <a:rPr lang="ru-RU" sz="800" b="0" i="0" u="none" strike="noStrike" dirty="0">
                          <a:solidFill>
                            <a:srgbClr val="000000"/>
                          </a:solidFill>
                          <a:effectLst/>
                          <a:latin typeface="Times New Roman"/>
                        </a:rPr>
                        <a:t> периоду</a:t>
                      </a:r>
                      <a:br>
                        <a:rPr lang="ru-RU" sz="800" b="0" i="0" u="none" strike="noStrike" dirty="0">
                          <a:solidFill>
                            <a:srgbClr val="000000"/>
                          </a:solidFill>
                          <a:effectLst/>
                          <a:latin typeface="Times New Roman"/>
                        </a:rPr>
                      </a:br>
                      <a:r>
                        <a:rPr lang="ru-RU" sz="800" b="0" i="0" u="none" strike="noStrike" dirty="0">
                          <a:solidFill>
                            <a:srgbClr val="000000"/>
                          </a:solidFill>
                          <a:effectLst/>
                          <a:latin typeface="Times New Roman"/>
                        </a:rPr>
                        <a:t>2020г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70724">
                <a:tc>
                  <a:txBody>
                    <a:bodyPr/>
                    <a:lstStyle/>
                    <a:p>
                      <a:pPr algn="ctr" fontAlgn="b"/>
                      <a:r>
                        <a:rPr lang="ru-RU" sz="900" b="1" u="none" strike="noStrike">
                          <a:effectLst/>
                        </a:rPr>
                        <a:t>1</a:t>
                      </a:r>
                      <a:endParaRPr lang="ru-RU" sz="900" b="1" i="0" u="none" strike="noStrike">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900" b="1" u="none" strike="noStrike">
                          <a:effectLst/>
                        </a:rPr>
                        <a:t>2</a:t>
                      </a:r>
                      <a:endParaRPr lang="ru-RU" sz="900" b="1" i="0" u="none" strike="noStrike">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900" b="1" u="none" strike="noStrike">
                          <a:effectLst/>
                        </a:rPr>
                        <a:t>3</a:t>
                      </a:r>
                      <a:endParaRPr lang="ru-RU" sz="900" b="1" i="0" u="none" strike="noStrike">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900" b="1" u="none" strike="noStrike">
                          <a:effectLst/>
                        </a:rPr>
                        <a:t>4</a:t>
                      </a:r>
                      <a:endParaRPr lang="ru-RU" sz="900" b="1" i="0" u="none" strike="noStrike">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900" b="1" u="none" strike="noStrike" dirty="0">
                          <a:effectLst/>
                        </a:rPr>
                        <a:t>5</a:t>
                      </a:r>
                      <a:endParaRPr lang="ru-RU" sz="900" b="1" i="0" u="none" strike="noStrike" dirty="0">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900" b="1" u="none" strike="noStrike" dirty="0">
                          <a:effectLst/>
                        </a:rPr>
                        <a:t>6</a:t>
                      </a:r>
                      <a:endParaRPr lang="ru-RU" sz="900" b="1" i="0" u="none" strike="noStrike" dirty="0">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900" b="1" u="none" strike="noStrike">
                          <a:effectLst/>
                        </a:rPr>
                        <a:t>7</a:t>
                      </a:r>
                      <a:endParaRPr lang="ru-RU" sz="900" b="1" i="0" u="none" strike="noStrike">
                        <a:solidFill>
                          <a:srgbClr val="000000"/>
                        </a:solidFill>
                        <a:effectLst/>
                        <a:latin typeface="Times New Roman"/>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900" b="1" u="none" strike="noStrike" dirty="0">
                          <a:effectLst/>
                        </a:rPr>
                        <a:t>8</a:t>
                      </a:r>
                      <a:endParaRPr lang="ru-RU" sz="900" b="1" i="0" u="none" strike="noStrike" dirty="0">
                        <a:solidFill>
                          <a:srgbClr val="000000"/>
                        </a:solidFill>
                        <a:effectLst/>
                        <a:latin typeface="Times New Roman"/>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900" b="1" u="none" strike="noStrike" dirty="0">
                          <a:effectLst/>
                        </a:rPr>
                        <a:t>9</a:t>
                      </a:r>
                      <a:endParaRPr lang="ru-RU" sz="900" b="1" i="0" u="none" strike="noStrike" dirty="0">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29860">
                <a:tc>
                  <a:txBody>
                    <a:bodyPr/>
                    <a:lstStyle/>
                    <a:p>
                      <a:pPr algn="ctr" fontAlgn="t"/>
                      <a:r>
                        <a:rPr lang="ru-RU" sz="900" b="0" i="0" u="none" strike="noStrike">
                          <a:solidFill>
                            <a:srgbClr val="000000"/>
                          </a:solidFill>
                          <a:effectLst/>
                          <a:latin typeface="Times New Roman"/>
                        </a:rPr>
                        <a:t>1 17 15000 00 0000 150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0" i="0" u="none" strike="noStrike" dirty="0">
                          <a:solidFill>
                            <a:srgbClr val="000000"/>
                          </a:solidFill>
                          <a:effectLst/>
                          <a:latin typeface="Times New Roman"/>
                        </a:rPr>
                        <a:t>ИНИЦИАТИВНЫЕ ПЛАТЕЖИ</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156,5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156,5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156,5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9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29860">
                <a:tc>
                  <a:txBody>
                    <a:bodyPr/>
                    <a:lstStyle/>
                    <a:p>
                      <a:pPr algn="ctr" fontAlgn="t"/>
                      <a:r>
                        <a:rPr lang="ru-RU" sz="900" b="0" i="0" u="none" strike="noStrike">
                          <a:solidFill>
                            <a:srgbClr val="000000"/>
                          </a:solidFill>
                          <a:effectLst/>
                          <a:latin typeface="Times New Roman"/>
                        </a:rPr>
                        <a:t>2 00 00000 00 0000 000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900" b="0" i="0" u="none" strike="noStrike" dirty="0">
                          <a:solidFill>
                            <a:srgbClr val="000000"/>
                          </a:solidFill>
                          <a:effectLst/>
                          <a:latin typeface="Times New Roman"/>
                        </a:rPr>
                        <a:t>БЕЗВОЗМЕЗДНЫЕ ПОСТУПЛЕНИЯ</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82 916,2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73 484,7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73 484,7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72 308,7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87,2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29860">
                <a:tc>
                  <a:txBody>
                    <a:bodyPr/>
                    <a:lstStyle/>
                    <a:p>
                      <a:pPr algn="ctr" fontAlgn="t"/>
                      <a:r>
                        <a:rPr lang="ru-RU" sz="900" b="0" i="0" u="none" strike="noStrike">
                          <a:solidFill>
                            <a:srgbClr val="000000"/>
                          </a:solidFill>
                          <a:effectLst/>
                          <a:latin typeface="Times New Roman"/>
                        </a:rPr>
                        <a:t>2 02 00000 00 0000 000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900" b="0" i="0" u="none" strike="noStrike">
                          <a:solidFill>
                            <a:srgbClr val="000000"/>
                          </a:solidFill>
                          <a:effectLst/>
                          <a:latin typeface="Times New Roman"/>
                        </a:rPr>
                        <a:t>БЕЗВОЗМЕЗДНЫЕ ПОСТУПЛЕНИЯ ОТ ДРУГИХ БЮДЖЕТОВ БЮДЖЕТНОЙ СИСТЕМЫ РОССИЙСКОЙ ФЕДЕРАЦИИ</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82 622,3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73 484,7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73 484,7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72 308,7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87,5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86425">
                <a:tc>
                  <a:txBody>
                    <a:bodyPr/>
                    <a:lstStyle/>
                    <a:p>
                      <a:pPr algn="ctr" fontAlgn="t"/>
                      <a:r>
                        <a:rPr lang="ru-RU" sz="900" b="0" i="0" u="none" strike="noStrike">
                          <a:solidFill>
                            <a:srgbClr val="000000"/>
                          </a:solidFill>
                          <a:effectLst/>
                          <a:latin typeface="Times New Roman"/>
                        </a:rPr>
                        <a:t>2 02 15001 04 0000 150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900" b="0" i="0" u="none" strike="noStrike">
                          <a:solidFill>
                            <a:srgbClr val="000000"/>
                          </a:solidFill>
                          <a:effectLst/>
                          <a:latin typeface="Times New Roman"/>
                        </a:rPr>
                        <a:t>Дотации бюджетам городских округов на выравнивание бюджетной обеспеченности из бюджета субъекта Российской Федерации</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25 200,7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21 437,7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21 437,7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21 437,7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85,1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48072">
                <a:tc>
                  <a:txBody>
                    <a:bodyPr/>
                    <a:lstStyle/>
                    <a:p>
                      <a:pPr algn="ctr" fontAlgn="t"/>
                      <a:r>
                        <a:rPr lang="ru-RU" sz="900" b="0" i="0" u="none" strike="noStrike">
                          <a:solidFill>
                            <a:srgbClr val="000000"/>
                          </a:solidFill>
                          <a:effectLst/>
                          <a:latin typeface="Times New Roman"/>
                        </a:rPr>
                        <a:t>2 02 15002 04 0000 150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900" b="0" i="0" u="none" strike="noStrike">
                          <a:solidFill>
                            <a:srgbClr val="000000"/>
                          </a:solidFill>
                          <a:effectLst/>
                          <a:latin typeface="Times New Roman"/>
                        </a:rPr>
                        <a:t>Дотации бюджетам городских округов на поддержку мер по обеспечению сбалансированности бюджетов</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14 659,8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14 659,8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14 659,8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9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008112">
                <a:tc>
                  <a:txBody>
                    <a:bodyPr/>
                    <a:lstStyle/>
                    <a:p>
                      <a:pPr algn="ctr" fontAlgn="t"/>
                      <a:r>
                        <a:rPr lang="ru-RU" sz="900" b="0" i="0" u="none" strike="noStrike">
                          <a:solidFill>
                            <a:srgbClr val="000000"/>
                          </a:solidFill>
                          <a:effectLst/>
                          <a:latin typeface="Times New Roman"/>
                        </a:rPr>
                        <a:t>2 02 19999 04 0000 150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900" b="0" i="0" u="none" strike="noStrike">
                          <a:solidFill>
                            <a:srgbClr val="000000"/>
                          </a:solidFill>
                          <a:effectLst/>
                          <a:latin typeface="Times New Roman"/>
                        </a:rPr>
                        <a:t>Прочие дотации бюджетам городских округов</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21 996,3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130,8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130,8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130,8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0,6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891086">
                <a:tc>
                  <a:txBody>
                    <a:bodyPr/>
                    <a:lstStyle/>
                    <a:p>
                      <a:pPr algn="l" fontAlgn="b"/>
                      <a:r>
                        <a:rPr lang="ru-RU" sz="900" b="0" i="0" u="none" strike="noStrike">
                          <a:solidFill>
                            <a:srgbClr val="000000"/>
                          </a:solidFill>
                          <a:effectLst/>
                          <a:latin typeface="Times New Roman"/>
                        </a:rPr>
                        <a:t>2 02 29999 04 0075 150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900" b="0" i="0" u="none" strike="noStrike">
                          <a:solidFill>
                            <a:srgbClr val="000000"/>
                          </a:solidFill>
                          <a:effectLst/>
                          <a:latin typeface="Times New Roman"/>
                        </a:rPr>
                        <a:t>Субсидии бюджетам городских округов области на обеспечение повышения оплаты труда некоторых категорий работников муниципальных учреждений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938,7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900" b="0"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0963841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2624098891"/>
              </p:ext>
            </p:extLst>
          </p:nvPr>
        </p:nvGraphicFramePr>
        <p:xfrm>
          <a:off x="395536" y="332655"/>
          <a:ext cx="8229350" cy="5420875"/>
        </p:xfrm>
        <a:graphic>
          <a:graphicData uri="http://schemas.openxmlformats.org/drawingml/2006/table">
            <a:tbl>
              <a:tblPr>
                <a:tableStyleId>{5C22544A-7EE6-4342-B048-85BDC9FD1C3A}</a:tableStyleId>
              </a:tblPr>
              <a:tblGrid>
                <a:gridCol w="1156896"/>
                <a:gridCol w="2393579"/>
                <a:gridCol w="668682"/>
                <a:gridCol w="668682"/>
                <a:gridCol w="668682"/>
                <a:gridCol w="668682"/>
                <a:gridCol w="668682"/>
                <a:gridCol w="668682"/>
                <a:gridCol w="666783"/>
              </a:tblGrid>
              <a:tr h="71666">
                <a:tc rowSpan="2">
                  <a:txBody>
                    <a:bodyPr/>
                    <a:lstStyle/>
                    <a:p>
                      <a:pPr algn="ctr" fontAlgn="ctr"/>
                      <a:r>
                        <a:rPr lang="ru-RU" sz="800" b="0" i="0" u="none" strike="noStrike" dirty="0">
                          <a:solidFill>
                            <a:srgbClr val="000000"/>
                          </a:solidFill>
                          <a:effectLst/>
                          <a:latin typeface="Times New Roman"/>
                        </a:rPr>
                        <a:t>Код</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2020 год (по состоянию на 01.01.2021г)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Уточненные бюджетные назначения 2021 года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Кассовый план по состоянию на 01.01.2022г</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2021 год (по состоянию на 01.01.2022г)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b="0" i="0" u="none" strike="noStrike" dirty="0">
                          <a:solidFill>
                            <a:srgbClr val="000000"/>
                          </a:solidFill>
                          <a:effectLst/>
                          <a:latin typeface="Times New Roman"/>
                        </a:rPr>
                        <a:t>% исполнения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963830">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0" i="0" u="none" strike="noStrike" dirty="0">
                          <a:solidFill>
                            <a:srgbClr val="000000"/>
                          </a:solidFill>
                          <a:effectLst/>
                          <a:latin typeface="Times New Roman"/>
                        </a:rPr>
                        <a:t>к уточненным бюджетным назначениям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кассовому плану</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a:t>
                      </a:r>
                      <a:r>
                        <a:rPr lang="ru-RU" sz="800" b="0" i="0" u="none" strike="noStrike" dirty="0" err="1">
                          <a:solidFill>
                            <a:srgbClr val="000000"/>
                          </a:solidFill>
                          <a:effectLst/>
                          <a:latin typeface="Times New Roman"/>
                        </a:rPr>
                        <a:t>соответ-ствующему</a:t>
                      </a:r>
                      <a:r>
                        <a:rPr lang="ru-RU" sz="800" b="0" i="0" u="none" strike="noStrike" dirty="0">
                          <a:solidFill>
                            <a:srgbClr val="000000"/>
                          </a:solidFill>
                          <a:effectLst/>
                          <a:latin typeface="Times New Roman"/>
                        </a:rPr>
                        <a:t> периоду</a:t>
                      </a:r>
                      <a:br>
                        <a:rPr lang="ru-RU" sz="800" b="0" i="0" u="none" strike="noStrike" dirty="0">
                          <a:solidFill>
                            <a:srgbClr val="000000"/>
                          </a:solidFill>
                          <a:effectLst/>
                          <a:latin typeface="Times New Roman"/>
                        </a:rPr>
                      </a:br>
                      <a:r>
                        <a:rPr lang="ru-RU" sz="800" b="0" i="0" u="none" strike="noStrike" dirty="0">
                          <a:solidFill>
                            <a:srgbClr val="000000"/>
                          </a:solidFill>
                          <a:effectLst/>
                          <a:latin typeface="Times New Roman"/>
                        </a:rPr>
                        <a:t>2020г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60306">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2</a:t>
                      </a:r>
                      <a:endParaRPr lang="ru-RU" sz="800" b="1" i="0" u="none" strike="noStrike">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3</a:t>
                      </a:r>
                      <a:endParaRPr lang="ru-RU" sz="800" b="1" i="0" u="none" strike="noStrike">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4</a:t>
                      </a:r>
                      <a:endParaRPr lang="ru-RU" sz="800" b="1" i="0" u="none" strike="noStrike">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7</a:t>
                      </a:r>
                      <a:endParaRPr lang="ru-RU" sz="800" b="1" i="0" u="none" strike="noStrike" dirty="0">
                        <a:solidFill>
                          <a:srgbClr val="000000"/>
                        </a:solidFill>
                        <a:effectLst/>
                        <a:latin typeface="Times New Roman"/>
                      </a:endParaRPr>
                    </a:p>
                  </a:txBody>
                  <a:tcPr marL="5749" marR="5749" marT="574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8</a:t>
                      </a:r>
                      <a:endParaRPr lang="ru-RU" sz="800" b="1" i="0" u="none" strike="noStrike" dirty="0">
                        <a:solidFill>
                          <a:srgbClr val="000000"/>
                        </a:solidFill>
                        <a:effectLst/>
                        <a:latin typeface="Times New Roman"/>
                      </a:endParaRPr>
                    </a:p>
                  </a:txBody>
                  <a:tcPr marL="5749" marR="5749" marT="574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9</a:t>
                      </a:r>
                      <a:endParaRPr lang="ru-RU" sz="800" b="1" i="0" u="none" strike="noStrike">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82494">
                <a:tc>
                  <a:txBody>
                    <a:bodyPr/>
                    <a:lstStyle/>
                    <a:p>
                      <a:pPr algn="l" fontAlgn="b"/>
                      <a:r>
                        <a:rPr lang="ru-RU" sz="900" b="0" i="0" u="none" strike="noStrike">
                          <a:solidFill>
                            <a:srgbClr val="000000"/>
                          </a:solidFill>
                          <a:effectLst/>
                          <a:latin typeface="Times New Roman"/>
                        </a:rPr>
                        <a:t>2 02 29999 04 0078 150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900" b="0" i="0" u="none" strike="noStrike">
                          <a:solidFill>
                            <a:srgbClr val="000000"/>
                          </a:solidFill>
                          <a:effectLst/>
                          <a:latin typeface="Times New Roman"/>
                        </a:rPr>
                        <a:t>Субсидии бюджетам городских округов области на сохранение достигнутых показателей повышения оплаты труда отдельных категорий работников бюджетной сферы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1 436,3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1 398,8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1 398,8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1 369,7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97,9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97,9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95,4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13696">
                <a:tc>
                  <a:txBody>
                    <a:bodyPr/>
                    <a:lstStyle/>
                    <a:p>
                      <a:pPr algn="l" fontAlgn="b"/>
                      <a:r>
                        <a:rPr lang="ru-RU" sz="900" b="0" i="0" u="none" strike="noStrike">
                          <a:solidFill>
                            <a:srgbClr val="000000"/>
                          </a:solidFill>
                          <a:effectLst/>
                          <a:latin typeface="Times New Roman"/>
                        </a:rPr>
                        <a:t>2 02 25169 04 0000 150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900" b="0" i="0" u="none" strike="noStrike">
                          <a:solidFill>
                            <a:srgbClr val="000000"/>
                          </a:solidFill>
                          <a:effectLst/>
                          <a:latin typeface="Times New Roman"/>
                        </a:rPr>
                        <a:t>Субсидии бюджетам городских округов на обновление материально-технической базы для формирования у обучающихся современных технологических и гуманитарных навыков</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1 117,1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9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48095">
                <a:tc>
                  <a:txBody>
                    <a:bodyPr/>
                    <a:lstStyle/>
                    <a:p>
                      <a:pPr algn="l" fontAlgn="b"/>
                      <a:r>
                        <a:rPr lang="ru-RU" sz="900" b="0" i="0" u="none" strike="noStrike">
                          <a:solidFill>
                            <a:srgbClr val="000000"/>
                          </a:solidFill>
                          <a:effectLst/>
                          <a:latin typeface="Times New Roman"/>
                        </a:rPr>
                        <a:t>2 02 25304 04 0000 150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900" b="0" i="0" u="none" strike="noStrike">
                          <a:solidFill>
                            <a:srgbClr val="000000"/>
                          </a:solidFill>
                          <a:effectLst/>
                          <a:latin typeface="Times New Roman"/>
                        </a:rPr>
                        <a:t>Субсидии бюджетам городских округов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305,4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873,5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873,5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873,5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286,0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780920">
                <a:tc>
                  <a:txBody>
                    <a:bodyPr/>
                    <a:lstStyle/>
                    <a:p>
                      <a:pPr algn="l" fontAlgn="b"/>
                      <a:r>
                        <a:rPr lang="ru-RU" sz="900" b="0" i="0" u="none" strike="noStrike">
                          <a:solidFill>
                            <a:srgbClr val="000000"/>
                          </a:solidFill>
                          <a:effectLst/>
                          <a:latin typeface="Times New Roman"/>
                        </a:rPr>
                        <a:t>2 02 25555 04 0000 150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900" b="0" i="0" u="none" strike="noStrike">
                          <a:solidFill>
                            <a:srgbClr val="000000"/>
                          </a:solidFill>
                          <a:effectLst/>
                          <a:latin typeface="Times New Roman"/>
                        </a:rPr>
                        <a:t>Субсидии бюджетам городских округов на реализацию программ формирования современной городской среды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669,8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580,9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580,9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580,9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86,7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335559">
                <a:tc>
                  <a:txBody>
                    <a:bodyPr/>
                    <a:lstStyle/>
                    <a:p>
                      <a:pPr algn="l" fontAlgn="b"/>
                      <a:r>
                        <a:rPr lang="ru-RU" sz="900" b="0" i="0" u="none" strike="noStrike">
                          <a:solidFill>
                            <a:srgbClr val="000000"/>
                          </a:solidFill>
                          <a:effectLst/>
                          <a:latin typeface="Times New Roman"/>
                        </a:rPr>
                        <a:t>2 02 29999 04 0073 150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900" b="0" i="0" u="none" strike="noStrike">
                          <a:solidFill>
                            <a:srgbClr val="000000"/>
                          </a:solidFill>
                          <a:effectLst/>
                          <a:latin typeface="Times New Roman"/>
                        </a:rPr>
                        <a:t>Субсидии бюджетам городских округов области на реализацию инициативных проектов</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999,9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999,9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999,9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9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900" b="0"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8196640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820609371"/>
              </p:ext>
            </p:extLst>
          </p:nvPr>
        </p:nvGraphicFramePr>
        <p:xfrm>
          <a:off x="323530" y="251012"/>
          <a:ext cx="8424934" cy="5281798"/>
        </p:xfrm>
        <a:graphic>
          <a:graphicData uri="http://schemas.openxmlformats.org/drawingml/2006/table">
            <a:tbl>
              <a:tblPr>
                <a:tableStyleId>{5C22544A-7EE6-4342-B048-85BDC9FD1C3A}</a:tableStyleId>
              </a:tblPr>
              <a:tblGrid>
                <a:gridCol w="1207670"/>
                <a:gridCol w="2491330"/>
                <a:gridCol w="695989"/>
                <a:gridCol w="695989"/>
                <a:gridCol w="695989"/>
                <a:gridCol w="695989"/>
                <a:gridCol w="695989"/>
                <a:gridCol w="695989"/>
                <a:gridCol w="550000"/>
              </a:tblGrid>
              <a:tr h="137247">
                <a:tc rowSpan="2">
                  <a:txBody>
                    <a:bodyPr/>
                    <a:lstStyle/>
                    <a:p>
                      <a:pPr algn="ctr" fontAlgn="ctr"/>
                      <a:r>
                        <a:rPr lang="ru-RU" sz="800" b="0" i="0" u="none" strike="noStrike" dirty="0">
                          <a:solidFill>
                            <a:srgbClr val="000000"/>
                          </a:solidFill>
                          <a:effectLst/>
                          <a:latin typeface="Times New Roman"/>
                        </a:rPr>
                        <a:t>Код</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2020 год (по состоянию на 01.01.2021г)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Уточненные бюджетные назначения 2021 года</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Кассовый план по состоянию на 01.01.2022г</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0" i="0" u="none" strike="noStrike" dirty="0">
                          <a:solidFill>
                            <a:srgbClr val="000000"/>
                          </a:solidFill>
                          <a:effectLst/>
                          <a:latin typeface="Times New Roman"/>
                        </a:rPr>
                        <a:t>Исполнено за 2021 год (по состоянию на 01.01.2022г)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b="0" i="0" u="none" strike="noStrike" dirty="0">
                          <a:solidFill>
                            <a:srgbClr val="000000"/>
                          </a:solidFill>
                          <a:effectLst/>
                          <a:latin typeface="Times New Roman"/>
                        </a:rPr>
                        <a:t>% исполнения </a:t>
                      </a:r>
                    </a:p>
                  </a:txBody>
                  <a:tcPr marL="9525" marR="9525" marT="952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549338">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0" i="0" u="none" strike="noStrike" dirty="0">
                          <a:solidFill>
                            <a:srgbClr val="000000"/>
                          </a:solidFill>
                          <a:effectLst/>
                          <a:latin typeface="Times New Roman"/>
                        </a:rPr>
                        <a:t>к уточненным бюджетным назначениям</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кассовому плану</a:t>
                      </a:r>
                      <a:br>
                        <a:rPr lang="ru-RU" sz="800" b="0" i="0" u="none" strike="noStrike" dirty="0">
                          <a:solidFill>
                            <a:srgbClr val="000000"/>
                          </a:solidFill>
                          <a:effectLst/>
                          <a:latin typeface="Times New Roman"/>
                        </a:rPr>
                      </a:br>
                      <a:endParaRPr lang="ru-RU" sz="800" b="0" i="0" u="none" strike="noStrike" dirty="0">
                        <a:solidFill>
                          <a:srgbClr val="000000"/>
                        </a:solidFill>
                        <a:effectLst/>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0" i="0" u="none" strike="noStrike" dirty="0">
                          <a:solidFill>
                            <a:srgbClr val="000000"/>
                          </a:solidFill>
                          <a:effectLst/>
                          <a:latin typeface="Times New Roman"/>
                        </a:rPr>
                        <a:t>к  </a:t>
                      </a:r>
                      <a:r>
                        <a:rPr lang="ru-RU" sz="800" b="0" i="0" u="none" strike="noStrike" dirty="0" err="1">
                          <a:solidFill>
                            <a:srgbClr val="000000"/>
                          </a:solidFill>
                          <a:effectLst/>
                          <a:latin typeface="Times New Roman"/>
                        </a:rPr>
                        <a:t>соответ-ствующему</a:t>
                      </a:r>
                      <a:r>
                        <a:rPr lang="ru-RU" sz="800" b="0" i="0" u="none" strike="noStrike" dirty="0">
                          <a:solidFill>
                            <a:srgbClr val="000000"/>
                          </a:solidFill>
                          <a:effectLst/>
                          <a:latin typeface="Times New Roman"/>
                        </a:rPr>
                        <a:t> периоду</a:t>
                      </a:r>
                      <a:br>
                        <a:rPr lang="ru-RU" sz="800" b="0" i="0" u="none" strike="noStrike" dirty="0">
                          <a:solidFill>
                            <a:srgbClr val="000000"/>
                          </a:solidFill>
                          <a:effectLst/>
                          <a:latin typeface="Times New Roman"/>
                        </a:rPr>
                      </a:br>
                      <a:r>
                        <a:rPr lang="ru-RU" sz="800" b="0" i="0" u="none" strike="noStrike" dirty="0">
                          <a:solidFill>
                            <a:srgbClr val="000000"/>
                          </a:solidFill>
                          <a:effectLst/>
                          <a:latin typeface="Times New Roman"/>
                        </a:rPr>
                        <a:t>2020г</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0482">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2</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3</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4</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a:effectLst/>
                        </a:rPr>
                        <a:t>7</a:t>
                      </a:r>
                      <a:endParaRPr lang="ru-RU" sz="800" b="1" i="0" u="none" strike="noStrike">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a:effectLst/>
                        </a:rPr>
                        <a:t>8</a:t>
                      </a:r>
                      <a:endParaRPr lang="ru-RU" sz="800" b="1" i="0" u="none" strike="noStrike">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9</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417">
                <a:tc>
                  <a:txBody>
                    <a:bodyPr/>
                    <a:lstStyle/>
                    <a:p>
                      <a:pPr algn="l" fontAlgn="b"/>
                      <a:r>
                        <a:rPr lang="ru-RU" sz="800" b="0" i="0" u="none" strike="noStrike">
                          <a:solidFill>
                            <a:srgbClr val="000000"/>
                          </a:solidFill>
                          <a:effectLst/>
                          <a:latin typeface="Times New Roman"/>
                        </a:rPr>
                        <a:t>2 02 29999 04 0087 150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0" i="0" u="none" strike="noStrike">
                          <a:solidFill>
                            <a:srgbClr val="000000"/>
                          </a:solidFill>
                          <a:effectLst/>
                          <a:latin typeface="Times New Roman"/>
                        </a:rPr>
                        <a:t>Субсидии бюджетам городских округов области на обеспечение условий для создания центров образования цифрового и гуманитарного профилей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491,9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1 518,4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1 518,4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1 490,4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98,2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98,2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303,0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90089">
                <a:tc>
                  <a:txBody>
                    <a:bodyPr/>
                    <a:lstStyle/>
                    <a:p>
                      <a:pPr algn="l" fontAlgn="b"/>
                      <a:r>
                        <a:rPr lang="ru-RU" sz="800" b="0" i="0" u="none" strike="noStrike">
                          <a:solidFill>
                            <a:srgbClr val="000000"/>
                          </a:solidFill>
                          <a:effectLst/>
                          <a:latin typeface="Times New Roman"/>
                        </a:rPr>
                        <a:t>2 02 35118 04 0000 150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Субвенции бюджетам городских округов на осуществление первичного воинского учета на территориях, где отсутствуют военные комиссариаты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93,7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93,7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103,1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03012">
                <a:tc>
                  <a:txBody>
                    <a:bodyPr/>
                    <a:lstStyle/>
                    <a:p>
                      <a:pPr algn="l" fontAlgn="b"/>
                      <a:r>
                        <a:rPr lang="ru-RU" sz="800" b="0" i="0" u="none" strike="noStrike">
                          <a:solidFill>
                            <a:srgbClr val="000000"/>
                          </a:solidFill>
                          <a:effectLst/>
                          <a:latin typeface="Times New Roman"/>
                        </a:rPr>
                        <a:t>2 02 35120 04 0000 150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Субвенции бюджетам городских округов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0,7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81871">
                <a:tc>
                  <a:txBody>
                    <a:bodyPr/>
                    <a:lstStyle/>
                    <a:p>
                      <a:pPr algn="l" fontAlgn="b"/>
                      <a:r>
                        <a:rPr lang="ru-RU" sz="800" b="0" i="0" u="none" strike="noStrike">
                          <a:solidFill>
                            <a:srgbClr val="000000"/>
                          </a:solidFill>
                          <a:effectLst/>
                          <a:latin typeface="Times New Roman"/>
                        </a:rPr>
                        <a:t>2 02 35303 04 0000 150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Субвенции бюджетам городских округов на ежемесячное денежное вознаграждение за классное руководство педагогическим работникам государственных и муниципальных общеобразовательных организаций</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286,4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1 871,0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1 871,0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838,9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44,8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870858">
                <a:tc>
                  <a:txBody>
                    <a:bodyPr/>
                    <a:lstStyle/>
                    <a:p>
                      <a:pPr algn="l" fontAlgn="b"/>
                      <a:r>
                        <a:rPr lang="ru-RU" sz="800" b="0" i="0" u="none" strike="noStrike">
                          <a:solidFill>
                            <a:srgbClr val="000000"/>
                          </a:solidFill>
                          <a:effectLst/>
                          <a:latin typeface="Times New Roman"/>
                        </a:rPr>
                        <a:t>2 02 35469 04 0000 150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Субвенции бюджетам городских округов на проведение Всероссийской переписи населения 2020 года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28,2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28,2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182117">
                <a:tc>
                  <a:txBody>
                    <a:bodyPr/>
                    <a:lstStyle/>
                    <a:p>
                      <a:pPr algn="l" fontAlgn="b"/>
                      <a:r>
                        <a:rPr lang="ru-RU" sz="800" b="0" i="0" u="none" strike="noStrike">
                          <a:solidFill>
                            <a:srgbClr val="000000"/>
                          </a:solidFill>
                          <a:effectLst/>
                          <a:latin typeface="Times New Roman"/>
                        </a:rPr>
                        <a:t>2 02 30024 04 0001 150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0" i="0" u="none" strike="noStrike">
                          <a:solidFill>
                            <a:srgbClr val="000000"/>
                          </a:solidFill>
                          <a:effectLst/>
                          <a:latin typeface="Times New Roman"/>
                        </a:rPr>
                        <a:t>Субвенции  бюджетам городских округов области на финансовое обеспечение образовательной деятельности муниципальных общеобразовательных учреждений</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16 444,8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15 456,4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15 456,4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15 456,4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0" i="0" u="none" strike="noStrike" dirty="0">
                          <a:solidFill>
                            <a:srgbClr val="000000"/>
                          </a:solidFill>
                          <a:effectLst/>
                          <a:latin typeface="Times New Roman"/>
                        </a:rPr>
                        <a:t>94,0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71294735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2dfd25978d3e8d171ea13a69859288a132c56"/>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Elemental</Template>
  <TotalTime>0</TotalTime>
  <Pages>0</Pages>
  <Words>9609</Words>
  <Characters>0</Characters>
  <Application>Microsoft Office PowerPoint</Application>
  <DocSecurity>0</DocSecurity>
  <PresentationFormat>Экран (4:3)</PresentationFormat>
  <Lines>0</Lines>
  <Paragraphs>2428</Paragraphs>
  <Slides>56</Slides>
  <Notes>6</Notes>
  <HiddenSlides>0</HiddenSlides>
  <MMClips>0</MMClips>
  <ScaleCrop>false</ScaleCrop>
  <HeadingPairs>
    <vt:vector size="4" baseType="variant">
      <vt:variant>
        <vt:lpstr>Тема</vt:lpstr>
      </vt:variant>
      <vt:variant>
        <vt:i4>2</vt:i4>
      </vt:variant>
      <vt:variant>
        <vt:lpstr>Заголовки слайдов</vt:lpstr>
      </vt:variant>
      <vt:variant>
        <vt:i4>56</vt:i4>
      </vt:variant>
    </vt:vector>
  </HeadingPairs>
  <TitlesOfParts>
    <vt:vector size="58" baseType="lpstr">
      <vt:lpstr>默认设计模板</vt:lpstr>
      <vt:lpstr>1_默认设计模板</vt:lpstr>
      <vt:lpstr>БЮДЖЕТ ДЛЯ ГРАЖДАН</vt:lpstr>
      <vt:lpstr>Уважаемые жители МО п. Михайловский !</vt:lpstr>
      <vt:lpstr>Основные характеристики бюджета </vt:lpstr>
      <vt:lpstr>Анализ исполнения доходной части бюджета муниципального образования п. Михайловский Саратовской области за 2021 год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Анализ исполнения доходной части бюджета п. Михайловский Саратовской области  </vt:lpstr>
      <vt:lpstr>Итоги социально-экономического развития п. Михайловский Саратовской области за 2021 год. </vt:lpstr>
      <vt:lpstr>Презентация PowerPoint</vt:lpstr>
      <vt:lpstr>ДИНАМИКА ПОТРЕБИТЕЛЬСКОГО  РЫНКА</vt:lpstr>
      <vt:lpstr>Показатели социально-экономического развития п. Михайловский за 2021 год</vt:lpstr>
      <vt:lpstr>Презентация PowerPoint</vt:lpstr>
      <vt:lpstr>Презентация PowerPoint</vt:lpstr>
      <vt:lpstr>Численность и состав населения </vt:lpstr>
      <vt:lpstr>Презентация PowerPoint</vt:lpstr>
      <vt:lpstr>Презентация PowerPoint</vt:lpstr>
      <vt:lpstr>Презентация PowerPoint</vt:lpstr>
      <vt:lpstr>Презентация PowerPoint</vt:lpstr>
      <vt:lpstr>Презентация PowerPoint</vt:lpstr>
      <vt:lpstr>Анализ исполнения расходов бюджета муниципального образования п. Михайловский Саратовской области за 2021 год</vt:lpstr>
      <vt:lpstr>Анализ исполнения расходов бюджета муниципального образования п. Михайловский Саратовской области за 2021 год</vt:lpstr>
      <vt:lpstr>Анализ исполнения расходов бюджета муниципального образования п. Михайловский Саратовской области за 2021 год</vt:lpstr>
      <vt:lpstr>Исполнение расходов бюджета муниципального образования п. Михайловский Саратовской области за 2021 год </vt:lpstr>
      <vt:lpstr>Анализ исполнения расходов бюджета муниципального образования п. Михайловский Саратовской области за 2021 год</vt:lpstr>
      <vt:lpstr>Презентация PowerPoint</vt:lpstr>
      <vt:lpstr>Презентация PowerPoint</vt:lpstr>
      <vt:lpstr>Презентация PowerPoint</vt:lpstr>
      <vt:lpstr>Исполнение расходов бюджета муниципального образования п. Михайловский Саратовской области за 2021 год </vt:lpstr>
      <vt:lpstr>Исполнение по расходам бюджета муниципального образования п. Михайловский Саратовской области в разрезе муниципальных программ за 2021 год</vt:lpstr>
      <vt:lpstr>Презентация PowerPoint</vt:lpstr>
      <vt:lpstr>Презентация PowerPoint</vt:lpstr>
      <vt:lpstr>Информация о целевых показателях (индикаторах) по муниципальным программам</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Исполнение по расходам бюджета муниципального образования п. Михайловский Саратовской области в разрезе муниципальных программ за 2021 год</vt:lpstr>
      <vt:lpstr>Отчет о расходовании средств резервного фонда администрации п. Михайловский за 2021 год</vt:lpstr>
      <vt:lpstr>Презентация PowerPoint</vt:lpstr>
      <vt:lpstr>СВЕДЕНИЯ О СОЦИАЛЬНО-ЗНАЧИМЫХ ПРОЕКТАХ, ПРЕДУСМОТРЕННЫХ К ФИНАНСИРОВАНИЮ ЗА СЧЕТ БЮДЖЕТА В 2021 ГОДУ </vt:lpstr>
      <vt:lpstr>Презентация PowerPoint</vt:lpstr>
      <vt:lpstr>Контактная информация</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2016-12-10T09:58:04Z</dcterms:created>
  <dcterms:modified xsi:type="dcterms:W3CDTF">2022-05-12T11:55:38Z</dcterms:modified>
</cp:coreProperties>
</file>