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ppt/charts/chart9.xml" ContentType="application/vnd.openxmlformats-officedocument.drawingml.chart+xml"/>
  <Override PartName="/ppt/theme/themeOverride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49" r:id="rId2"/>
  </p:sldMasterIdLst>
  <p:notesMasterIdLst>
    <p:notesMasterId r:id="rId55"/>
  </p:notesMasterIdLst>
  <p:sldIdLst>
    <p:sldId id="294" r:id="rId3"/>
    <p:sldId id="350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99" r:id="rId12"/>
    <p:sldId id="400" r:id="rId13"/>
    <p:sldId id="401" r:id="rId14"/>
    <p:sldId id="402" r:id="rId15"/>
    <p:sldId id="374" r:id="rId16"/>
    <p:sldId id="375" r:id="rId17"/>
    <p:sldId id="376" r:id="rId18"/>
    <p:sldId id="377" r:id="rId19"/>
    <p:sldId id="378" r:id="rId20"/>
    <p:sldId id="379" r:id="rId21"/>
    <p:sldId id="380" r:id="rId22"/>
    <p:sldId id="403" r:id="rId23"/>
    <p:sldId id="381" r:id="rId24"/>
    <p:sldId id="382" r:id="rId25"/>
    <p:sldId id="397" r:id="rId26"/>
    <p:sldId id="395" r:id="rId27"/>
    <p:sldId id="398" r:id="rId28"/>
    <p:sldId id="383" r:id="rId29"/>
    <p:sldId id="427" r:id="rId30"/>
    <p:sldId id="407" r:id="rId31"/>
    <p:sldId id="429" r:id="rId32"/>
    <p:sldId id="408" r:id="rId33"/>
    <p:sldId id="428" r:id="rId34"/>
    <p:sldId id="386" r:id="rId35"/>
    <p:sldId id="387" r:id="rId36"/>
    <p:sldId id="409" r:id="rId37"/>
    <p:sldId id="410" r:id="rId38"/>
    <p:sldId id="413" r:id="rId39"/>
    <p:sldId id="414" r:id="rId40"/>
    <p:sldId id="415" r:id="rId41"/>
    <p:sldId id="416" r:id="rId42"/>
    <p:sldId id="420" r:id="rId43"/>
    <p:sldId id="421" r:id="rId44"/>
    <p:sldId id="424" r:id="rId45"/>
    <p:sldId id="422" r:id="rId46"/>
    <p:sldId id="430" r:id="rId47"/>
    <p:sldId id="431" r:id="rId48"/>
    <p:sldId id="389" r:id="rId49"/>
    <p:sldId id="390" r:id="rId50"/>
    <p:sldId id="361" r:id="rId51"/>
    <p:sldId id="412" r:id="rId52"/>
    <p:sldId id="334" r:id="rId53"/>
    <p:sldId id="338" r:id="rId54"/>
  </p:sldIdLst>
  <p:sldSz cx="9144000" cy="6858000" type="screen4x3"/>
  <p:notesSz cx="6797675" cy="9928225"/>
  <p:custDataLst>
    <p:tags r:id="rId5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E3879A2-1CCF-4166-BC58-372E09D00141}">
          <p14:sldIdLst>
            <p14:sldId id="294"/>
            <p14:sldId id="350"/>
            <p14:sldId id="366"/>
            <p14:sldId id="367"/>
            <p14:sldId id="368"/>
            <p14:sldId id="369"/>
            <p14:sldId id="370"/>
            <p14:sldId id="371"/>
            <p14:sldId id="372"/>
            <p14:sldId id="399"/>
            <p14:sldId id="400"/>
            <p14:sldId id="401"/>
            <p14:sldId id="402"/>
            <p14:sldId id="374"/>
            <p14:sldId id="375"/>
            <p14:sldId id="376"/>
            <p14:sldId id="377"/>
            <p14:sldId id="378"/>
            <p14:sldId id="379"/>
            <p14:sldId id="380"/>
            <p14:sldId id="403"/>
            <p14:sldId id="381"/>
            <p14:sldId id="382"/>
            <p14:sldId id="397"/>
            <p14:sldId id="395"/>
            <p14:sldId id="398"/>
            <p14:sldId id="383"/>
            <p14:sldId id="427"/>
            <p14:sldId id="407"/>
            <p14:sldId id="429"/>
            <p14:sldId id="408"/>
            <p14:sldId id="428"/>
            <p14:sldId id="386"/>
            <p14:sldId id="387"/>
            <p14:sldId id="409"/>
            <p14:sldId id="410"/>
            <p14:sldId id="413"/>
            <p14:sldId id="414"/>
            <p14:sldId id="415"/>
            <p14:sldId id="416"/>
            <p14:sldId id="420"/>
            <p14:sldId id="421"/>
            <p14:sldId id="424"/>
            <p14:sldId id="422"/>
            <p14:sldId id="430"/>
            <p14:sldId id="431"/>
            <p14:sldId id="389"/>
            <p14:sldId id="390"/>
            <p14:sldId id="361"/>
            <p14:sldId id="412"/>
            <p14:sldId id="334"/>
            <p14:sldId id="33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BE38E8"/>
    <a:srgbClr val="99FF66"/>
    <a:srgbClr val="CC99FF"/>
    <a:srgbClr val="CCFF99"/>
    <a:srgbClr val="2D87F3"/>
    <a:srgbClr val="66CCFF"/>
    <a:srgbClr val="6E2AF6"/>
    <a:srgbClr val="FF9900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314" autoAdjust="0"/>
  </p:normalViewPr>
  <p:slideViewPr>
    <p:cSldViewPr snapToGrid="0">
      <p:cViewPr>
        <p:scale>
          <a:sx n="82" d="100"/>
          <a:sy n="82" d="100"/>
        </p:scale>
        <p:origin x="-804" y="-5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7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68078151339218396"/>
          <c:y val="0.24907230139664008"/>
          <c:w val="0.30595148595630528"/>
          <c:h val="0.6167722542887462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66CCFF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67923495717254134"/>
          <c:y val="0.13810385197867747"/>
          <c:w val="0.30749807195149442"/>
          <c:h val="0.7277406293435762"/>
        </c:manualLayout>
      </c:layout>
      <c:overlay val="0"/>
      <c:spPr>
        <a:solidFill>
          <a:srgbClr val="FFFF00"/>
        </a:solidFill>
        <a:ln>
          <a:solidFill>
            <a:srgbClr val="FFFF00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solidFill>
        <a:srgbClr val="CC99FF"/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0894093093309163E-3"/>
          <c:y val="0.1575761176034437"/>
          <c:w val="0.59015605962419926"/>
          <c:h val="0.8109946638994272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rgbClr val="66CCFF"/>
        </a:solidFill>
        <a:ln>
          <a:solidFill>
            <a:srgbClr val="BE38E8"/>
          </a:solidFill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66CCFF"/>
    </a:solidFill>
    <a:ln w="9525" cap="flat" cmpd="sng" algn="ctr">
      <a:solidFill>
        <a:srgbClr val="FFFFFF"/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0158552561036762E-2"/>
          <c:y val="0.24201623072977982"/>
          <c:w val="0.56096041049531264"/>
          <c:h val="0.73483359580052499"/>
        </c:manualLayout>
      </c:layout>
      <c:pie3DChart>
        <c:varyColors val="1"/>
        <c:ser>
          <c:idx val="0"/>
          <c:order val="0"/>
          <c:tx>
            <c:strRef>
              <c:f>'[Диаграмма в Microsoft PowerPoint]Доходы'!$B$2</c:f>
              <c:strCache>
                <c:ptCount val="1"/>
                <c:pt idx="0">
                  <c:v>Сумма, тыс.руб</c:v>
                </c:pt>
              </c:strCache>
            </c:strRef>
          </c:tx>
          <c:spPr>
            <a:solidFill>
              <a:srgbClr val="CCFF99"/>
            </a:solidFill>
          </c:spPr>
          <c:explosion val="11"/>
          <c:dPt>
            <c:idx val="0"/>
            <c:bubble3D val="0"/>
            <c:spPr>
              <a:solidFill>
                <a:srgbClr val="6E2AF6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FF0000"/>
              </a:solidFill>
            </c:spPr>
          </c:dPt>
          <c:dPt>
            <c:idx val="3"/>
            <c:bubble3D val="0"/>
            <c:spPr>
              <a:solidFill>
                <a:srgbClr val="BE38E8"/>
              </a:solidFill>
            </c:spPr>
          </c:dPt>
          <c:dPt>
            <c:idx val="4"/>
            <c:bubble3D val="0"/>
            <c:explosion val="8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-3.5524351640769593E-2"/>
                  <c:y val="-7.8007421486107481E-2"/>
                </c:manualLayout>
              </c:layout>
              <c:numFmt formatCode="0.00%" sourceLinked="0"/>
              <c:spPr>
                <a:solidFill>
                  <a:srgbClr val="00B0F0"/>
                </a:solidFill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628-4685-B657-BE01FB698FDA}"/>
                </c:ext>
              </c:extLst>
            </c:dLbl>
            <c:dLbl>
              <c:idx val="1"/>
              <c:layout>
                <c:manualLayout>
                  <c:x val="-0.11532517236165582"/>
                  <c:y val="0.1549543548435757"/>
                </c:manualLayout>
              </c:layout>
              <c:numFmt formatCode="0.00%" sourceLinked="0"/>
              <c:spPr>
                <a:solidFill>
                  <a:srgbClr val="00B0F0"/>
                </a:solidFill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628-4685-B657-BE01FB698FDA}"/>
                </c:ext>
              </c:extLst>
            </c:dLbl>
            <c:dLbl>
              <c:idx val="2"/>
              <c:layout>
                <c:manualLayout>
                  <c:x val="5.3593656032782883E-4"/>
                  <c:y val="0.12313150511358502"/>
                </c:manualLayout>
              </c:layout>
              <c:numFmt formatCode="0.00%" sourceLinked="0"/>
              <c:spPr>
                <a:solidFill>
                  <a:srgbClr val="00B0F0"/>
                </a:solidFill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628-4685-B657-BE01FB698FDA}"/>
                </c:ext>
              </c:extLst>
            </c:dLbl>
            <c:dLbl>
              <c:idx val="3"/>
              <c:layout>
                <c:manualLayout>
                  <c:x val="2.1926593101261983E-2"/>
                  <c:y val="-0.1431448999909494"/>
                </c:manualLayout>
              </c:layout>
              <c:numFmt formatCode="0.00%" sourceLinked="0"/>
              <c:spPr>
                <a:solidFill>
                  <a:srgbClr val="00B0F0"/>
                </a:solidFill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628-4685-B657-BE01FB698FDA}"/>
                </c:ext>
              </c:extLst>
            </c:dLbl>
            <c:dLbl>
              <c:idx val="4"/>
              <c:layout>
                <c:manualLayout>
                  <c:x val="5.0266315492049241E-2"/>
                  <c:y val="-8.6882553473919211E-2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</c:dLbl>
            <c:numFmt formatCode="0.00%" sourceLinked="0"/>
            <c:spPr>
              <a:solidFill>
                <a:srgbClr val="00B0F0"/>
              </a:solidFill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bestFit"/>
            <c:showLegendKey val="1"/>
            <c:showVal val="1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'[Диаграмма в Microsoft PowerPoint]Доходы'!$A$3:$A$7</c:f>
              <c:strCache>
                <c:ptCount val="5"/>
                <c:pt idx="0">
                  <c:v>Налоговые и неналоговые доходы</c:v>
                </c:pt>
                <c:pt idx="1">
                  <c:v>Дотации бюджетам городских округов</c:v>
                </c:pt>
                <c:pt idx="2">
                  <c:v>Субсидии бюджетам городских округов</c:v>
                </c:pt>
                <c:pt idx="3">
                  <c:v>Субвенции бюджетам  городских округов</c:v>
                </c:pt>
                <c:pt idx="4">
                  <c:v>Межбюджетные трансферты городских округов</c:v>
                </c:pt>
              </c:strCache>
            </c:strRef>
          </c:cat>
          <c:val>
            <c:numRef>
              <c:f>'[Диаграмма в Microsoft PowerPoint]Доходы'!$B$3:$B$7</c:f>
              <c:numCache>
                <c:formatCode>#,##0.00</c:formatCode>
                <c:ptCount val="5"/>
                <c:pt idx="0">
                  <c:v>28096</c:v>
                </c:pt>
                <c:pt idx="1">
                  <c:v>21655.399999999998</c:v>
                </c:pt>
                <c:pt idx="2">
                  <c:v>18551.900000000001</c:v>
                </c:pt>
                <c:pt idx="3">
                  <c:v>29540.299999999996</c:v>
                </c:pt>
                <c:pt idx="4">
                  <c:v>12076.4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628-4685-B657-BE01FB698FD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7821317184375041"/>
          <c:y val="0.28179829245482246"/>
          <c:w val="0.3194185629105436"/>
          <c:h val="0.65080954535855584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3494208253890498E-4"/>
          <c:y val="7.4898569600848328E-2"/>
          <c:w val="0.6927698140386831"/>
          <c:h val="0.87020798994916959"/>
        </c:manualLayout>
      </c:layout>
      <c:pie3DChart>
        <c:varyColors val="1"/>
        <c:ser>
          <c:idx val="0"/>
          <c:order val="0"/>
          <c:explosion val="25"/>
          <c:cat>
            <c:strRef>
              <c:f>'Разделы ФКР'!$B$6:$B$26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'Разделы ФКР'!$C$6:$C$26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r"/>
      <c:layout>
        <c:manualLayout>
          <c:xMode val="edge"/>
          <c:yMode val="edge"/>
          <c:x val="0.76798922401594794"/>
          <c:y val="7.7343893894001176E-2"/>
          <c:w val="0.23064419388765489"/>
          <c:h val="0.86206507065538129"/>
        </c:manualLayout>
      </c:layout>
      <c:overlay val="0"/>
    </c:legend>
    <c:plotVisOnly val="1"/>
    <c:dispBlanksAs val="gap"/>
    <c:showDLblsOverMax val="0"/>
  </c:chart>
  <c:spPr>
    <a:solidFill>
      <a:srgbClr val="66CCFF"/>
    </a:solidFill>
  </c:spPr>
  <c:externalData r:id="rId2">
    <c:autoUpdate val="0"/>
  </c:externalData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0188890592391185E-2"/>
          <c:y val="0.12811560877059053"/>
          <c:w val="0.76326029480324031"/>
          <c:h val="0.74910683838611736"/>
        </c:manualLayout>
      </c:layout>
      <c:pie3DChart>
        <c:varyColors val="0"/>
        <c:ser>
          <c:idx val="1"/>
          <c:order val="0"/>
          <c:spPr>
            <a:solidFill>
              <a:srgbClr val="92D050"/>
            </a:solidFill>
          </c:spPr>
          <c:explosion val="27"/>
          <c:dPt>
            <c:idx val="0"/>
            <c:bubble3D val="0"/>
            <c:spPr>
              <a:solidFill>
                <a:srgbClr val="FF66FF"/>
              </a:solidFill>
            </c:spPr>
          </c:dPt>
          <c:dPt>
            <c:idx val="2"/>
            <c:bubble3D val="0"/>
            <c:spPr>
              <a:solidFill>
                <a:srgbClr val="0994A7"/>
              </a:solidFill>
            </c:spPr>
          </c:dPt>
          <c:dPt>
            <c:idx val="3"/>
            <c:bubble3D val="0"/>
            <c:spPr>
              <a:solidFill>
                <a:srgbClr val="6E2AF6"/>
              </a:solidFill>
            </c:spPr>
          </c:dPt>
          <c:dPt>
            <c:idx val="4"/>
            <c:bubble3D val="0"/>
            <c:spPr>
              <a:solidFill>
                <a:srgbClr val="BE38E8"/>
              </a:solidFill>
            </c:spPr>
          </c:dPt>
          <c:dPt>
            <c:idx val="5"/>
            <c:bubble3D val="0"/>
            <c:explosion val="26"/>
            <c:spPr>
              <a:solidFill>
                <a:srgbClr val="FFFF00"/>
              </a:solidFill>
            </c:spPr>
          </c:dPt>
          <c:dPt>
            <c:idx val="6"/>
            <c:bubble3D val="0"/>
            <c:spPr>
              <a:solidFill>
                <a:srgbClr val="0066FF"/>
              </a:solidFill>
            </c:spPr>
          </c:dPt>
          <c:dPt>
            <c:idx val="7"/>
            <c:bubble3D val="0"/>
            <c:spPr>
              <a:solidFill>
                <a:srgbClr val="FF0000"/>
              </a:solidFill>
            </c:spPr>
          </c:dPt>
          <c:dPt>
            <c:idx val="8"/>
            <c:bubble3D val="0"/>
            <c:spPr>
              <a:solidFill>
                <a:srgbClr val="FF9900"/>
              </a:solidFill>
            </c:spPr>
          </c:dPt>
          <c:dPt>
            <c:idx val="9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1.7776806902920238E-2"/>
                  <c:y val="-1.33245870175147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1.2423412796500543E-2"/>
                  <c:y val="-0.1255043769503622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4942287775771817E-3"/>
                  <c:y val="-5.9639438604733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3148358702828326E-2"/>
                  <c:y val="0.128215041240990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481754417407567"/>
                  <c:y val="0.1866167230185853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7.22685331489379E-2"/>
                  <c:y val="0.3432710900141636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8684150537121877"/>
                  <c:y val="-2.58909594514675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spPr>
              <a:ln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'Расходы ФКР (2021)'!$A$3:$A$12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 - 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кинематография, сми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'Расходы ФКР (2021)'!$C$3:$C$12</c:f>
              <c:numCache>
                <c:formatCode>#,##0.00</c:formatCode>
                <c:ptCount val="10"/>
                <c:pt idx="0">
                  <c:v>30766.1</c:v>
                </c:pt>
                <c:pt idx="1">
                  <c:v>105.4</c:v>
                </c:pt>
                <c:pt idx="2">
                  <c:v>4505.2</c:v>
                </c:pt>
                <c:pt idx="3">
                  <c:v>3266.7</c:v>
                </c:pt>
                <c:pt idx="4">
                  <c:v>23334.1</c:v>
                </c:pt>
                <c:pt idx="5">
                  <c:v>43386.6</c:v>
                </c:pt>
                <c:pt idx="6">
                  <c:v>4047.2</c:v>
                </c:pt>
                <c:pt idx="7">
                  <c:v>890.1</c:v>
                </c:pt>
                <c:pt idx="8">
                  <c:v>478.5</c:v>
                </c:pt>
                <c:pt idx="9">
                  <c:v>2001.4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rgbClr val="66CCFF"/>
    </a:solidFill>
    <a:ln>
      <a:solidFill>
        <a:srgbClr val="66CCFF"/>
      </a:solidFill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14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164356899532867"/>
          <c:y val="4.7768854177217149E-4"/>
          <c:w val="0.56749987848741135"/>
          <c:h val="0.87569982344088981"/>
        </c:manualLayout>
      </c:layout>
      <c:pie3D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14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427511695945257"/>
          <c:y val="1.3227772302009701E-3"/>
          <c:w val="0.5829319772528434"/>
          <c:h val="0.89814814814814814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800"/>
      </a:pPr>
      <a:endParaRPr lang="ru-RU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1"/>
          <c:order val="0"/>
          <c:spPr>
            <a:solidFill>
              <a:srgbClr val="FF0000"/>
            </a:solidFill>
            <a:ln>
              <a:solidFill>
                <a:srgbClr val="2D87F3"/>
              </a:solidFill>
            </a:ln>
          </c:spPr>
          <c:explosion val="5"/>
          <c:dPt>
            <c:idx val="0"/>
            <c:bubble3D val="0"/>
            <c:explosion val="159"/>
          </c:dPt>
          <c:dPt>
            <c:idx val="1"/>
            <c:bubble3D val="0"/>
            <c:spPr>
              <a:solidFill>
                <a:srgbClr val="002060"/>
              </a:solidFill>
              <a:ln>
                <a:solidFill>
                  <a:srgbClr val="2D87F3"/>
                </a:solidFill>
              </a:ln>
            </c:spPr>
          </c:dPt>
          <c:dPt>
            <c:idx val="2"/>
            <c:bubble3D val="0"/>
            <c:spPr>
              <a:solidFill>
                <a:srgbClr val="CC99FF"/>
              </a:solidFill>
              <a:ln>
                <a:solidFill>
                  <a:srgbClr val="2D87F3"/>
                </a:solidFill>
              </a:ln>
            </c:spPr>
          </c:dPt>
          <c:dPt>
            <c:idx val="3"/>
            <c:bubble3D val="0"/>
            <c:spPr>
              <a:solidFill>
                <a:srgbClr val="00B050"/>
              </a:solidFill>
              <a:ln>
                <a:solidFill>
                  <a:srgbClr val="2D87F3"/>
                </a:solidFill>
              </a:ln>
            </c:spPr>
          </c:dPt>
          <c:dPt>
            <c:idx val="4"/>
            <c:bubble3D val="0"/>
            <c:spPr>
              <a:solidFill>
                <a:srgbClr val="99FF66"/>
              </a:solidFill>
              <a:ln>
                <a:solidFill>
                  <a:srgbClr val="2D87F3"/>
                </a:solidFill>
              </a:ln>
            </c:spPr>
          </c:dPt>
          <c:dPt>
            <c:idx val="5"/>
            <c:bubble3D val="0"/>
            <c:spPr>
              <a:solidFill>
                <a:srgbClr val="FFFFFF">
                  <a:lumMod val="85000"/>
                </a:srgbClr>
              </a:solidFill>
              <a:ln>
                <a:solidFill>
                  <a:srgbClr val="2D87F3"/>
                </a:solidFill>
              </a:ln>
            </c:spPr>
          </c:dPt>
          <c:dPt>
            <c:idx val="6"/>
            <c:bubble3D val="0"/>
            <c:explosion val="6"/>
            <c:spPr>
              <a:solidFill>
                <a:srgbClr val="C00000"/>
              </a:solidFill>
              <a:ln>
                <a:solidFill>
                  <a:srgbClr val="2D87F3"/>
                </a:solidFill>
              </a:ln>
            </c:spPr>
          </c:dPt>
          <c:dPt>
            <c:idx val="7"/>
            <c:bubble3D val="0"/>
            <c:spPr>
              <a:solidFill>
                <a:srgbClr val="FFFFFF"/>
              </a:solidFill>
              <a:ln>
                <a:solidFill>
                  <a:srgbClr val="2D87F3"/>
                </a:solidFill>
              </a:ln>
            </c:spPr>
          </c:dPt>
          <c:dPt>
            <c:idx val="8"/>
            <c:bubble3D val="0"/>
            <c:spPr>
              <a:solidFill>
                <a:srgbClr val="2D87F3"/>
              </a:solidFill>
              <a:ln>
                <a:solidFill>
                  <a:srgbClr val="2D87F3"/>
                </a:solidFill>
              </a:ln>
            </c:spPr>
          </c:dPt>
          <c:dPt>
            <c:idx val="9"/>
            <c:bubble3D val="0"/>
            <c:spPr>
              <a:solidFill>
                <a:srgbClr val="FFC000"/>
              </a:solidFill>
              <a:ln>
                <a:solidFill>
                  <a:srgbClr val="2D87F3"/>
                </a:solidFill>
              </a:ln>
            </c:spPr>
          </c:dPt>
          <c:dPt>
            <c:idx val="10"/>
            <c:bubble3D val="0"/>
            <c:spPr>
              <a:solidFill>
                <a:srgbClr val="CCFF99"/>
              </a:solidFill>
              <a:ln>
                <a:solidFill>
                  <a:srgbClr val="2D87F3"/>
                </a:solidFill>
              </a:ln>
            </c:spPr>
          </c:dPt>
          <c:dPt>
            <c:idx val="11"/>
            <c:bubble3D val="0"/>
            <c:spPr>
              <a:solidFill>
                <a:srgbClr val="BE38E8"/>
              </a:solidFill>
              <a:ln>
                <a:solidFill>
                  <a:srgbClr val="2D87F3"/>
                </a:solidFill>
              </a:ln>
            </c:spPr>
          </c:dPt>
          <c:dPt>
            <c:idx val="12"/>
            <c:bubble3D val="0"/>
            <c:spPr>
              <a:solidFill>
                <a:srgbClr val="FFFF00"/>
              </a:solidFill>
              <a:ln>
                <a:solidFill>
                  <a:srgbClr val="2D87F3"/>
                </a:solidFill>
              </a:ln>
            </c:spPr>
          </c:dPt>
          <c:dLbls>
            <c:dLbl>
              <c:idx val="0"/>
              <c:layout>
                <c:manualLayout>
                  <c:x val="-2.3558556425809899E-2"/>
                  <c:y val="9.8765451300758499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30094596157243092"/>
                  <c:y val="-6.3759320260390828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>
                        <a:solidFill>
                          <a:schemeClr val="tx1"/>
                        </a:solidFill>
                      </a:rPr>
                      <a:t>"Повышение безопасности дорожного движения в муниципальном образовании п. Михайловский Саратовской области на 2022-2024 годы»; 498,60; 0,55%</a:t>
                    </a:r>
                    <a:endParaRPr lang="ru-RU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0402356333665369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="1" dirty="0">
                        <a:solidFill>
                          <a:schemeClr val="tx1"/>
                        </a:solidFill>
                      </a:rPr>
                      <a:t>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2020-2022 годы»; 1 </a:t>
                    </a:r>
                    <a:r>
                      <a:rPr lang="ru-RU" b="1" dirty="0" smtClean="0">
                        <a:solidFill>
                          <a:schemeClr val="tx1"/>
                        </a:solidFill>
                      </a:rPr>
                      <a:t>408.,5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21472726751247867"/>
                  <c:y val="7.883232795418060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6.5408199593179839E-2"/>
                  <c:y val="0.1026661033665992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5.2120304222807785E-2"/>
                  <c:y val="0.2602300496218624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3.0008904881659769E-2"/>
                  <c:y val="0.3694831086775753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1781776451049556"/>
                  <c:y val="0.27161335114481405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ru-RU" b="1" dirty="0">
                        <a:solidFill>
                          <a:schemeClr val="tx1"/>
                        </a:solidFill>
                      </a:rPr>
                      <a:t>"Поддержка и развитие печатного средства массовой информации муниципального образования поселок  Михайловский Саратовской области муниципального учреждения "Редакция газеты "Михайловские новости" муниципального образования поселок </a:t>
                    </a:r>
                    <a:r>
                      <a:rPr lang="ru-RU" b="1" dirty="0" smtClean="0">
                        <a:solidFill>
                          <a:schemeClr val="tx1"/>
                        </a:solidFill>
                      </a:rPr>
                      <a:t>Михайловский...2001,1,1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0.13308404824297032"/>
                  <c:y val="0.1163087617981455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8.7530069909694669E-2"/>
                  <c:y val="0.2926276451108477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63690128783891831"/>
                  <c:y val="6.072014401091552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8.0113773976257296E-2"/>
                  <c:y val="0.2844126148367094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0.11233797303769369"/>
                  <c:y val="0.1819650397521220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3"/>
              <c:layout>
                <c:manualLayout>
                  <c:x val="-0.16351133687950364"/>
                  <c:y val="7.830156086352889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spPr>
              <a:ln>
                <a:solidFill>
                  <a:srgbClr val="000000"/>
                </a:solidFill>
              </a:ln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PowerPoint]Расходы ФКР (2021)'!$A$3:$A$16</c:f>
              <c:strCache>
                <c:ptCount val="14"/>
                <c:pt idx="0">
                  <c:v>"Молодежная политика и оздоровление детей МО п. Михайловский Саратовской области на 2022-2024 годы"</c:v>
                </c:pt>
                <c:pt idx="1">
                  <c:v>"Повышение безопасности дорожного движения в муниципальном образовании п. Михайловский Саратовской области на 2022-2024 годы»</c:v>
                </c:pt>
                <c:pt idx="2">
                  <c:v>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2020-2022 годы»</c:v>
                </c:pt>
                <c:pt idx="3">
                  <c:v>«Развитие местного самоуправления в муниципальном образовании  п. Михайловский Саратовской области на  2022-2024 годы»</c:v>
                </c:pt>
                <c:pt idx="4">
                  <c:v>«Развитие дошкольного образования муниципального образования п. Михайловский Саратовской области на 2022-2024 годы»
</c:v>
                </c:pt>
                <c:pt idx="5">
                  <c:v>«Развитие культуры в муниципальном образовании поселок Михайловский Саратовской области на 2022 - 2024 годы»
</c:v>
                </c:pt>
                <c:pt idx="6">
                  <c:v>«Благоустройство территории муниципального образования поселок Михайловский Саратовской области на 2022-2024 годы»
</c:v>
                </c:pt>
                <c:pt idx="7">
                  <c:v>программа "Поддержка и развитие печатного средства массовой информации муниципального образования поселок 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</c:v>
                </c:pt>
                <c:pt idx="8">
                  <c:v>"Поддержка и развитие общего образования п. Михайловский Саратовской области муниципального общеобразовательного учреждения "Средняя общеобразовательная школа МО п. Михайловский" на 2022-2024 годы"</c:v>
                </c:pt>
                <c:pt idx="9">
                  <c:v>"Управление имуществом муниципального образования п. Михайловский на 2022-2024 годы"</c:v>
                </c:pt>
                <c:pt idx="10">
                  <c:v>"Развитие физической культуры и спорта в муниципальном образовании п.Михайловский Саратовской области" на 2020 - 2022 годы"
</c:v>
                </c:pt>
                <c:pt idx="11">
                  <c:v>"Формирование комфортной городской среды на территории муниципального образования п. Михайловский Саратовской области на 2018 – 2024 годы"</c:v>
                </c:pt>
                <c:pt idx="12">
                  <c:v>"Снижение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2022-2024 годах"</c:v>
                </c:pt>
                <c:pt idx="13">
                  <c:v>"Благоустройство территории в муниципальном образовании поселок Михайловский Саратовской области на 2022-2026 годы"</c:v>
                </c:pt>
              </c:strCache>
            </c:strRef>
          </c:cat>
          <c:val>
            <c:numRef>
              <c:f>'[Диаграмма в Microsoft PowerPoint]Расходы ФКР (2021)'!$C$3:$C$16</c:f>
              <c:numCache>
                <c:formatCode>#,##0.00</c:formatCode>
                <c:ptCount val="14"/>
                <c:pt idx="0">
                  <c:v>230.8</c:v>
                </c:pt>
                <c:pt idx="1">
                  <c:v>498.6</c:v>
                </c:pt>
                <c:pt idx="2">
                  <c:v>1408.3</c:v>
                </c:pt>
                <c:pt idx="3">
                  <c:v>7514</c:v>
                </c:pt>
                <c:pt idx="4">
                  <c:v>13647.3</c:v>
                </c:pt>
                <c:pt idx="5">
                  <c:v>3992.4</c:v>
                </c:pt>
                <c:pt idx="6">
                  <c:v>2657.8</c:v>
                </c:pt>
                <c:pt idx="7">
                  <c:v>2001.4</c:v>
                </c:pt>
                <c:pt idx="8">
                  <c:v>27171.200000000001</c:v>
                </c:pt>
                <c:pt idx="9">
                  <c:v>4292.1000000000004</c:v>
                </c:pt>
                <c:pt idx="10">
                  <c:v>2811</c:v>
                </c:pt>
                <c:pt idx="11">
                  <c:v>10327.6</c:v>
                </c:pt>
                <c:pt idx="12">
                  <c:v>4560.1000000000004</c:v>
                </c:pt>
                <c:pt idx="13">
                  <c:v>10143.200000000001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rgbClr val="66CCFF"/>
        </a:solidFill>
        <a:ln>
          <a:solidFill>
            <a:srgbClr val="BE38E8"/>
          </a:solidFill>
        </a:ln>
      </c:spPr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txPr>
    <a:bodyPr/>
    <a:lstStyle/>
    <a:p>
      <a:pPr>
        <a:defRPr sz="800"/>
      </a:pPr>
      <a:endParaRPr lang="ru-RU"/>
    </a:p>
  </c:txPr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0.00716</cdr:x>
      <cdr:y>0.03299</cdr:y>
    </cdr:from>
    <cdr:to>
      <cdr:x>0.74049</cdr:x>
      <cdr:y>0.09646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66511" y="200058"/>
          <a:ext cx="6815055" cy="3849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04BD56-1EFF-471C-8F4C-8C824A5C4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15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41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1297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42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12978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43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12978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44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12978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45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129783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46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12978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63E4-FC2B-4E72-8777-A5ACDAA26C3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32FFB-7069-4A99-99AF-B0B3073D85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CDAF-E14D-4C57-B9F6-AFED53D9B20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68B4-422D-4FA2-8ECA-B301A2297433}" type="datetimeFigureOut">
              <a:rPr lang="zh-CN" altLang="en-US"/>
              <a:pPr>
                <a:defRPr/>
              </a:pPr>
              <a:t>2023/5/25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EEF0F-47EC-4542-87B5-6576CCFBB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34EC-4F32-4DA1-A2CC-7CCAB017E4A9}" type="datetimeFigureOut">
              <a:rPr lang="zh-CN" altLang="en-US"/>
              <a:pPr>
                <a:defRPr/>
              </a:pPr>
              <a:t>2023/5/25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55AEC-FAC8-4637-A7E6-A4EBDF77C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17F7-4099-437E-B603-952AC3B0E8BF}" type="datetimeFigureOut">
              <a:rPr lang="zh-CN" altLang="en-US"/>
              <a:pPr>
                <a:defRPr/>
              </a:pPr>
              <a:t>2023/5/25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B1CC-F1B5-4205-95BA-5C1020E5B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3AC88-9E7D-442A-BC38-AACC84D85385}" type="datetimeFigureOut">
              <a:rPr lang="zh-CN" altLang="en-US"/>
              <a:pPr>
                <a:defRPr/>
              </a:pPr>
              <a:t>2023/5/25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F4722-20F5-4291-81BC-7DA2A5D37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2C62-C5EA-4C7F-BB85-AF0292B490DB}" type="datetimeFigureOut">
              <a:rPr lang="zh-CN" altLang="en-US"/>
              <a:pPr>
                <a:defRPr/>
              </a:pPr>
              <a:t>2023/5/25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31BFE-8C55-494A-B157-909E50AD2D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19A0-8EDA-40D1-B709-CBD3F51C1F56}" type="datetimeFigureOut">
              <a:rPr lang="zh-CN" altLang="en-US"/>
              <a:pPr>
                <a:defRPr/>
              </a:pPr>
              <a:t>2023/5/25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D5250-B65D-49BD-B3BC-947172E99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6B62-3F8D-4E65-9BC5-8994767BF7C5}" type="datetimeFigureOut">
              <a:rPr lang="zh-CN" altLang="en-US"/>
              <a:pPr>
                <a:defRPr/>
              </a:pPr>
              <a:t>2023/5/25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0756-DB74-4F30-83F7-96EB3BF0C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19A99-9026-449C-97AD-6F06F0B4276C}" type="datetimeFigureOut">
              <a:rPr lang="zh-CN" altLang="en-US"/>
              <a:pPr>
                <a:defRPr/>
              </a:pPr>
              <a:t>2023/5/25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3C094-A48F-4004-914E-87C4AF4C6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89BF8-3996-477E-8337-4DCE5F3181F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5C993-97BD-4653-A0D2-69F6C4FE6BBE}" type="datetimeFigureOut">
              <a:rPr lang="zh-CN" altLang="en-US"/>
              <a:pPr>
                <a:defRPr/>
              </a:pPr>
              <a:t>2023/5/25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83AC-24B6-4A48-BBC4-7643B14DC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08AE-F11F-4825-8B60-9A5C52A7DFAB}" type="datetimeFigureOut">
              <a:rPr lang="zh-CN" altLang="en-US"/>
              <a:pPr>
                <a:defRPr/>
              </a:pPr>
              <a:t>2023/5/25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867A-E377-4B0F-B1BB-89FAB002B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A5C50-D4A2-4FDD-8D84-885F0921CD4B}" type="datetimeFigureOut">
              <a:rPr lang="zh-CN" altLang="en-US"/>
              <a:pPr>
                <a:defRPr/>
              </a:pPr>
              <a:t>2023/5/25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58-8040-4BA7-979C-5E801CEB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AF0E-15BE-48E0-A5AE-C42704E287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7870-9813-4B3B-9BA5-A9054049263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0D5B-F61D-4935-BCD8-B296CDB22F8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0DC-7FA2-4A3F-BC23-126B918C929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8A99-F97D-4D21-848B-A64D71B02CA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29A10-F726-4F75-818A-E97FA7A9D6C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F406-9111-40C0-814C-BC5FF514554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3D8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单击此处编辑母版文本样式</a:t>
            </a:r>
          </a:p>
          <a:p>
            <a:pPr lvl="1"/>
            <a:r>
              <a:rPr lang="zh-CN" altLang="ru-RU" smtClean="0"/>
              <a:t>第二级</a:t>
            </a:r>
          </a:p>
          <a:p>
            <a:pPr lvl="2"/>
            <a:r>
              <a:rPr lang="zh-CN" altLang="ru-RU" smtClean="0"/>
              <a:t>第三级</a:t>
            </a:r>
          </a:p>
          <a:p>
            <a:pPr lvl="3"/>
            <a:r>
              <a:rPr lang="zh-CN" altLang="ru-RU" smtClean="0"/>
              <a:t>第四级</a:t>
            </a:r>
          </a:p>
          <a:p>
            <a:pPr lvl="4"/>
            <a:r>
              <a:rPr lang="zh-CN" altLang="ru-RU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836DEF-6233-435E-B7AE-462E7E5E32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3D8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yangkang\Desktop\TO-卡瓦\首界面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fld id="{9D930F71-87C3-45D5-944F-3A110ECC60DB}" type="datetimeFigureOut">
              <a:rPr lang="zh-CN" altLang="en-US"/>
              <a:pPr>
                <a:defRPr/>
              </a:pPr>
              <a:t>2023/5/25</a:t>
            </a:fld>
            <a:endParaRPr lang="zh-CN" altLang="en-US"/>
          </a:p>
        </p:txBody>
      </p:sp>
      <p:sp>
        <p:nvSpPr>
          <p:cNvPr id="205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300F5B-FC66-4CCE-B1CC-FA2DC679B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rant.ru/products/ipo/prime/doc/400056192/#202" TargetMode="External"/><Relationship Id="rId2" Type="http://schemas.openxmlformats.org/officeDocument/2006/relationships/hyperlink" Target="https://www.garant.ru/products/ipo/prime/doc/400056192/#209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988" y="2147888"/>
            <a:ext cx="7772400" cy="1136650"/>
          </a:xfrm>
        </p:spPr>
        <p:txBody>
          <a:bodyPr/>
          <a:lstStyle/>
          <a:p>
            <a:pPr>
              <a:defRPr/>
            </a:pPr>
            <a:r>
              <a:rPr lang="ru-RU" sz="3200" dirty="0"/>
              <a:t>БЮДЖЕТ ДЛЯ ГРАЖДАН</a:t>
            </a:r>
          </a:p>
        </p:txBody>
      </p:sp>
      <p:sp>
        <p:nvSpPr>
          <p:cNvPr id="3075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408712" cy="2232248"/>
          </a:xfrm>
        </p:spPr>
        <p:txBody>
          <a:bodyPr/>
          <a:lstStyle/>
          <a:p>
            <a:pPr>
              <a:defRPr/>
            </a:pPr>
            <a:r>
              <a:rPr lang="ru-RU" altLang="ru-RU" sz="2400" dirty="0" smtClean="0">
                <a:solidFill>
                  <a:schemeClr val="accent4"/>
                </a:solidFill>
                <a:latin typeface="Georgia" panose="02040502050405020303" pitchFamily="18" charset="0"/>
              </a:rPr>
              <a:t>к отчету об исполнении  бюджета муниципального образования п. Михайловский Саратовской области за 2022год</a:t>
            </a:r>
          </a:p>
          <a:p>
            <a:pPr>
              <a:defRPr/>
            </a:pPr>
            <a:r>
              <a:rPr lang="ru-RU" alt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(по решению Собрания Депутатов МО п. Михайловский от 18 мая 2023 года №125 )      </a:t>
            </a:r>
            <a:endParaRPr lang="ru-RU" alt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9220" name="Picture 5" descr="https://images.vector-images.com/64/mikhaylovskyi_zato_co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242888"/>
            <a:ext cx="1457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4224731"/>
              </p:ext>
            </p:extLst>
          </p:nvPr>
        </p:nvGraphicFramePr>
        <p:xfrm>
          <a:off x="539551" y="188640"/>
          <a:ext cx="8280921" cy="59807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7761"/>
                <a:gridCol w="2471355"/>
                <a:gridCol w="690409"/>
                <a:gridCol w="690409"/>
                <a:gridCol w="690409"/>
                <a:gridCol w="690409"/>
                <a:gridCol w="690409"/>
                <a:gridCol w="690409"/>
                <a:gridCol w="609351"/>
              </a:tblGrid>
              <a:tr h="20580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2021 год (по состоянию на 01.01.2022г)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2022 года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01.01.2023г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73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назначениям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40482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1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2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3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4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 smtClean="0">
                          <a:effectLst/>
                        </a:rPr>
                        <a:t>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3315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2 02 30024 04 0003 150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городских округов области на осуществление органами местного самоуправления государственных полномочий по созданию  и организации деятельности комиссий по делам несовершеннолетних и защите их прав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310,3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356,6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356,6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356,6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8419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2 02 30024 04 0008 150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Cубвенции бюджетам городских округов области на осуществление органами местного самоуправления государственных полномочий по образованию и обеспечению деятельности административных комиссий, определению перечня должностных лиц, уполномоченных составлять протоколы об административных правонарушениях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310,3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356,6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356,6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356,6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5126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2 02 30024 04 0009 150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Cубвенции бюджетам городских округов области на осуществление органами местного самоуправления отдельных государственных полномочий по осуществлению деятельности по опеке и попечительству в отношении несовершеннолетних граждан в части расходов на оплату труда, уплату страховых взносов по обязательному социальному страхованию в государственные внебюджетные фонды Российской Федерации, обеспечение деятельности штатных работников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310,3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356,6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356,6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356,6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8645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2 02 30024 04 0010 150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гражданам субсидий на оплату жилого помещения и коммунальных услуг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310,3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356,6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356,6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353,1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6549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2 02 30024 04 0011 150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Cубвенции бюджетам городских округов области на осуществление органами местного самоуправления отдельных государственных полномочий по осуществлению деятельности по опеке и попечительству в отношении совершеннолетних граждан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930,8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1 069,7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1 069,7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1 018,2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4015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2 02 30024 04 0012 150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Cубвенции бюджетам  городских округов области на осуществление органами местного самоуправления государственных полномочий по организации предоставления компенсации родительской платы за присмотр и уход за детьми в образовательных организациях, реализующих основную общеобразовательную программу дошкольного образования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07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1488404"/>
              </p:ext>
            </p:extLst>
          </p:nvPr>
        </p:nvGraphicFramePr>
        <p:xfrm>
          <a:off x="539552" y="305631"/>
          <a:ext cx="8280919" cy="57464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7076"/>
                <a:gridCol w="2407588"/>
                <a:gridCol w="672595"/>
                <a:gridCol w="672595"/>
                <a:gridCol w="672595"/>
                <a:gridCol w="672595"/>
                <a:gridCol w="672595"/>
                <a:gridCol w="672595"/>
                <a:gridCol w="670685"/>
              </a:tblGrid>
              <a:tr h="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2021 год (по состоянию на 01.01.2022г)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2022 года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01.01.2023г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11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назначениям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75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1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2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3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9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7341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2 02 30024 04 0014 150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Cубвенции бюджетам городских округов области на компенсацию родительской платы за присмотр и уход за детьми в образовательных организациях, реализующих основную общеобразовательную программу дошкольного образования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286,5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241,8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241,8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241,3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7341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2 02 30024 04 0015 150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Cубвенции бюджетам городских округов области на осуществление органами местного самоуправления отдельных государственных полномочий по государственному управлению охраной труда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310,3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049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2 02 30024 04 0016 150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Cубвенции бюджетам городских округов области на осуществление органами местного самоуправления государственных полномочий по предоставлению гражданам субсидий на оплату жилого помещения и коммунальных услуг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7341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2 02 30024 04 0027 150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Cубвенции бюджетам городских округов области на предоставление  питания отдельным категориям обучающихся в муниципальных образовательных организациях, реализующих образовательные программы начального общего, основного общего и среднего общего образования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192,5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1983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2 02 30024 04 0028 150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Cубвенции бюджетам городских округов области на частичное финансирование расходов на присмотр и уход за детьми дошкольного возраста в муниципальных образовательных организациях, реализующих основную общеобразовательную программу дошкольного образования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2413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2 02 30024 04 0029 150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питания отдельным категориям обучающихся в муниципальных образовательных организациях, реализующих образовательные программы начального общего, основного общего и среднего общего образования, и частичному финансированию расходов на присмотр и уход за детьми дошкольного возраста в муниципальных образовательных организациях, реализующих основную общеобразовательную программу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942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2835324"/>
              </p:ext>
            </p:extLst>
          </p:nvPr>
        </p:nvGraphicFramePr>
        <p:xfrm>
          <a:off x="251520" y="598081"/>
          <a:ext cx="8640959" cy="49573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7820"/>
                <a:gridCol w="2512266"/>
                <a:gridCol w="701838"/>
                <a:gridCol w="701838"/>
                <a:gridCol w="701838"/>
                <a:gridCol w="701838"/>
                <a:gridCol w="701838"/>
                <a:gridCol w="701838"/>
                <a:gridCol w="699845"/>
              </a:tblGrid>
              <a:tr h="12264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2021 год (по состоянию на 01.01.2022г)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2022 года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01.01.2023г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66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назначениям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243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1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0768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2 02 30024 04 0037 150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Cубвенции бюджетам городских округов области на финансовое обеспечение образовательной деятельности муниципальных дошкольных образовательных организаций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8 178,0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8 435,6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8 435,6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8 435,6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1223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2 02 30024 04 0043 150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городских округов области на осуществление органами местного самоуправления отдельных государственных полномочий по организации проведения мероприятий при осуществлении деятельности по обращению с животными без владельцев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32,90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7787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2 02 45179 04 0000 150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трансферты, передаваемые бюджетам городских округов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0768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2 02 49999 04 0048 150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трансферты, передаваемые бюджетам городских округов области на оснащение и укрепление материально-технической базы образовательных организаций (за счет средств дотации)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5356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2 02 49999 04 0054 150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трансферты, передаваемые бюджетам городских округов области на достижение надлежащего уровня оплаты труда в органах местного самоуправления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617,7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2060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2 02 49999 04 0032 150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трансферты, передаваемые бюджетам городских округов области на реализацию мероприятий по благоустройству территорий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9 998,2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9 998,2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9 998,2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90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8957779"/>
              </p:ext>
            </p:extLst>
          </p:nvPr>
        </p:nvGraphicFramePr>
        <p:xfrm>
          <a:off x="371683" y="214686"/>
          <a:ext cx="8058183" cy="54815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7839"/>
                <a:gridCol w="2400675"/>
                <a:gridCol w="654504"/>
                <a:gridCol w="654504"/>
                <a:gridCol w="654504"/>
                <a:gridCol w="654504"/>
                <a:gridCol w="654504"/>
                <a:gridCol w="654504"/>
                <a:gridCol w="652645"/>
              </a:tblGrid>
              <a:tr h="6505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2021 год (по состоянию на 01.01.2022г)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2022 года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01.01.2023г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72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назначениям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40560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1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2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1946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2 02 49999 04 0067 150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трансферты, передаваемые бюджетам городских округов области на оснащение и укрепление материально-технической базы образовательных организаций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1946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2 02 49999 04 0080 150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транферты, передаваемые бюджетам городских округов области на поощрение муниципальных управленческих команд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19468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2 02 49999 04 0015 150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трансферты, передаваемые бюджетам городских округов области на размещение социально значимой информации в печатных средствах массовой информации, учрежденных органами местного самоуправления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400,9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1 092,3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1 092,3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1 092,3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272,5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7373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2 02 49999 04 0006 150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трансферты, передаваемые бюджетам городских округов области за счет средств резервного фонда Правительства Саратовской области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0753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2 02 49999 04 0084 150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трансферты, передаваемые бюджетам городских округов области на обновление спортивного оборудования и инвентаря спортивных залов образовательных учреждений области, расположенных в сельской местности, для реализации рабочей программы учебного предмета "Физическая культура"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7373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2 07 04050 04 0000 150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безвозмездные поступления в бюджеты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4410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 ДОХОДОВ: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123 934,3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113 509,4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113 509,4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109 920,0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88,7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409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129" y="319462"/>
            <a:ext cx="8229600" cy="1143000"/>
          </a:xfrm>
        </p:spPr>
        <p:txBody>
          <a:bodyPr/>
          <a:lstStyle/>
          <a:p>
            <a:pPr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доходной части бюджета п. Михайловский Саратовской области на 01 января 2023 года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184D4995-5681-4887-93B0-EE70BED9B9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8291757"/>
              </p:ext>
            </p:extLst>
          </p:nvPr>
        </p:nvGraphicFramePr>
        <p:xfrm>
          <a:off x="368522" y="1059829"/>
          <a:ext cx="8433572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184D4995-5681-4887-93B0-EE70BED9B9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395273"/>
              </p:ext>
            </p:extLst>
          </p:nvPr>
        </p:nvGraphicFramePr>
        <p:xfrm>
          <a:off x="394955" y="1097071"/>
          <a:ext cx="8211671" cy="4437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184D4995-5681-4887-93B0-EE70BED9B9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7007569"/>
              </p:ext>
            </p:extLst>
          </p:nvPr>
        </p:nvGraphicFramePr>
        <p:xfrm>
          <a:off x="301760" y="1052924"/>
          <a:ext cx="8498541" cy="4509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467335"/>
              </p:ext>
            </p:extLst>
          </p:nvPr>
        </p:nvGraphicFramePr>
        <p:xfrm>
          <a:off x="954157" y="1184745"/>
          <a:ext cx="7156174" cy="4339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14371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125"/>
              </a:spcAft>
            </a:pPr>
            <a:r>
              <a:rPr lang="ru-RU" sz="1800" b="1" kern="1800" dirty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Итоги социально-экономического развития п. Михайловский Саратовской области за </a:t>
            </a:r>
            <a:r>
              <a:rPr lang="ru-RU" sz="1800" b="1" kern="1800" dirty="0" smtClean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2022 </a:t>
            </a:r>
            <a:r>
              <a:rPr lang="ru-RU" sz="1800" b="1" kern="1800" dirty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год.</a:t>
            </a:r>
            <a:r>
              <a:rPr lang="ru-RU" sz="1800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1800" dirty="0">
                <a:latin typeface="Calibri"/>
                <a:ea typeface="Times New Roman"/>
                <a:cs typeface="Times New Roman"/>
              </a:rPr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301608" cy="4824536"/>
          </a:xfrm>
          <a:solidFill>
            <a:srgbClr val="66CCFF"/>
          </a:solidFill>
        </p:spPr>
        <p:txBody>
          <a:bodyPr/>
          <a:lstStyle/>
          <a:p>
            <a:r>
              <a:rPr lang="ru-RU" sz="1400" dirty="0" smtClean="0"/>
              <a:t>Основные </a:t>
            </a:r>
            <a:r>
              <a:rPr lang="ru-RU" sz="1400" dirty="0"/>
              <a:t>показатели прогноза социально-экономического развития п. Михайловский Саратовской области за </a:t>
            </a:r>
            <a:r>
              <a:rPr lang="ru-RU" sz="1400" dirty="0" smtClean="0"/>
              <a:t>2022 </a:t>
            </a:r>
            <a:r>
              <a:rPr lang="ru-RU" sz="1400" dirty="0"/>
              <a:t>год.</a:t>
            </a:r>
          </a:p>
          <a:p>
            <a:r>
              <a:rPr lang="ru-RU" sz="1400" dirty="0"/>
              <a:t> В  </a:t>
            </a:r>
            <a:r>
              <a:rPr lang="ru-RU" sz="1400" dirty="0" smtClean="0"/>
              <a:t>2022 </a:t>
            </a:r>
            <a:r>
              <a:rPr lang="ru-RU" sz="1400" dirty="0"/>
              <a:t>год показатель  естественного  прироста населения   составляет  </a:t>
            </a:r>
            <a:r>
              <a:rPr lang="ru-RU" sz="1400" dirty="0" smtClean="0"/>
              <a:t>-16,5 </a:t>
            </a:r>
            <a:r>
              <a:rPr lang="ru-RU" sz="1400" dirty="0"/>
              <a:t>на 1000 населения.</a:t>
            </a:r>
          </a:p>
          <a:p>
            <a:r>
              <a:rPr lang="ru-RU" sz="1400" dirty="0"/>
              <a:t>Миграционный прирост населения за </a:t>
            </a:r>
            <a:r>
              <a:rPr lang="ru-RU" sz="1400" dirty="0" smtClean="0"/>
              <a:t>2022 </a:t>
            </a:r>
            <a:r>
              <a:rPr lang="ru-RU" sz="1400" dirty="0"/>
              <a:t>год составил – (-38) человек.  По состоянию на 31 декабря  </a:t>
            </a:r>
            <a:r>
              <a:rPr lang="ru-RU" sz="1400" dirty="0" smtClean="0"/>
              <a:t>2022 </a:t>
            </a:r>
            <a:r>
              <a:rPr lang="ru-RU" sz="1400" dirty="0"/>
              <a:t>года уровень официально зарегистрированной безработицы в п. Михайловский  составляет </a:t>
            </a:r>
            <a:r>
              <a:rPr lang="ru-RU" sz="1400" dirty="0" smtClean="0"/>
              <a:t>1,3 </a:t>
            </a:r>
            <a:r>
              <a:rPr lang="ru-RU" sz="1400" dirty="0"/>
              <a:t>% (для сравнения – аналогичный показатель </a:t>
            </a:r>
            <a:r>
              <a:rPr lang="ru-RU" sz="1400" dirty="0" smtClean="0"/>
              <a:t>2021 </a:t>
            </a:r>
            <a:r>
              <a:rPr lang="ru-RU" sz="1400" dirty="0"/>
              <a:t>года </a:t>
            </a:r>
            <a:r>
              <a:rPr lang="ru-RU" sz="1400" dirty="0" smtClean="0"/>
              <a:t>0,3%). </a:t>
            </a:r>
            <a:r>
              <a:rPr lang="ru-RU" sz="1400" dirty="0"/>
              <a:t>Для сравнения тот же показатель по Саратовской области в </a:t>
            </a:r>
            <a:r>
              <a:rPr lang="ru-RU" sz="1400" dirty="0" smtClean="0"/>
              <a:t>2022 </a:t>
            </a:r>
            <a:r>
              <a:rPr lang="ru-RU" sz="1400" dirty="0"/>
              <a:t>г. – </a:t>
            </a:r>
            <a:r>
              <a:rPr lang="ru-RU" sz="1400" dirty="0" smtClean="0"/>
              <a:t>3,1%. </a:t>
            </a:r>
            <a:endParaRPr lang="ru-RU" sz="1400" dirty="0"/>
          </a:p>
          <a:p>
            <a:r>
              <a:rPr lang="ru-RU" sz="1400" dirty="0"/>
              <a:t>Одним из важнейших показателей уровня жизни населения является уровень средней заработной платы.</a:t>
            </a:r>
          </a:p>
          <a:p>
            <a:r>
              <a:rPr lang="ru-RU" sz="1400" dirty="0"/>
              <a:t>Среднемесячная заработная плата по полному кругу предприятий и организаций п. Михайловский Саратовской области  за </a:t>
            </a:r>
            <a:r>
              <a:rPr lang="ru-RU" sz="1400" dirty="0" smtClean="0"/>
              <a:t>2022  </a:t>
            </a:r>
            <a:r>
              <a:rPr lang="ru-RU" sz="1400" dirty="0"/>
              <a:t>год составила </a:t>
            </a:r>
            <a:r>
              <a:rPr lang="ru-RU" sz="1400" dirty="0" smtClean="0"/>
              <a:t>30211 </a:t>
            </a:r>
            <a:r>
              <a:rPr lang="ru-RU" sz="1400" dirty="0"/>
              <a:t>рублей, за  соответствующий период </a:t>
            </a:r>
            <a:r>
              <a:rPr lang="ru-RU" sz="1400" dirty="0" smtClean="0"/>
              <a:t>2021  </a:t>
            </a:r>
            <a:r>
              <a:rPr lang="ru-RU" sz="1400" dirty="0"/>
              <a:t>года (</a:t>
            </a:r>
            <a:r>
              <a:rPr lang="ru-RU" sz="1400" dirty="0" smtClean="0"/>
              <a:t>27800 </a:t>
            </a:r>
            <a:r>
              <a:rPr lang="ru-RU" sz="1400" dirty="0"/>
              <a:t>рублей).Уровень среднемесячной заработной платы по п</a:t>
            </a:r>
            <a:r>
              <a:rPr lang="ru-RU" sz="1400" dirty="0" smtClean="0"/>
              <a:t>. Михайловский </a:t>
            </a:r>
            <a:r>
              <a:rPr lang="ru-RU" sz="1400" dirty="0"/>
              <a:t>составил </a:t>
            </a:r>
            <a:r>
              <a:rPr lang="ru-RU" sz="1400" dirty="0" smtClean="0"/>
              <a:t>72% </a:t>
            </a:r>
            <a:r>
              <a:rPr lang="ru-RU" sz="1400" dirty="0"/>
              <a:t>к средне областному.</a:t>
            </a:r>
          </a:p>
          <a:p>
            <a:r>
              <a:rPr lang="ru-RU" sz="1400" dirty="0"/>
              <a:t>В </a:t>
            </a:r>
            <a:r>
              <a:rPr lang="ru-RU" sz="1400" dirty="0" smtClean="0"/>
              <a:t>2022 </a:t>
            </a:r>
            <a:r>
              <a:rPr lang="ru-RU" sz="1400" dirty="0"/>
              <a:t>году муниципалитетом была продолжена работа, направленная на выполнение Указа Президента Российской Федерации В.В. Путина от 7 мая 2012 года №597 «О мероприятиях по реализации государственной социальной политики» в части принятия мер, направленных на достижение установленных показателей по средней заработной плате педагогических работников общего, дошкольного, дополнительного образования и работников учреждений культуры.</a:t>
            </a:r>
          </a:p>
          <a:p>
            <a:pPr>
              <a:spcAft>
                <a:spcPts val="1125"/>
              </a:spcAft>
            </a:pPr>
            <a:endParaRPr lang="ru-RU" sz="13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60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301608" cy="5328592"/>
          </a:xfrm>
          <a:solidFill>
            <a:srgbClr val="66CCFF"/>
          </a:solidFill>
        </p:spPr>
        <p:txBody>
          <a:bodyPr/>
          <a:lstStyle/>
          <a:p>
            <a:r>
              <a:rPr lang="ru-RU" sz="1200" dirty="0"/>
              <a:t>средняя заработная плата педагогических работников образовательных учреждений общего образования составила </a:t>
            </a:r>
            <a:r>
              <a:rPr lang="ru-RU" sz="1200" dirty="0" smtClean="0"/>
              <a:t>37,72 </a:t>
            </a:r>
            <a:r>
              <a:rPr lang="ru-RU" sz="1200" dirty="0"/>
              <a:t>тыс. рублей, исполнение к уровню в среднем по экономике Саратовской области составило </a:t>
            </a:r>
            <a:r>
              <a:rPr lang="ru-RU" sz="1200" dirty="0" smtClean="0"/>
              <a:t>111,0</a:t>
            </a:r>
            <a:r>
              <a:rPr lang="ru-RU" sz="1200" dirty="0"/>
              <a:t>%;</a:t>
            </a:r>
          </a:p>
          <a:p>
            <a:r>
              <a:rPr lang="ru-RU" sz="1200" dirty="0"/>
              <a:t>- средняя заработная плата педагогических работников в учреждениях дополнительного образования составила </a:t>
            </a:r>
            <a:r>
              <a:rPr lang="ru-RU" sz="1200" dirty="0" smtClean="0"/>
              <a:t>35,17 </a:t>
            </a:r>
            <a:r>
              <a:rPr lang="ru-RU" sz="1200" dirty="0"/>
              <a:t>тыс. рублей, исполнение к уровню средней заработной платы учителей в субъекте составило </a:t>
            </a:r>
            <a:r>
              <a:rPr lang="ru-RU" sz="1200" dirty="0" smtClean="0"/>
              <a:t>101,7 </a:t>
            </a:r>
            <a:r>
              <a:rPr lang="ru-RU" sz="1200" dirty="0"/>
              <a:t>%;</a:t>
            </a:r>
          </a:p>
          <a:p>
            <a:r>
              <a:rPr lang="ru-RU" sz="1200" dirty="0"/>
              <a:t>- средняя заработная плата педагогических работников в детских садах составила </a:t>
            </a:r>
            <a:r>
              <a:rPr lang="ru-RU" sz="1200" dirty="0" smtClean="0"/>
              <a:t>33,73 </a:t>
            </a:r>
            <a:r>
              <a:rPr lang="ru-RU" sz="1200" dirty="0"/>
              <a:t>тыс. рублей, исполнение к уровню заработной платы в сфере общего образования в субъекте составило </a:t>
            </a:r>
            <a:r>
              <a:rPr lang="ru-RU" sz="1200" dirty="0" smtClean="0"/>
              <a:t>108,1%;</a:t>
            </a:r>
            <a:endParaRPr lang="ru-RU" sz="1200" dirty="0"/>
          </a:p>
          <a:p>
            <a:r>
              <a:rPr lang="ru-RU" sz="1200" dirty="0"/>
              <a:t>- средняя заработная плата работников учреждений культуры составила </a:t>
            </a:r>
            <a:r>
              <a:rPr lang="ru-RU" sz="1200" dirty="0" smtClean="0"/>
              <a:t>34,60 </a:t>
            </a:r>
            <a:r>
              <a:rPr lang="ru-RU" sz="1200" dirty="0"/>
              <a:t>тыс. рублей, исполнение от среднемесячного дохода от трудовой деятельности по Саратовской области составило </a:t>
            </a:r>
            <a:r>
              <a:rPr lang="ru-RU" sz="1200" dirty="0" smtClean="0"/>
              <a:t>101,8 </a:t>
            </a:r>
            <a:r>
              <a:rPr lang="ru-RU" sz="1200" dirty="0"/>
              <a:t>%.</a:t>
            </a:r>
          </a:p>
          <a:p>
            <a:r>
              <a:rPr lang="ru-RU" sz="1200" dirty="0"/>
              <a:t> </a:t>
            </a:r>
          </a:p>
          <a:p>
            <a:pPr algn="ctr"/>
            <a:r>
              <a:rPr lang="ru-RU" sz="1200" b="1" dirty="0"/>
              <a:t>Исполнение майских Указов </a:t>
            </a:r>
            <a:endParaRPr lang="ru-RU" sz="1200" dirty="0"/>
          </a:p>
          <a:p>
            <a:pPr algn="ctr"/>
            <a:r>
              <a:rPr lang="ru-RU" sz="1200" b="1" dirty="0"/>
              <a:t>Президента РФ в части </a:t>
            </a:r>
            <a:endParaRPr lang="ru-RU" sz="1200" dirty="0"/>
          </a:p>
          <a:p>
            <a:pPr algn="ctr"/>
            <a:r>
              <a:rPr lang="ru-RU" sz="1200" b="1" dirty="0"/>
              <a:t>заработной платы, тыс. рублей</a:t>
            </a:r>
            <a:endParaRPr lang="ru-RU" sz="1200" dirty="0"/>
          </a:p>
          <a:p>
            <a:pPr algn="ctr"/>
            <a:r>
              <a:rPr lang="ru-RU" sz="1200" b="1" dirty="0"/>
              <a:t> </a:t>
            </a:r>
            <a:endParaRPr lang="ru-RU" sz="1200" dirty="0"/>
          </a:p>
          <a:p>
            <a:pPr algn="ctr"/>
            <a:r>
              <a:rPr lang="ru-RU" sz="1200" b="1" dirty="0"/>
              <a:t>Дошкольное </a:t>
            </a:r>
            <a:endParaRPr lang="ru-RU" sz="1200" dirty="0"/>
          </a:p>
          <a:p>
            <a:pPr algn="ctr"/>
            <a:r>
              <a:rPr lang="ru-RU" sz="1200" b="1" dirty="0"/>
              <a:t>образование – </a:t>
            </a:r>
            <a:r>
              <a:rPr lang="ru-RU" sz="1200" b="1" dirty="0" smtClean="0"/>
              <a:t>108,1 </a:t>
            </a:r>
            <a:r>
              <a:rPr lang="ru-RU" sz="1200" b="1" dirty="0"/>
              <a:t>% </a:t>
            </a:r>
            <a:endParaRPr lang="ru-RU" sz="1200" dirty="0" smtClean="0"/>
          </a:p>
          <a:p>
            <a:pPr marL="0" indent="0" algn="ctr">
              <a:buNone/>
            </a:pPr>
            <a:r>
              <a:rPr lang="ru-RU" sz="1200" b="1" dirty="0" smtClean="0"/>
              <a:t> </a:t>
            </a:r>
            <a:endParaRPr lang="ru-RU" sz="1200" dirty="0" smtClean="0"/>
          </a:p>
          <a:p>
            <a:pPr algn="ctr"/>
            <a:r>
              <a:rPr lang="ru-RU" sz="1200" b="1" dirty="0" smtClean="0"/>
              <a:t>Культура </a:t>
            </a:r>
            <a:r>
              <a:rPr lang="ru-RU" sz="1200" b="1" dirty="0"/>
              <a:t>– </a:t>
            </a:r>
            <a:r>
              <a:rPr lang="ru-RU" sz="1200" b="1" dirty="0" smtClean="0"/>
              <a:t>101,8%</a:t>
            </a:r>
            <a:endParaRPr lang="ru-RU" sz="1200" dirty="0"/>
          </a:p>
          <a:p>
            <a:pPr algn="ctr"/>
            <a:r>
              <a:rPr lang="ru-RU" sz="1200" b="1" dirty="0"/>
              <a:t>Дополнительное </a:t>
            </a:r>
            <a:endParaRPr lang="ru-RU" sz="1200" dirty="0"/>
          </a:p>
          <a:p>
            <a:pPr algn="ctr"/>
            <a:r>
              <a:rPr lang="ru-RU" sz="1200" b="1" dirty="0"/>
              <a:t>образование – </a:t>
            </a:r>
            <a:r>
              <a:rPr lang="ru-RU" sz="1200" b="1" dirty="0" smtClean="0"/>
              <a:t>101,7 </a:t>
            </a:r>
            <a:r>
              <a:rPr lang="ru-RU" sz="1200" b="1" dirty="0"/>
              <a:t>%</a:t>
            </a:r>
            <a:endParaRPr lang="ru-RU" sz="1200" dirty="0"/>
          </a:p>
          <a:p>
            <a:pPr algn="ctr"/>
            <a:r>
              <a:rPr lang="ru-RU" sz="1200" b="1" dirty="0"/>
              <a:t> </a:t>
            </a:r>
            <a:endParaRPr lang="ru-RU" sz="1200" dirty="0"/>
          </a:p>
          <a:p>
            <a:pPr algn="ctr"/>
            <a:r>
              <a:rPr lang="ru-RU" sz="1200" b="1" dirty="0"/>
              <a:t>Общее образование – </a:t>
            </a:r>
            <a:r>
              <a:rPr lang="ru-RU" sz="1200" b="1" dirty="0" smtClean="0"/>
              <a:t>111,0 </a:t>
            </a:r>
            <a:r>
              <a:rPr lang="ru-RU" sz="1200" b="1" dirty="0"/>
              <a:t>%</a:t>
            </a:r>
            <a:endParaRPr lang="ru-RU" sz="1200" dirty="0"/>
          </a:p>
          <a:p>
            <a:pPr marL="400050" lvl="1" indent="0" algn="just">
              <a:buNone/>
            </a:pP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29445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8003232" cy="54868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125"/>
              </a:spcAft>
            </a:pPr>
            <a:r>
              <a:rPr lang="ru-RU" sz="1400" b="1" kern="1800" dirty="0" smtClean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ДИНАМИКА </a:t>
            </a:r>
            <a:r>
              <a:rPr lang="ru-RU" sz="1400" b="1" kern="1800" dirty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ПОТРЕБИТЕЛЬСКОГО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</a:br>
            <a:r>
              <a:rPr lang="ru-RU" sz="1400" b="1" kern="1800" dirty="0" smtClean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РЫНКА</a:t>
            </a: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012" y="663388"/>
            <a:ext cx="8785484" cy="4706471"/>
          </a:xfrm>
          <a:solidFill>
            <a:srgbClr val="66CCFF"/>
          </a:solidFill>
        </p:spPr>
        <p:txBody>
          <a:bodyPr/>
          <a:lstStyle/>
          <a:p>
            <a:r>
              <a:rPr lang="ru-RU" sz="1400" dirty="0"/>
              <a:t>Потребительский рынок муниципального образования п. Михайловский Саратовской области в </a:t>
            </a:r>
            <a:r>
              <a:rPr lang="ru-RU" sz="1400" dirty="0" smtClean="0"/>
              <a:t>2022 </a:t>
            </a:r>
            <a:r>
              <a:rPr lang="ru-RU" sz="1400" dirty="0"/>
              <a:t>году  представлен 5 объектами: </a:t>
            </a:r>
          </a:p>
          <a:p>
            <a:r>
              <a:rPr lang="ru-RU" sz="1400" dirty="0"/>
              <a:t>- в сфере розничной торговли действуют 4 стационарных магазина</a:t>
            </a:r>
          </a:p>
          <a:p>
            <a:r>
              <a:rPr lang="ru-RU" sz="1400" dirty="0"/>
              <a:t>смешанного типа; </a:t>
            </a:r>
          </a:p>
          <a:p>
            <a:r>
              <a:rPr lang="ru-RU" sz="1400" dirty="0"/>
              <a:t>- в сфере общественного питания действует 1 столовая на 50 посадочных мест. </a:t>
            </a:r>
          </a:p>
          <a:p>
            <a:r>
              <a:rPr lang="ru-RU" sz="1400" dirty="0"/>
              <a:t>В основном все объекты торговли специализируются  на розничной реализации продуктов питания и сопутствующих товаров, а также реализации хозтоваров.</a:t>
            </a:r>
          </a:p>
          <a:p>
            <a:r>
              <a:rPr lang="ru-RU" sz="1400" dirty="0"/>
              <a:t>В течение </a:t>
            </a:r>
            <a:r>
              <a:rPr lang="ru-RU" sz="1400" dirty="0" smtClean="0"/>
              <a:t>2022 </a:t>
            </a:r>
            <a:r>
              <a:rPr lang="ru-RU" sz="1400" dirty="0"/>
              <a:t>года администрацией муниципального образования еженедельно проводился мониторинг ценовой ситуации на фиксированный набор из 40 наименований продовольственных товаров. В администрации работает телефон  «горячей линии» 2-16-78, на который  можно сообщить о факте необоснованного повышения цен на социально-значимые продукты питания.</a:t>
            </a:r>
          </a:p>
          <a:p>
            <a:r>
              <a:rPr lang="ru-RU" sz="1400" dirty="0"/>
              <a:t>По состоянию на 1 января </a:t>
            </a:r>
            <a:r>
              <a:rPr lang="ru-RU" sz="1400" dirty="0" smtClean="0"/>
              <a:t>2022 </a:t>
            </a:r>
            <a:r>
              <a:rPr lang="ru-RU" sz="1400" dirty="0"/>
              <a:t>года на территории муниципального образования п. Михайловский зарегистрирован </a:t>
            </a:r>
            <a:r>
              <a:rPr lang="ru-RU" sz="1400" dirty="0" smtClean="0"/>
              <a:t>27 </a:t>
            </a:r>
            <a:r>
              <a:rPr lang="ru-RU" sz="1400" dirty="0"/>
              <a:t>индивидуальный предприниматель.</a:t>
            </a:r>
          </a:p>
          <a:p>
            <a:r>
              <a:rPr lang="ru-RU" sz="1400" dirty="0"/>
              <a:t>Промышленность в п</a:t>
            </a:r>
            <a:r>
              <a:rPr lang="ru-RU" sz="1400" dirty="0" smtClean="0"/>
              <a:t>. Михайловский </a:t>
            </a:r>
            <a:r>
              <a:rPr lang="ru-RU" sz="1400" dirty="0"/>
              <a:t>представлена муниципальным унитарным предприятием «ЖКХ» и МУП «</a:t>
            </a:r>
            <a:r>
              <a:rPr lang="ru-RU" sz="1400" dirty="0" err="1"/>
              <a:t>Водоресурс</a:t>
            </a:r>
            <a:r>
              <a:rPr lang="ru-RU" sz="1400" dirty="0"/>
              <a:t>».</a:t>
            </a:r>
          </a:p>
          <a:p>
            <a:r>
              <a:rPr lang="ru-RU" sz="1400" dirty="0"/>
              <a:t>За </a:t>
            </a:r>
            <a:r>
              <a:rPr lang="ru-RU" sz="1400" dirty="0" smtClean="0"/>
              <a:t>2022 </a:t>
            </a:r>
            <a:r>
              <a:rPr lang="ru-RU" sz="1400" dirty="0"/>
              <a:t>год объем промышленного производства МУП «ЖКХ» составил </a:t>
            </a:r>
            <a:r>
              <a:rPr lang="ru-RU" sz="1400" dirty="0" smtClean="0">
                <a:solidFill>
                  <a:srgbClr val="FF0000"/>
                </a:solidFill>
              </a:rPr>
              <a:t>31 139  </a:t>
            </a:r>
            <a:r>
              <a:rPr lang="ru-RU" sz="1400" dirty="0"/>
              <a:t>тыс. руб.,(за аналогичный период </a:t>
            </a:r>
            <a:r>
              <a:rPr lang="ru-RU" sz="1400" dirty="0" smtClean="0"/>
              <a:t>2021 </a:t>
            </a:r>
            <a:r>
              <a:rPr lang="ru-RU" sz="1400" dirty="0"/>
              <a:t>года </a:t>
            </a:r>
            <a:r>
              <a:rPr lang="ru-RU" sz="1400" dirty="0" smtClean="0"/>
              <a:t>31 139 </a:t>
            </a:r>
            <a:r>
              <a:rPr lang="ru-RU" sz="1400" dirty="0" err="1"/>
              <a:t>тыс.руб</a:t>
            </a:r>
            <a:r>
              <a:rPr lang="ru-RU" sz="1400" dirty="0"/>
              <a:t>. )</a:t>
            </a:r>
          </a:p>
          <a:p>
            <a:r>
              <a:rPr lang="ru-RU" sz="1400" dirty="0"/>
              <a:t>МУП «</a:t>
            </a:r>
            <a:r>
              <a:rPr lang="ru-RU" sz="1400" dirty="0" err="1"/>
              <a:t>Водоресурс</a:t>
            </a:r>
            <a:r>
              <a:rPr lang="ru-RU" sz="1400" dirty="0"/>
              <a:t>»  осуществляет  деятельность по холодному водоснабжению  населения и предприятий муниципального </a:t>
            </a:r>
            <a:r>
              <a:rPr lang="ru-RU" sz="1400" dirty="0" smtClean="0"/>
              <a:t>образования </a:t>
            </a:r>
            <a:r>
              <a:rPr lang="ru-RU" sz="1400" dirty="0"/>
              <a:t>п. Михайловский.  Объем промышленного производства за </a:t>
            </a:r>
            <a:r>
              <a:rPr lang="ru-RU" sz="1400" dirty="0" smtClean="0"/>
              <a:t>2022 </a:t>
            </a:r>
            <a:r>
              <a:rPr lang="ru-RU" sz="1400" dirty="0"/>
              <a:t>год составил 1</a:t>
            </a:r>
            <a:r>
              <a:rPr lang="ru-RU" sz="1400" dirty="0">
                <a:solidFill>
                  <a:srgbClr val="FF0000"/>
                </a:solidFill>
              </a:rPr>
              <a:t>9727,8 </a:t>
            </a:r>
            <a:r>
              <a:rPr lang="ru-RU" sz="1400" dirty="0"/>
              <a:t>тыс</a:t>
            </a:r>
            <a:r>
              <a:rPr lang="ru-RU" sz="1400" dirty="0" smtClean="0"/>
              <a:t>. руб</a:t>
            </a:r>
            <a:r>
              <a:rPr lang="ru-RU" sz="1400" dirty="0"/>
              <a:t>.(  в </a:t>
            </a:r>
            <a:r>
              <a:rPr lang="ru-RU" sz="1400" dirty="0" smtClean="0"/>
              <a:t>2021 </a:t>
            </a:r>
            <a:r>
              <a:rPr lang="ru-RU" sz="1400" dirty="0"/>
              <a:t>г. – </a:t>
            </a:r>
            <a:r>
              <a:rPr lang="ru-RU" sz="1400" dirty="0">
                <a:solidFill>
                  <a:srgbClr val="000000"/>
                </a:solidFill>
              </a:rPr>
              <a:t>19727,8</a:t>
            </a:r>
            <a:r>
              <a:rPr lang="ru-RU" sz="1400" dirty="0" smtClean="0"/>
              <a:t> </a:t>
            </a:r>
            <a:r>
              <a:rPr lang="ru-RU" sz="1400" dirty="0"/>
              <a:t>тыс. руб.) 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30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7576"/>
            <a:ext cx="8229600" cy="466165"/>
          </a:xfrm>
        </p:spPr>
        <p:txBody>
          <a:bodyPr/>
          <a:lstStyle/>
          <a:p>
            <a:r>
              <a:rPr lang="ru-RU" altLang="ru-RU" sz="1800" b="1" kern="1200" dirty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Показатели социально-экономического развития п</a:t>
            </a:r>
            <a:r>
              <a:rPr lang="ru-RU" altLang="ru-RU" sz="1800" b="1" kern="1200" dirty="0" smtClean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Михайловский </a:t>
            </a:r>
            <a:r>
              <a:rPr lang="ru-RU" altLang="ru-RU" sz="1800" b="1" kern="1200" dirty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 </a:t>
            </a:r>
            <a:r>
              <a:rPr lang="ru-RU" altLang="ru-RU" sz="1800" b="1" kern="1200" dirty="0" smtClean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800" b="1" kern="1200" dirty="0" smtClean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год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0171900"/>
              </p:ext>
            </p:extLst>
          </p:nvPr>
        </p:nvGraphicFramePr>
        <p:xfrm>
          <a:off x="395536" y="520222"/>
          <a:ext cx="8280924" cy="6268335"/>
        </p:xfrm>
        <a:graphic>
          <a:graphicData uri="http://schemas.openxmlformats.org/drawingml/2006/table">
            <a:tbl>
              <a:tblPr firstRow="1" firstCol="1" bandRow="1"/>
              <a:tblGrid>
                <a:gridCol w="2124237"/>
                <a:gridCol w="2052229"/>
                <a:gridCol w="2052229"/>
                <a:gridCol w="2052229"/>
              </a:tblGrid>
              <a:tr h="4741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Показатель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Январь-декабрь 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 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Январь-декабрь 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2022 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Январь-декабрь 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2022 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г.  % к январю-декабрю 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 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83086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Социальная сфера</a:t>
                      </a:r>
                    </a:p>
                  </a:txBody>
                  <a:tcPr marL="9007" marR="9007" marT="18014" marB="1801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Численность населения, чел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2458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2355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95,8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2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Число родившихся, чел.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55,55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2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Число умерших, чел.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42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45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77,8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2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Естественный прирост (на 1000 населения)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-2,8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-16,5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589,3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2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Рождаемость (на 1000 населения)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4,3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2,1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48,9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2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Смертность (на 1000 населения)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7,1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18,6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2,7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21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Миграция населения:</a:t>
                      </a:r>
                      <a:b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</a:b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прибыло, чел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выбыло, чел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50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88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206,7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363,8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350,4</a:t>
                      </a:r>
                      <a:endParaRPr lang="ru-RU" sz="800" b="1" baseline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baseline="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413,4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2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Миграционный прирост (убыль) (чел)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-38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-157,1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413,4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74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Уровень безработицы по п. Михайловский, %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0,3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1,3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4,3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74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 зарегистрированных безработных, чел.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2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Трудоустроено с начала года, всего, чел.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70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90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128,6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2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800" b="1" dirty="0" err="1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безработные граждане, чел.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35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21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60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74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Среднемесячная заработная плата по п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Михайловский 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(тыс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руб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.)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27800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30211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108,7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509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 семей, получающих субсидии на оплату ЖКУ, ед.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75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467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0784564"/>
              </p:ext>
            </p:extLst>
          </p:nvPr>
        </p:nvGraphicFramePr>
        <p:xfrm>
          <a:off x="670044" y="963501"/>
          <a:ext cx="8075692" cy="4432522"/>
        </p:xfrm>
        <a:graphic>
          <a:graphicData uri="http://schemas.openxmlformats.org/drawingml/2006/table">
            <a:tbl>
              <a:tblPr firstRow="1" firstCol="1" bandRow="1"/>
              <a:tblGrid>
                <a:gridCol w="2068550"/>
                <a:gridCol w="1975499"/>
                <a:gridCol w="1993457"/>
                <a:gridCol w="2038186"/>
              </a:tblGrid>
              <a:tr h="5949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Общая сумма субсидий населению на оплату ЖКУ, (</a:t>
                      </a:r>
                      <a:r>
                        <a:rPr lang="ru-RU" sz="800" dirty="0" err="1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.)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47,9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43,8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91,5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289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 приватизированных квартир, шт.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1829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Число общеобразовательных школ, </a:t>
                      </a:r>
                      <a:r>
                        <a:rPr lang="ru-RU" sz="800" dirty="0" err="1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ед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в них учащихся, чел;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занимающихся во вторую смену, их удельный вес, %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численность учителей, чел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238</a:t>
                      </a: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241</a:t>
                      </a: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101,3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750"/>
                        </a:spcAft>
                      </a:pPr>
                      <a:endParaRPr lang="ru-RU" sz="800" dirty="0" smtClean="0">
                        <a:solidFill>
                          <a:srgbClr val="242424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750"/>
                        </a:spcAft>
                      </a:pPr>
                      <a:endParaRPr lang="ru-RU" sz="800" dirty="0" smtClean="0">
                        <a:solidFill>
                          <a:srgbClr val="242424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750"/>
                        </a:spcAft>
                      </a:pPr>
                      <a:endParaRPr lang="ru-RU" sz="800" dirty="0" smtClean="0">
                        <a:solidFill>
                          <a:srgbClr val="242424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115,9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108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Численность детей в возрасте 5-18 лет, получающих услуги по дополнительному образованию в муниципальных учреждениях дополнительного образования, чел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223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230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103,2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133262"/>
              </p:ext>
            </p:extLst>
          </p:nvPr>
        </p:nvGraphicFramePr>
        <p:xfrm>
          <a:off x="681317" y="699247"/>
          <a:ext cx="8073383" cy="305205"/>
        </p:xfrm>
        <a:graphic>
          <a:graphicData uri="http://schemas.openxmlformats.org/drawingml/2006/table">
            <a:tbl>
              <a:tblPr firstRow="1" firstCol="1" bandRow="1"/>
              <a:tblGrid>
                <a:gridCol w="2069883"/>
                <a:gridCol w="1965208"/>
                <a:gridCol w="1998157"/>
                <a:gridCol w="2040135"/>
              </a:tblGrid>
              <a:tr h="1886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 в % к январю-декабрю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235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922114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Уважаемые жители МО п. Михайловский !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539552" y="1484784"/>
            <a:ext cx="8318728" cy="3168351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граждан, представленный Вашему вниманию, подготовлен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 управление администрации МО п. Михайловский Саратовской области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Собрания Депутатов МО п. Михайловский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Саратовской области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18 мая 2023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№125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 утверждении отчета об исполнении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год».  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задачами бюджетной политики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в 2022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являлись обеспечение сбалансированности бюджета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образования,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безусловное выполнение обязательств по выплате заработной платы, по уплате налогов и других обязательных платежей, оплате коммунальных услуг, продуктов питания, а также выявление резервов и перераспределение объемов расходов городского округа в пользу приоритетных направлений и проектов, прежде всего обеспечивающих решение социальных задач, повышение эффективности расходов. </a:t>
            </a:r>
          </a:p>
          <a:p>
            <a:pPr algn="just"/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 Годовая отчетность по исполнению бюджета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в установленные сроки представлена в министерство финансов Саратовской области и принята без замечаний. </a:t>
            </a:r>
          </a:p>
          <a:p>
            <a:pPr algn="just"/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endParaRPr lang="ru-RU" sz="1600" dirty="0">
              <a:solidFill>
                <a:srgbClr val="000000"/>
              </a:solidFill>
              <a:latin typeface="Segoe UI"/>
            </a:endParaRPr>
          </a:p>
          <a:p>
            <a:pPr algn="just"/>
            <a:endParaRPr lang="ru-RU" sz="16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01033"/>
              </p:ext>
            </p:extLst>
          </p:nvPr>
        </p:nvGraphicFramePr>
        <p:xfrm>
          <a:off x="765469" y="896540"/>
          <a:ext cx="7982546" cy="3440317"/>
        </p:xfrm>
        <a:graphic>
          <a:graphicData uri="http://schemas.openxmlformats.org/drawingml/2006/table">
            <a:tbl>
              <a:tblPr firstRow="1" firstCol="1" bandRow="1"/>
              <a:tblGrid>
                <a:gridCol w="1887196"/>
                <a:gridCol w="1955549"/>
                <a:gridCol w="1901228"/>
                <a:gridCol w="2238573"/>
              </a:tblGrid>
              <a:tr h="34403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300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Число детских дошкольных учреждений, ед.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300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в них количество мест;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300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-детей, чел;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300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уровень наполняемости, %;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300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-очередь в детские сады, чел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42424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150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42424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242424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42424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63,5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242424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42424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200" dirty="0" smtClean="0">
                        <a:solidFill>
                          <a:srgbClr val="242424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200" dirty="0" smtClean="0">
                        <a:solidFill>
                          <a:srgbClr val="242424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200" dirty="0" smtClean="0">
                        <a:solidFill>
                          <a:srgbClr val="242424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86,36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200" dirty="0" smtClean="0">
                        <a:solidFill>
                          <a:srgbClr val="242424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119,7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200" dirty="0" smtClean="0">
                        <a:solidFill>
                          <a:srgbClr val="242424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481935"/>
              </p:ext>
            </p:extLst>
          </p:nvPr>
        </p:nvGraphicFramePr>
        <p:xfrm>
          <a:off x="760491" y="903750"/>
          <a:ext cx="7985157" cy="436163"/>
        </p:xfrm>
        <a:graphic>
          <a:graphicData uri="http://schemas.openxmlformats.org/drawingml/2006/table">
            <a:tbl>
              <a:tblPr firstRow="1" firstCol="1" bandRow="1"/>
              <a:tblGrid>
                <a:gridCol w="1892174"/>
                <a:gridCol w="1946495"/>
                <a:gridCol w="1910282"/>
                <a:gridCol w="2236206"/>
              </a:tblGrid>
              <a:tr h="436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 в % к январю-декабрю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28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778098"/>
          </a:xfrm>
        </p:spPr>
        <p:txBody>
          <a:bodyPr/>
          <a:lstStyle/>
          <a:p>
            <a:pPr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Численность и состав населения</a:t>
            </a:r>
            <a:b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5"/>
            <a:ext cx="8075240" cy="4248471"/>
          </a:xfrm>
          <a:solidFill>
            <a:srgbClr val="66CCFF"/>
          </a:solidFill>
        </p:spPr>
        <p:txBody>
          <a:bodyPr/>
          <a:lstStyle/>
          <a:p>
            <a:pPr algn="ctr"/>
            <a:r>
              <a:rPr lang="ru-RU" sz="1600" b="1" dirty="0" smtClean="0"/>
              <a:t>2022  </a:t>
            </a:r>
            <a:r>
              <a:rPr lang="ru-RU" sz="1600" b="1" dirty="0"/>
              <a:t>году.</a:t>
            </a:r>
            <a:endParaRPr lang="ru-RU" sz="1600" dirty="0"/>
          </a:p>
          <a:p>
            <a:r>
              <a:rPr lang="ru-RU" sz="1600" b="1" dirty="0"/>
              <a:t>Численность населения </a:t>
            </a:r>
            <a:r>
              <a:rPr lang="ru-RU" sz="1600" b="1" dirty="0" smtClean="0"/>
              <a:t>2355 </a:t>
            </a:r>
            <a:r>
              <a:rPr lang="ru-RU" sz="1600" b="1" dirty="0"/>
              <a:t>человек </a:t>
            </a:r>
            <a:endParaRPr lang="ru-RU" sz="1600" dirty="0"/>
          </a:p>
          <a:p>
            <a:r>
              <a:rPr lang="ru-RU" sz="1600" b="1" dirty="0"/>
              <a:t>Родилось </a:t>
            </a:r>
            <a:r>
              <a:rPr lang="ru-RU" sz="1600" b="1" dirty="0" smtClean="0"/>
              <a:t>5 </a:t>
            </a:r>
            <a:r>
              <a:rPr lang="ru-RU" sz="1600" b="1" dirty="0"/>
              <a:t>человек</a:t>
            </a:r>
            <a:endParaRPr lang="ru-RU" sz="1600" dirty="0"/>
          </a:p>
          <a:p>
            <a:r>
              <a:rPr lang="ru-RU" sz="1600" b="1" dirty="0"/>
              <a:t>Умерло </a:t>
            </a:r>
            <a:r>
              <a:rPr lang="ru-RU" sz="1600" b="1" dirty="0" smtClean="0"/>
              <a:t>45 </a:t>
            </a:r>
            <a:r>
              <a:rPr lang="ru-RU" sz="1600" b="1" dirty="0"/>
              <a:t>человека (из них по ГАУ «ПНИ»- 27 человек) жители п. </a:t>
            </a:r>
            <a:r>
              <a:rPr lang="ru-RU" sz="1600" b="1" dirty="0" smtClean="0"/>
              <a:t>Михайловский-18 </a:t>
            </a:r>
            <a:r>
              <a:rPr lang="ru-RU" sz="1600" b="1" dirty="0"/>
              <a:t>человек.</a:t>
            </a:r>
            <a:endParaRPr lang="ru-RU" sz="1600" dirty="0"/>
          </a:p>
          <a:p>
            <a:r>
              <a:rPr lang="ru-RU" sz="1600" b="1" dirty="0"/>
              <a:t>Прибыло </a:t>
            </a:r>
            <a:r>
              <a:rPr lang="ru-RU" sz="1600" b="1" dirty="0" smtClean="0"/>
              <a:t>206,7 </a:t>
            </a:r>
            <a:r>
              <a:rPr lang="ru-RU" sz="1600" b="1" dirty="0"/>
              <a:t>человек</a:t>
            </a:r>
            <a:endParaRPr lang="ru-RU" sz="1600" dirty="0"/>
          </a:p>
          <a:p>
            <a:r>
              <a:rPr lang="ru-RU" sz="1600" b="1" dirty="0"/>
              <a:t>Убыло </a:t>
            </a:r>
            <a:r>
              <a:rPr lang="ru-RU" sz="1600" b="1" dirty="0" smtClean="0"/>
              <a:t>363,8 </a:t>
            </a:r>
            <a:r>
              <a:rPr lang="ru-RU" sz="1600" b="1" dirty="0"/>
              <a:t>человек</a:t>
            </a:r>
            <a:endParaRPr lang="ru-RU" sz="1600" dirty="0"/>
          </a:p>
          <a:p>
            <a:r>
              <a:rPr lang="ru-RU" sz="1600" b="1" dirty="0"/>
              <a:t>Естественный прирост – </a:t>
            </a:r>
            <a:r>
              <a:rPr lang="ru-RU" sz="1600" b="1" dirty="0" smtClean="0"/>
              <a:t>(-16,5), </a:t>
            </a:r>
            <a:r>
              <a:rPr lang="ru-RU" sz="1600" b="1" dirty="0"/>
              <a:t>без учета  смертности  ГАУ «ПНИ» -(-2,8)</a:t>
            </a:r>
            <a:endParaRPr lang="ru-RU" sz="1600" dirty="0"/>
          </a:p>
          <a:p>
            <a:r>
              <a:rPr lang="ru-RU" sz="1600" b="1" dirty="0"/>
              <a:t>Миграционный прирост – (-38) человек </a:t>
            </a:r>
            <a:endParaRPr lang="ru-RU" sz="1600" dirty="0"/>
          </a:p>
          <a:p>
            <a:pPr marL="0" indent="0" algn="ctr">
              <a:lnSpc>
                <a:spcPct val="130000"/>
              </a:lnSpc>
              <a:spcAft>
                <a:spcPts val="0"/>
              </a:spcAft>
              <a:buNone/>
            </a:pP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1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7719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5224" y="144855"/>
            <a:ext cx="7971576" cy="5643981"/>
          </a:xfrm>
        </p:spPr>
        <p:txBody>
          <a:bodyPr/>
          <a:lstStyle/>
          <a:p>
            <a:pPr algn="ctr"/>
            <a:r>
              <a:rPr lang="ru-RU" sz="1600" dirty="0"/>
              <a:t>Численность населения п. Михайловский  Саратовской области по состоянию на 1 января </a:t>
            </a:r>
            <a:r>
              <a:rPr lang="ru-RU" sz="1600" dirty="0" smtClean="0"/>
              <a:t>2022  </a:t>
            </a:r>
            <a:r>
              <a:rPr lang="ru-RU" sz="1600" dirty="0"/>
              <a:t>года составила </a:t>
            </a:r>
            <a:r>
              <a:rPr lang="ru-RU" sz="1600" dirty="0" smtClean="0"/>
              <a:t>2380 </a:t>
            </a:r>
            <a:r>
              <a:rPr lang="ru-RU" sz="1600" dirty="0"/>
              <a:t>человек, из них:</a:t>
            </a:r>
          </a:p>
          <a:p>
            <a:pPr algn="ctr"/>
            <a:r>
              <a:rPr lang="ru-RU" sz="1600" dirty="0" smtClean="0"/>
              <a:t>65,4 % </a:t>
            </a:r>
            <a:r>
              <a:rPr lang="ru-RU" sz="1600" dirty="0"/>
              <a:t>– граждане трудоспособного возраста(численность </a:t>
            </a:r>
            <a:r>
              <a:rPr lang="ru-RU" sz="1600" dirty="0" smtClean="0"/>
              <a:t>1557 </a:t>
            </a:r>
            <a:r>
              <a:rPr lang="ru-RU" sz="1600" dirty="0"/>
              <a:t>человек),</a:t>
            </a:r>
          </a:p>
          <a:p>
            <a:pPr algn="ctr"/>
            <a:r>
              <a:rPr lang="ru-RU" sz="1600" dirty="0" smtClean="0"/>
              <a:t>15,6 % </a:t>
            </a:r>
            <a:r>
              <a:rPr lang="ru-RU" sz="1600" dirty="0"/>
              <a:t>– граждане моложе трудоспособного возраста(численность </a:t>
            </a:r>
            <a:r>
              <a:rPr lang="ru-RU" sz="1600" dirty="0" smtClean="0"/>
              <a:t>370 </a:t>
            </a:r>
            <a:r>
              <a:rPr lang="ru-RU" sz="1600" dirty="0"/>
              <a:t>человек),</a:t>
            </a:r>
          </a:p>
          <a:p>
            <a:pPr algn="ctr"/>
            <a:r>
              <a:rPr lang="ru-RU" sz="1600" dirty="0" smtClean="0"/>
              <a:t>19,03 </a:t>
            </a:r>
            <a:r>
              <a:rPr lang="ru-RU" sz="1600" dirty="0"/>
              <a:t>% - граждане старше трудоспособного возраста </a:t>
            </a:r>
            <a:r>
              <a:rPr lang="ru-RU" sz="1600" dirty="0" smtClean="0"/>
              <a:t>(453 </a:t>
            </a:r>
            <a:r>
              <a:rPr lang="ru-RU" sz="1600" dirty="0"/>
              <a:t>человек)</a:t>
            </a:r>
          </a:p>
          <a:p>
            <a:r>
              <a:rPr lang="ru-RU" sz="1600" dirty="0"/>
              <a:t> 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560283"/>
              </p:ext>
            </p:extLst>
          </p:nvPr>
        </p:nvGraphicFramePr>
        <p:xfrm>
          <a:off x="655637" y="2204863"/>
          <a:ext cx="7948811" cy="332841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83391"/>
                <a:gridCol w="1748932"/>
                <a:gridCol w="3016488"/>
              </a:tblGrid>
              <a:tr h="553754">
                <a:tc>
                  <a:txBody>
                    <a:bodyPr/>
                    <a:lstStyle/>
                    <a:p>
                      <a:pPr indent="24892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Возраст населения, лет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мужчин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женщин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0-2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3-5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1-6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8-13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14-15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16-17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299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1411592"/>
              </p:ext>
            </p:extLst>
          </p:nvPr>
        </p:nvGraphicFramePr>
        <p:xfrm>
          <a:off x="661988" y="1260473"/>
          <a:ext cx="7831931" cy="332870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36582"/>
                <a:gridCol w="1723215"/>
                <a:gridCol w="2972134"/>
              </a:tblGrid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18-19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20-24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25-29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30-34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35-39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40-44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45-49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50-54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55-59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60-64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65-69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 лет и старше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61988" y="12604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344797"/>
              </p:ext>
            </p:extLst>
          </p:nvPr>
        </p:nvGraphicFramePr>
        <p:xfrm>
          <a:off x="661988" y="705739"/>
          <a:ext cx="7830162" cy="55473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32248"/>
                <a:gridCol w="1720835"/>
                <a:gridCol w="2977079"/>
              </a:tblGrid>
              <a:tr h="553754">
                <a:tc>
                  <a:txBody>
                    <a:bodyPr/>
                    <a:lstStyle/>
                    <a:p>
                      <a:pPr indent="24892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Возраст населения, лет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мужчин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женщин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807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112568"/>
          </a:xfrm>
        </p:spPr>
        <p:txBody>
          <a:bodyPr/>
          <a:lstStyle/>
          <a:p>
            <a:pPr lvl="0" algn="just" eaLnBrk="1" hangingPunct="1">
              <a:lnSpc>
                <a:spcPct val="80000"/>
              </a:lnSpc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Основную часть расходов бюджета городского округа п. Михайловский составляют:</a:t>
            </a:r>
          </a:p>
          <a:p>
            <a:pPr lvl="0" algn="just" eaLnBrk="1" hangingPunct="1">
              <a:lnSpc>
                <a:spcPct val="80000"/>
              </a:lnSpc>
              <a:buNone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 . Михайловский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др.;</a:t>
            </a: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475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9294"/>
            <a:ext cx="8085584" cy="5409946"/>
          </a:xfrm>
        </p:spPr>
        <p:txBody>
          <a:bodyPr/>
          <a:lstStyle/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Расходная часть бюджета городского округа по состоянию на 01.01.2023 года  исполнена в сумме 119 млн.831,0 тыс. рублей или 95,9 % от годовых назначений.</a:t>
            </a:r>
            <a:endParaRPr lang="ru-RU" sz="1400" b="1" dirty="0">
              <a:latin typeface="Times New Roman"/>
              <a:ea typeface="Times New Roman"/>
            </a:endParaRPr>
          </a:p>
          <a:p>
            <a:pPr indent="215900" algn="just">
              <a:spcAft>
                <a:spcPts val="0"/>
              </a:spcAft>
            </a:pPr>
            <a:r>
              <a:rPr lang="ru-RU" sz="1600" b="1" dirty="0" smtClean="0">
                <a:latin typeface="Times New Roman"/>
                <a:ea typeface="Times New Roman"/>
              </a:rPr>
              <a:t>Из </a:t>
            </a:r>
            <a:r>
              <a:rPr lang="ru-RU" sz="1600" b="1" dirty="0">
                <a:latin typeface="Times New Roman"/>
                <a:ea typeface="Times New Roman"/>
              </a:rPr>
              <a:t>бюджета МО п. Михайловский Саратовской области осуществлялось денежное обеспечение деятельности 10-ти муниципальных учреждений. </a:t>
            </a:r>
            <a:endParaRPr lang="ru-RU" sz="1400" b="1" dirty="0">
              <a:latin typeface="Times New Roman"/>
              <a:ea typeface="Times New Roman"/>
            </a:endParaRPr>
          </a:p>
          <a:p>
            <a:pPr indent="215900" algn="just">
              <a:spcAft>
                <a:spcPts val="0"/>
              </a:spcAft>
              <a:tabLst>
                <a:tab pos="640080" algn="l"/>
              </a:tabLst>
            </a:pPr>
            <a:r>
              <a:rPr lang="ru-RU" sz="1600" b="1" dirty="0">
                <a:latin typeface="Times New Roman"/>
                <a:ea typeface="Times New Roman"/>
              </a:rPr>
              <a:t>Приоритетными направлениями финансирования расходов бюджета округа являлись: своевременная выплата заработной платы, обеспечение оплаты за топливно-энергетические ресурсы, уплата налогов, питание.</a:t>
            </a:r>
            <a:endParaRPr lang="ru-RU" sz="1400" b="1" dirty="0">
              <a:latin typeface="Times New Roman"/>
              <a:ea typeface="Times New Roman"/>
            </a:endParaRPr>
          </a:p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Доля фонда оплаты труда с начислениями в общем объеме расходов бюджета составила 56,6 % или 67 млн. 752,7 тыс. рублей, что ниже  уровня прошлого года за соответствующий период на 2 млн. 101,1 тыс. рублей.  </a:t>
            </a:r>
            <a:endParaRPr lang="ru-RU" sz="1400" b="1" dirty="0">
              <a:latin typeface="Times New Roman"/>
              <a:ea typeface="Times New Roman"/>
            </a:endParaRPr>
          </a:p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На социальную сферу в 2022 года  направлено 52 млн. 901,2  тыс. рублей, что составляет 75% от всех произведенных расходов.</a:t>
            </a:r>
            <a:endParaRPr lang="ru-RU" sz="1400" b="1" dirty="0">
              <a:latin typeface="Times New Roman"/>
              <a:ea typeface="Times New Roman"/>
            </a:endParaRPr>
          </a:p>
          <a:p>
            <a:pPr indent="215900" algn="just">
              <a:spcAft>
                <a:spcPts val="0"/>
              </a:spcAft>
            </a:pP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>
                <a:latin typeface="Times New Roman"/>
                <a:ea typeface="Times New Roman"/>
              </a:rPr>
              <a:t>В разрезе по отраслям социальной сферы расходы составили:</a:t>
            </a:r>
            <a:endParaRPr lang="ru-RU" sz="1400" b="1" dirty="0">
              <a:latin typeface="Times New Roman"/>
              <a:ea typeface="Times New Roman"/>
            </a:endParaRPr>
          </a:p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- на «Образование» 45 млн. 457,3 тыс. рублей или 99,9 % от годовых назначений</a:t>
            </a:r>
            <a:r>
              <a:rPr lang="ru-RU" sz="1600" b="1" dirty="0" smtClean="0">
                <a:latin typeface="Times New Roman"/>
                <a:ea typeface="Times New Roman"/>
              </a:rPr>
              <a:t>;</a:t>
            </a:r>
          </a:p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- на «Культуру» 4 млн. 047,2 тыс. рублей или 100 % от годовых назначений текущего года;</a:t>
            </a:r>
            <a:endParaRPr lang="ru-RU" sz="1400" b="1" dirty="0">
              <a:latin typeface="Times New Roman"/>
              <a:ea typeface="Times New Roman"/>
            </a:endParaRPr>
          </a:p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- на «Средства массовой информации» 2 млн. 001,4 тыс. рублей или 100 % от годовых назначений;</a:t>
            </a:r>
            <a:endParaRPr lang="ru-RU" sz="1400" b="1" dirty="0">
              <a:latin typeface="Times New Roman"/>
              <a:ea typeface="Times New Roman"/>
            </a:endParaRPr>
          </a:p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- на «Физическую  культуру и спорт» 478,5тыс. рублей или 100,0 % от годовых назначений;</a:t>
            </a:r>
            <a:endParaRPr lang="ru-RU" sz="1400" b="1" dirty="0">
              <a:latin typeface="Times New Roman"/>
              <a:ea typeface="Times New Roman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17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04665"/>
            <a:ext cx="8075240" cy="5112568"/>
          </a:xfrm>
        </p:spPr>
        <p:txBody>
          <a:bodyPr/>
          <a:lstStyle/>
          <a:p>
            <a:pPr lvl="0" indent="215900" algn="just"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- на «Социальную политику» - 916,8 тыс. рублей или 100 % от годовых назначений.</a:t>
            </a:r>
            <a:endParaRPr lang="ru-RU" sz="1400" b="1" dirty="0">
              <a:latin typeface="Times New Roman"/>
              <a:ea typeface="Times New Roman"/>
            </a:endParaRPr>
          </a:p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Расходы на «Жилищно-коммунальное хозяйство» составили 23 млн. 478,19 тыс. рублей, из которых:</a:t>
            </a:r>
            <a:endParaRPr lang="ru-RU" sz="1400" b="1" dirty="0">
              <a:latin typeface="Times New Roman"/>
              <a:ea typeface="Times New Roman"/>
            </a:endParaRPr>
          </a:p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- на «Жилищное хозяйство» направлено  210,5 тыс. рублей;</a:t>
            </a:r>
            <a:endParaRPr lang="ru-RU" sz="1400" b="1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     - на «Благоустройство» направлено 23 млн. 267,6  тыс. рублей. </a:t>
            </a:r>
            <a:endParaRPr lang="ru-RU" sz="1400" b="1" dirty="0">
              <a:latin typeface="Times New Roman"/>
              <a:ea typeface="Times New Roman"/>
            </a:endParaRPr>
          </a:p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На капитальные вложения израсходованы средства в сумме 4 401,3 тыс. рублей.</a:t>
            </a:r>
            <a:endParaRPr lang="ru-RU" sz="1400" b="1" dirty="0">
              <a:latin typeface="Times New Roman"/>
              <a:ea typeface="Times New Roman"/>
            </a:endParaRPr>
          </a:p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За 2022 года на питание детей в образовательных учреждениях из бюджета направлено 470,6 тыс. рублей. Кроме того, на питание детей направлены родительские средства в сумме 2101,4 тыс. рублей.</a:t>
            </a:r>
            <a:endParaRPr lang="ru-RU" sz="14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9621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86409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3017650"/>
              </p:ext>
            </p:extLst>
          </p:nvPr>
        </p:nvGraphicFramePr>
        <p:xfrm>
          <a:off x="323528" y="735106"/>
          <a:ext cx="8526274" cy="5465396"/>
        </p:xfrm>
        <a:graphic>
          <a:graphicData uri="http://schemas.openxmlformats.org/drawingml/2006/table">
            <a:tbl>
              <a:tblPr/>
              <a:tblGrid>
                <a:gridCol w="624333"/>
                <a:gridCol w="2475394"/>
                <a:gridCol w="534548"/>
                <a:gridCol w="607774"/>
                <a:gridCol w="717612"/>
                <a:gridCol w="541870"/>
                <a:gridCol w="534548"/>
                <a:gridCol w="512581"/>
                <a:gridCol w="615096"/>
                <a:gridCol w="1362518"/>
              </a:tblGrid>
              <a:tr h="3270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Исполнено за 2021 год (по состоянию на 01.01.2022г)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% исполнения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1483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1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кассовому плану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80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51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0100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33 023,8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34 147,0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30 889,4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30 766,1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90,1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99,6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93,2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65071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0102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2 086,1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2 822,2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2 822,2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2 770,6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98,2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98,2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132,8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экономия в связи с применением регрессивной шкалы при расчете единого социального налога</a:t>
                      </a:r>
                      <a:endParaRPr kumimoji="0" lang="ru-RU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8043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0104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Функционирование Правительства РФ,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9 965,3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10 728,6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10 728,6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10 656,9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99,3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99,3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106,9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0715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0105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Судебная система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7942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0106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3 599,8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4 268,2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4 268,2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4 268,2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118,6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51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0107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Обеспечение проведения выборов и референдумов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229,4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37653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0111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Резервные фонды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99,0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l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216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86409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8816462"/>
              </p:ext>
            </p:extLst>
          </p:nvPr>
        </p:nvGraphicFramePr>
        <p:xfrm>
          <a:off x="323528" y="735106"/>
          <a:ext cx="8526274" cy="5514051"/>
        </p:xfrm>
        <a:graphic>
          <a:graphicData uri="http://schemas.openxmlformats.org/drawingml/2006/table">
            <a:tbl>
              <a:tblPr/>
              <a:tblGrid>
                <a:gridCol w="624333"/>
                <a:gridCol w="2475394"/>
                <a:gridCol w="534548"/>
                <a:gridCol w="607774"/>
                <a:gridCol w="717612"/>
                <a:gridCol w="541870"/>
                <a:gridCol w="534548"/>
                <a:gridCol w="512581"/>
                <a:gridCol w="615096"/>
                <a:gridCol w="1362518"/>
              </a:tblGrid>
              <a:tr h="3270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Исполнено за 2021 год (по состоянию на 01.01.2022г)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% исполнения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1483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1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кассовому плану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80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51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0100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33 023,8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34 147,0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30 889,4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30 766,1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90,1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99,6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93,2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51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0113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Другие общегосударственные вопросы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17 142,5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16 229,0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13 070,4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13 070,4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80,5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76,2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в сумме 3158,6 тыс. руб. образовались по причине отсутствия потребности в связи с экономией денежных средств по контрактам на поставку электрической энергии и поставку газа.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15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0200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Национальная оборона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93,7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105,4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105,4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105,4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112,5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4928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0203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Мобилизационная и вневойсковая подготовка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93,7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105,4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105,4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105,4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112,5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5191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0300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5 063,1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4 505,2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4 505,2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4 505,2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89,0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4381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0309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3 150,3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3 567,9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3 567,9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3 567,9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113,3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36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0310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Защита населения и территории от чрезвычайных ситуаций природного и техногенного характера, пожарная безопасность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1 912,8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937,3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937,3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937,3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49,0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l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363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86409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9087585"/>
              </p:ext>
            </p:extLst>
          </p:nvPr>
        </p:nvGraphicFramePr>
        <p:xfrm>
          <a:off x="307626" y="704790"/>
          <a:ext cx="8295686" cy="4949912"/>
        </p:xfrm>
        <a:graphic>
          <a:graphicData uri="http://schemas.openxmlformats.org/drawingml/2006/table">
            <a:tbl>
              <a:tblPr/>
              <a:tblGrid>
                <a:gridCol w="627564"/>
                <a:gridCol w="1678552"/>
                <a:gridCol w="647721"/>
                <a:gridCol w="647720"/>
                <a:gridCol w="677162"/>
                <a:gridCol w="647721"/>
                <a:gridCol w="684522"/>
                <a:gridCol w="713965"/>
                <a:gridCol w="552035"/>
                <a:gridCol w="1418724"/>
              </a:tblGrid>
              <a:tr h="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2021 год (по состоянию на 01.01.2022г)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% исполнения</a:t>
                      </a:r>
                      <a:endParaRPr kumimoji="0" lang="ru-RU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830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кассовому плану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0400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5 842,0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4 694,1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3 299,6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3 266,7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69,6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99,0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55,9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6736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0405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Сельское хозяйство и рыболовство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32,9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32,9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8660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0409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Дорожное хозяйство (дорожные фонды)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5 402,1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4 661,2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3 266,7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3 266,7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70,1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60,5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0412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439,9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86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0500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18 235,8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23 478,1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23 334,1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23 334,1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99,4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128,0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0501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Жилищное хозяйство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298,3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210,5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210,5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210,5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70,6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0502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Коммунальное хозяйство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10 963,3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3335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0503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Благоустройство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6 974,2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23 267,6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23 123,6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23 123,6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99,4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331,6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937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774632" cy="864095"/>
          </a:xfrm>
        </p:spPr>
        <p:txBody>
          <a:bodyPr/>
          <a:lstStyle/>
          <a:p>
            <a:r>
              <a:rPr lang="ru-RU" sz="2400" b="1" dirty="0">
                <a:solidFill>
                  <a:srgbClr val="000000"/>
                </a:solidFill>
                <a:latin typeface="Cambria"/>
              </a:rPr>
              <a:t>Основные характеристики бюджета</a:t>
            </a:r>
            <a:r>
              <a:rPr lang="ru-RU" sz="2400" dirty="0">
                <a:solidFill>
                  <a:srgbClr val="000000"/>
                </a:solidFill>
                <a:latin typeface="Cambria"/>
              </a:rPr>
              <a:t> </a:t>
            </a:r>
            <a:endParaRPr lang="ru-RU" sz="24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55576" y="1412776"/>
            <a:ext cx="7704856" cy="4824536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</a:t>
            </a:r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 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 </a:t>
            </a:r>
            <a:r>
              <a:rPr lang="ru-RU" sz="1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муниципального образования п. Михайловский Саратовской области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за 2022 год – 113 509,4 тыс. руб.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Исполнено за 2022 год – 109 920,0 тыс. руб.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</a:t>
            </a:r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 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 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муниципального образования п. Михайловский Саратовской области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119 831,0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  <a:p>
            <a:pPr lvl="0"/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Исполнено за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112 781,3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l"/>
            <a:r>
              <a:rPr lang="ru-RU" sz="1600" b="1" dirty="0">
                <a:solidFill>
                  <a:srgbClr val="365F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 (профицит)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600" b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муниципального образования п. Михайловский Саратовской области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за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6,3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lvl="0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Исполнено за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2,9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48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86409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7773588"/>
              </p:ext>
            </p:extLst>
          </p:nvPr>
        </p:nvGraphicFramePr>
        <p:xfrm>
          <a:off x="299674" y="707666"/>
          <a:ext cx="8295686" cy="5041466"/>
        </p:xfrm>
        <a:graphic>
          <a:graphicData uri="http://schemas.openxmlformats.org/drawingml/2006/table">
            <a:tbl>
              <a:tblPr/>
              <a:tblGrid>
                <a:gridCol w="627564"/>
                <a:gridCol w="1678552"/>
                <a:gridCol w="647721"/>
                <a:gridCol w="647720"/>
                <a:gridCol w="662818"/>
                <a:gridCol w="662065"/>
                <a:gridCol w="684522"/>
                <a:gridCol w="713965"/>
                <a:gridCol w="552035"/>
                <a:gridCol w="1418724"/>
              </a:tblGrid>
              <a:tr h="909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2021 год (по состоянию на 01.01.2022г)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% исполнения</a:t>
                      </a:r>
                      <a:endParaRPr kumimoji="0" lang="ru-RU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620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кассовому плану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0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458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0700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47 878,9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45 457,3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45 437,1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43 386,6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95,4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95,5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90,6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9117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0701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Дошкольное образование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19 534,8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15 667,5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15 647,3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13 647,3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87,1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87,2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69,9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9117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0702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Общее образование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27 637,5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26 860,8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26 860,8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26 819,4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97,0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9117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0703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Дополнительное образование детей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318,5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2 653,0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2 653,0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2 648,5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831,6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7012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0705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46,1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17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86409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3085221"/>
              </p:ext>
            </p:extLst>
          </p:nvPr>
        </p:nvGraphicFramePr>
        <p:xfrm>
          <a:off x="323528" y="699190"/>
          <a:ext cx="8152562" cy="4869097"/>
        </p:xfrm>
        <a:graphic>
          <a:graphicData uri="http://schemas.openxmlformats.org/drawingml/2006/table">
            <a:tbl>
              <a:tblPr/>
              <a:tblGrid>
                <a:gridCol w="625808"/>
                <a:gridCol w="1842674"/>
                <a:gridCol w="543150"/>
                <a:gridCol w="594530"/>
                <a:gridCol w="653248"/>
                <a:gridCol w="469751"/>
                <a:gridCol w="550491"/>
                <a:gridCol w="455072"/>
                <a:gridCol w="521131"/>
                <a:gridCol w="1896707"/>
              </a:tblGrid>
              <a:tr h="33463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2021 год (по состоянию на 01.01.2022г)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% исполнения</a:t>
                      </a:r>
                      <a:endParaRPr kumimoji="0" lang="ru-RU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1794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кассовому плану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0707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Молодежная политика и оздоровление детей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342,0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230,8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230,8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230,8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67,5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0709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Другие вопросы в области образования</a:t>
                      </a:r>
                      <a:br>
                        <a:rPr lang="ru-RU" sz="800" b="0" i="0" u="none" strike="noStrike">
                          <a:effectLst/>
                          <a:latin typeface="Times New Roman"/>
                        </a:rPr>
                      </a:b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40,4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40,4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35,8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88,6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88,6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effectLst/>
                          <a:latin typeface="Times New Roman"/>
                        </a:rPr>
                        <a:t>0,0</a:t>
                      </a:r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 fontAlgn="b"/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134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0800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Культура, кинематография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6 966,7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4 047,2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4 047,2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4 047,2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58,1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134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0801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Культура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6 966,7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4 047,2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4 047,2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4 047,2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58,1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9735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970,7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916,8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916,8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890,1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97,1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97,1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91,7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0295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Пенсионное обеспечение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636,2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605,0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605,0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605,0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95,1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9750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Социальное обеспечение населения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48,0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70,0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70,0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43,8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62,6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62,6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91,3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494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86409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4378993"/>
              </p:ext>
            </p:extLst>
          </p:nvPr>
        </p:nvGraphicFramePr>
        <p:xfrm>
          <a:off x="283769" y="1049572"/>
          <a:ext cx="8502421" cy="4160520"/>
        </p:xfrm>
        <a:graphic>
          <a:graphicData uri="http://schemas.openxmlformats.org/drawingml/2006/table">
            <a:tbl>
              <a:tblPr/>
              <a:tblGrid>
                <a:gridCol w="652664"/>
                <a:gridCol w="1921750"/>
                <a:gridCol w="566459"/>
                <a:gridCol w="620044"/>
                <a:gridCol w="681281"/>
                <a:gridCol w="665017"/>
                <a:gridCol w="399008"/>
                <a:gridCol w="474601"/>
                <a:gridCol w="543495"/>
                <a:gridCol w="1978102"/>
              </a:tblGrid>
              <a:tr h="65268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Исполнено за 2021 год (по состоянию на 01.01.2022г)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% исполнения</a:t>
                      </a:r>
                      <a:endParaRPr kumimoji="0" lang="ru-RU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773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1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кассовому плану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0756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1004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Охрана семьи и детства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286,5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241,8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241,8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241,3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84,2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1100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2 828,8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478,5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478,5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478,5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16,9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1102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Массовый спорт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2 828,8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478,5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478,5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478,5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16,9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1200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2 022,1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2 001,4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2 001,4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2 001,4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134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1202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Периодическая печать и издательства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2 022,1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2 001,4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2 001,4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2 001,4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1999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Расходы бюджета - ВСЕГО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122 925,6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119 831,0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115 014,7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112 781,3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94,1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98,1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91,7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20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37978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ru-RU" sz="1600" b="1" dirty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Исполнение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2022 </a:t>
            </a:r>
            <a:r>
              <a:rPr lang="ru-RU" sz="1600" b="1" dirty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год</a:t>
            </a:r>
            <a:br>
              <a:rPr lang="ru-RU" sz="1600" b="1" dirty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5825907"/>
              </p:ext>
            </p:extLst>
          </p:nvPr>
        </p:nvGraphicFramePr>
        <p:xfrm>
          <a:off x="672352" y="1124745"/>
          <a:ext cx="7952783" cy="4164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0859874"/>
              </p:ext>
            </p:extLst>
          </p:nvPr>
        </p:nvGraphicFramePr>
        <p:xfrm>
          <a:off x="633969" y="744071"/>
          <a:ext cx="7990075" cy="4763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3229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235" y="131204"/>
            <a:ext cx="8229600" cy="872844"/>
          </a:xfrm>
        </p:spPr>
        <p:txBody>
          <a:bodyPr/>
          <a:lstStyle/>
          <a:p>
            <a:r>
              <a:rPr lang="ru-RU" sz="1400" dirty="0"/>
              <a:t>Исполнение по расходам бюджета муниципального образования п. Михайловский Саратовской области в разрезе муниципальных программ за </a:t>
            </a:r>
            <a:r>
              <a:rPr lang="ru-RU" sz="1400" dirty="0" smtClean="0"/>
              <a:t>2022 </a:t>
            </a:r>
            <a:r>
              <a:rPr lang="ru-RU" sz="1400" dirty="0"/>
              <a:t>год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7795294"/>
              </p:ext>
            </p:extLst>
          </p:nvPr>
        </p:nvGraphicFramePr>
        <p:xfrm>
          <a:off x="313765" y="932330"/>
          <a:ext cx="8506704" cy="4701970"/>
        </p:xfrm>
        <a:graphic>
          <a:graphicData uri="http://schemas.openxmlformats.org/drawingml/2006/table">
            <a:tbl>
              <a:tblPr/>
              <a:tblGrid>
                <a:gridCol w="3093312"/>
                <a:gridCol w="1577299"/>
                <a:gridCol w="1398495"/>
                <a:gridCol w="1380564"/>
                <a:gridCol w="1057034"/>
              </a:tblGrid>
              <a:tr h="12819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целевой статьи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01.01.2023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года)</a:t>
                      </a: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Бюджетные назначения за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(состоянию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01.01.2023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года)  </a:t>
                      </a: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в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</a:t>
                      </a: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840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«Профилактика терроризма и экстремизма в МО п. Михайловский на 2020-2022 годы»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0100000000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4412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«Молодежная политика и оздоровление детей МО п. Михайловский Саратовской области на 2022-2024 годы»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0200000000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230,8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230,8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0414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"Повышение безопасности дорожного движения в муниципальном образовании п. Михайловский Саратовской области на 2022-2024 годы"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498,6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3603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2020-2022 годы"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1408,3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2801,5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7132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"Развитие местного самоуправления в муниципальном образовании п. Михайловский Саратовской области на 2022-2024 годы"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7514,0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7514,0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5422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"Развитие дошкольного образования муниципального образования п. Михайловский Саратовской области на 2022-2024 годы"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13647,3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15667,5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15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8083578"/>
              </p:ext>
            </p:extLst>
          </p:nvPr>
        </p:nvGraphicFramePr>
        <p:xfrm>
          <a:off x="413175" y="645459"/>
          <a:ext cx="8496941" cy="4459278"/>
        </p:xfrm>
        <a:graphic>
          <a:graphicData uri="http://schemas.openxmlformats.org/drawingml/2006/table">
            <a:tbl>
              <a:tblPr/>
              <a:tblGrid>
                <a:gridCol w="3083549"/>
                <a:gridCol w="1577299"/>
                <a:gridCol w="1398495"/>
                <a:gridCol w="1380564"/>
                <a:gridCol w="1057034"/>
              </a:tblGrid>
              <a:tr h="13178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целевой статьи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01.01.2023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года)</a:t>
                      </a: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Бюджетные назначения за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(состоянию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01.01.2023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года)  </a:t>
                      </a: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в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</a:t>
                      </a: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840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 "Развитие культуры в муниципальном образовании поселок Михайловский Саратовской области на 2022 - 2024 годы"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0700000000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3992,4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3992,4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4412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"Поддержка и развитие печатного средства массовой информации муниципального образования поселок 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Саратовской области на 2021 - 2023 годы"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0900000000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2001,4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2001,4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85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"Благоустройство территории муниципального образования поселок Михайловский Саратовской области на 2022-2024 годы"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2657,8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2801,8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01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"Поддержка и развитие общего образования п. Михайловский Саратовской области муниципального общеобразовательного учреждения "Средняя общеобразовательная школа МО п. Михайловский" на 2022-2024 годы"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27171,2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27221,7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571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7916610"/>
              </p:ext>
            </p:extLst>
          </p:nvPr>
        </p:nvGraphicFramePr>
        <p:xfrm>
          <a:off x="413175" y="645459"/>
          <a:ext cx="8496941" cy="5045293"/>
        </p:xfrm>
        <a:graphic>
          <a:graphicData uri="http://schemas.openxmlformats.org/drawingml/2006/table">
            <a:tbl>
              <a:tblPr/>
              <a:tblGrid>
                <a:gridCol w="3083549"/>
                <a:gridCol w="1577299"/>
                <a:gridCol w="1398495"/>
                <a:gridCol w="1380564"/>
                <a:gridCol w="1057034"/>
              </a:tblGrid>
              <a:tr h="13178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целевой статьи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01.01.2023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года)</a:t>
                      </a: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Бюджетные назначения за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(состоянию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01.01.2023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года)  </a:t>
                      </a: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в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</a:t>
                      </a: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840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"Управление имуществом муниципального образования п. Михайловский на 2022-2024 годы"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4292,1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958,9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840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"Развитие физической культуры и спорта в муниципальном образовании </a:t>
                      </a:r>
                      <a:r>
                        <a:rPr lang="ru-RU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п.Михайловский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Саратовской области" на 2020 - 2022 годы"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2811,0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2811,0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840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"Формирование комфортной городской среды на территории муниципального образования п. Михайловский Саратовской области на 2018 – 2024 годы"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10327,6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10327,6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4412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2022-2024 годах"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4560,1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4560,1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6984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"Благоустройство территории в муниципальном образовании поселок Михайловский Саратовской области на 2022-2026 годы"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10143,2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r" fontAlgn="b"/>
                      <a:endParaRPr lang="ru-RU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10143,2</a:t>
                      </a:r>
                    </a:p>
                    <a:p>
                      <a:pPr algn="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4719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91 255,8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95 531,9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95,5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855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128" y="71718"/>
            <a:ext cx="8211671" cy="923364"/>
          </a:xfrm>
        </p:spPr>
        <p:txBody>
          <a:bodyPr/>
          <a:lstStyle/>
          <a:p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1600" b="1" i="1" dirty="0" smtClean="0"/>
              <a:t>Сведения </a:t>
            </a:r>
            <a:r>
              <a:rPr lang="ru-RU" sz="1600" b="1" i="1" dirty="0"/>
              <a:t>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4568515"/>
              </p:ext>
            </p:extLst>
          </p:nvPr>
        </p:nvGraphicFramePr>
        <p:xfrm>
          <a:off x="612252" y="1284605"/>
          <a:ext cx="7902346" cy="5989321"/>
        </p:xfrm>
        <a:graphic>
          <a:graphicData uri="http://schemas.openxmlformats.org/drawingml/2006/table">
            <a:tbl>
              <a:tblPr firstRow="1" firstCol="1" bandRow="1"/>
              <a:tblGrid>
                <a:gridCol w="7902346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300" b="1" i="1" dirty="0" smtClean="0"/>
                        <a:t>Муниципальная программа </a:t>
                      </a:r>
                      <a:r>
                        <a:rPr lang="ru-RU" sz="1300" b="1" i="1" dirty="0" smtClean="0"/>
                        <a:t>«Молодежная </a:t>
                      </a:r>
                      <a:r>
                        <a:rPr lang="ru-RU" sz="1300" b="1" i="1" dirty="0" smtClean="0"/>
                        <a:t>политика и оздоровление детей МО п. Михайловский Саратовской области на 2022-2024 </a:t>
                      </a:r>
                      <a:r>
                        <a:rPr lang="ru-RU" sz="1300" b="1" i="1" dirty="0" smtClean="0"/>
                        <a:t>годы»</a:t>
                      </a:r>
                      <a:endParaRPr lang="ru-RU" sz="1300" b="1" i="1" dirty="0"/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3396">
                <a:tc>
                  <a:txBody>
                    <a:bodyPr/>
                    <a:lstStyle/>
                    <a:p>
                      <a:r>
                        <a:rPr lang="ru-RU" sz="1200" b="1" i="1" dirty="0" smtClean="0"/>
                        <a:t>  </a:t>
                      </a:r>
                      <a:r>
                        <a:rPr lang="ru-RU" sz="1300" b="1" i="1" dirty="0" smtClean="0"/>
                        <a:t>ЦЕЛЬ:</a:t>
                      </a:r>
                      <a:endParaRPr lang="ru-RU" sz="1300" b="1" i="1" dirty="0"/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65182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защита прав и законных интересов детей и молодежи;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 обеспечение равных условий для духовного, культурного, интеллектуального, психического, профессионального, социального и физического развития и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200" u="sng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hlinkClick r:id="rId2"/>
                        </a:rPr>
                        <a:t>самореализации детей и молодежи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создание условий для участия молодежи в политической, социально-экономической, научной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, спортивной и культурной жизни общества;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 повышение уровня межнационального (межэтнического) и межконфессионального согласия в молодежной среде;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 формирование системы нравственных и смысловых ориентиров, позволяющих противостоять идеологии экстремизма, национализма, проявлениям ксенофобии, коррупции, дискриминации по признакам социальной, религиозной, расовой, национальной принадлежности и другим негативным социальным явлениям;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 формирование культуры семейных отношений, поддержка </a:t>
                      </a:r>
                      <a:r>
                        <a:rPr lang="ru-RU" sz="1200" u="sng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hlinkClick r:id="rId3"/>
                        </a:rPr>
                        <a:t>молодых семей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, способствующие улучшению демографической ситуации в Российской Федерации.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Достигнутые </a:t>
                      </a: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показатели:</a:t>
                      </a:r>
                      <a:endParaRPr kumimoji="0" lang="ru-RU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увеличение числа трудоустроенных лиц;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уменьшение количества преступлений, совершенных молодыми людьми: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увеличение числа детей и подростков, получивших оздоровление в летний период;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 реализацию программы в бюджете городского округа МО п. Михайловский в 2022 год было направлено 230,8 тыс. рублей, исполнение 100% или 230,8 тыс. рублей.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664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  </a:t>
                      </a:r>
                      <a:endParaRPr lang="ru-RU" sz="1200" dirty="0"/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4479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856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195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8474233"/>
              </p:ext>
            </p:extLst>
          </p:nvPr>
        </p:nvGraphicFramePr>
        <p:xfrm>
          <a:off x="485030" y="137318"/>
          <a:ext cx="8201770" cy="5657088"/>
        </p:xfrm>
        <a:graphic>
          <a:graphicData uri="http://schemas.openxmlformats.org/drawingml/2006/table">
            <a:tbl>
              <a:tblPr firstRow="1" firstCol="1" bandRow="1"/>
              <a:tblGrid>
                <a:gridCol w="8201770"/>
              </a:tblGrid>
              <a:tr h="528171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Муниципальная программа  </a:t>
                      </a: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«Повышение </a:t>
                      </a: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безопасности дорожного движения в муниципальном образовании п. Михайловский Саратовской области на 2022-2024 годы»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ЦЕЛЬ:</a:t>
                      </a: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0" i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сокращение количества лиц, пострадавших в результате дорожно-транспортных происшествий.</a:t>
                      </a: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Достигнутые </a:t>
                      </a: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показатели:</a:t>
                      </a:r>
                      <a:endParaRPr kumimoji="0" lang="ru-RU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Оптимизация дорожного</a:t>
                      </a:r>
                      <a:r>
                        <a:rPr lang="ru-RU" sz="1200" b="0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движения, снижение риска возникновения ДТП( исключение возможности выезда транспортных средств на встречную полосу движения и тротуары, а также выхода пешеходов на проезжую часть);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Формирование у детей навыков безопасного поведения на улицах и дорогах.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 реализацию программы в бюджете городского округа МО п. Михайловский в 2022 год было направлено 500,0 тыс. рублей, исполнение 99,7% или 500,00 тыс. рублей.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Муниципальная программа </a:t>
                      </a:r>
                      <a:r>
                        <a:rPr lang="ru-RU" sz="1300" b="1" dirty="0" smtClean="0">
                          <a:effectLst/>
                          <a:latin typeface="Times New Roman"/>
                          <a:ea typeface="Times New Roman"/>
                        </a:rPr>
                        <a:t>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2020-2022 годы»</a:t>
                      </a:r>
                      <a:endParaRPr lang="ru-RU" sz="13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ЦЕЛЬ: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осуществление дорожной деятельности в отношении автомобильных дорог общего пользования  муниципального образования  поселок Михайловский,  улучшение технического состояния дворовых территорий многоквартирных домов, проездов к дворовым   территориям многоквартирных домов.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Достигнутые </a:t>
                      </a: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показатели:</a:t>
                      </a:r>
                      <a:endParaRPr kumimoji="0" lang="ru-RU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улучшение технического  состояния   автомобильных дорог  общего пользования муниципального образования  поселок Михайловский,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осуществление ремонта дворовых территорий многоквартирных домов,  проездов к дворовым территориям  многоквартирных домов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реализацию программы в бюджете городского округа МО п. Михайловский в 2022 год было направлено 2 801,5 тыс. рублей, исполнение 50,3% или 1408,3 тыс. рублей.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Неисполненные плановые назначения образовались по причине отсутствия потребности. </a:t>
                      </a: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694" marR="6169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920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2998854"/>
              </p:ext>
            </p:extLst>
          </p:nvPr>
        </p:nvGraphicFramePr>
        <p:xfrm>
          <a:off x="691476" y="277813"/>
          <a:ext cx="7743586" cy="5289867"/>
        </p:xfrm>
        <a:graphic>
          <a:graphicData uri="http://schemas.openxmlformats.org/drawingml/2006/table">
            <a:tbl>
              <a:tblPr firstRow="1" firstCol="1" bandRow="1"/>
              <a:tblGrid>
                <a:gridCol w="7743586"/>
              </a:tblGrid>
              <a:tr h="52898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Муниципальная программа </a:t>
                      </a:r>
                      <a:r>
                        <a:rPr lang="ru-RU" sz="1300" b="1" dirty="0" smtClean="0">
                          <a:effectLst/>
                          <a:latin typeface="Times New Roman"/>
                          <a:ea typeface="Times New Roman"/>
                        </a:rPr>
                        <a:t>«Развитие местного самоуправления в муниципальном образовании  п. Михайловский Саратовской области на  2022-2024 годы»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ЦЕЛЬ: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выполнение органами местного самоуправления, а также муниципальными учреждениями, полномочий, определенных законодательством, в повышении качества и эффективности административно-управленческих процессов по созданию комфортных условий проживания в муниципальном образовании п.  Михайловский, повышении уровня удовлетворенности населения предоставляемыми муниципальными услугам.  Повышение эффективности деятельности органов исполнительной и законодательной власти за счёт использования информационно – коммуникационных технологий.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Достигнутые </a:t>
                      </a: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показатели:</a:t>
                      </a:r>
                      <a:endParaRPr kumimoji="0" lang="ru-RU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степень укомплектованности органов местного самоуправления материально-техническими средствами для решения вопросов местного значения;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доля муниципальных служащих в администрации, муниципального образования п. Михайловский прошедших переподготовку и (или) повышение квалификации;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повышение уровня удовлетворенности населения предоставляемыми муниципальными услугами, содействие созданию комфортных условий проживания в муниципальном образовании п. Михайловский.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реализацию программы в бюджете городского округа МО п. Михайловский в 2022 год было направлено 7514,0тыс. рублей, исполнение 100% или 7514,0 тыс. рублей.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</a:t>
                      </a:r>
                      <a:r>
                        <a:rPr lang="ru-RU" sz="13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«Развитие дошкольного образования муниципального образования п. Михайловский Саратовской области на 2022-2024 годы»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ЦЕЛЬ: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обеспечение государственных гарантий на получение дошкольного образования и повышение качества образовательных услуг, предоставляемых населению системой дошкольного образования.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434" marR="5843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683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76064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2022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019028"/>
              </p:ext>
            </p:extLst>
          </p:nvPr>
        </p:nvGraphicFramePr>
        <p:xfrm>
          <a:off x="539552" y="655619"/>
          <a:ext cx="8201038" cy="54531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2914"/>
                <a:gridCol w="2359581"/>
                <a:gridCol w="692144"/>
                <a:gridCol w="666382"/>
                <a:gridCol w="666382"/>
                <a:gridCol w="666382"/>
                <a:gridCol w="666382"/>
                <a:gridCol w="666382"/>
                <a:gridCol w="664489"/>
              </a:tblGrid>
              <a:tr h="31673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2021 год (по состоянию на 01.01.2022г)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01.01.2023г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2021 год (по состоянию на 01.01.2022г)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83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назначениям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69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982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51 625,6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31 531,6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31 531,6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28 096,0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982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 НА ПРИБЫЛЬ, ДОХОДЫ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12 305,1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12 300,0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12 300,0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12 329,1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982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1 01 02000 01 0000 110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12 305,1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12 300,0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12 300,0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12 329,1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4067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1 03 00000 00 0000 000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 НА ТОВАРЫ (РАБОТЫ, УСЛУГИ), РЕАЛИЗУЕМЫЕ НА ТЕРРИТОРИИ РОССИЙСКОЙ ФЕДЕРАЦИИ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2 669,2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2 384,0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2 384,0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3 253,6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121,9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927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1 03 02230 01 0000 110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уплаты акцизов на дизельное топливо,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1 232,2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1 631,0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671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1 03 02240 01 0000 110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уплаты акцизов на моторные масла для дизельных и (или) карбюраторных (инжекторных) двигателей,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125,7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125,7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031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1 03 02250 01 0000 110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уплаты акцизов на автомобильный бензин,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1 638,4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1 429,0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1 429,0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1 800,9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417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1 03 02260 01 0000 110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уплаты акцизов на прямогонный бензин,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-210,1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-152,0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-152,0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-187,1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123,1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123,1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982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1 05 00000 00 0000 000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 НА СОВОКУПНЫЙ ДОХОД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184,7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203,1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203,1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147,1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139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1 05 02000 02 0000 110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Единый налог на вмененный доход для отдельных видов деятельности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-51,0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-1 020,0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-1 020,0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-111,6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0608410"/>
              </p:ext>
            </p:extLst>
          </p:nvPr>
        </p:nvGraphicFramePr>
        <p:xfrm>
          <a:off x="627529" y="233084"/>
          <a:ext cx="8148917" cy="5727211"/>
        </p:xfrm>
        <a:graphic>
          <a:graphicData uri="http://schemas.openxmlformats.org/drawingml/2006/table">
            <a:tbl>
              <a:tblPr firstRow="1" firstCol="1" bandRow="1"/>
              <a:tblGrid>
                <a:gridCol w="8148917"/>
              </a:tblGrid>
              <a:tr h="5727211">
                <a:tc>
                  <a:txBody>
                    <a:bodyPr/>
                    <a:lstStyle/>
                    <a:p>
                      <a:pPr algn="l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endParaRPr lang="ru-RU" sz="1200" spc="-3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endParaRPr lang="ru-RU" sz="1200" spc="-3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200" spc="-3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 работников муниципальных учреждений  , заработная плата которых за полную отработку за месяц нормы рабочего времени и выполнение нормы труда (трудовых обязанностей) в 2023-2025 годах</a:t>
                      </a: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200" spc="-3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ниже минимального размера оплаты труда – 0 человек;</a:t>
                      </a:r>
                      <a:endParaRPr lang="ru-RU" sz="1200" spc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200" spc="-3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улучшение условий содержания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детей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дошкольного возраста;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оснащение материально-технической базы учреждения энергосберегающим оборудованием и высокопрочными материалами за счет межбюджетных трансфертов, предоставляемых образовательным организациям за счет средств областного бюджета и местного бюджета .</a:t>
                      </a: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indent="209550">
                        <a:spcAft>
                          <a:spcPts val="0"/>
                        </a:spcAft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Достигнутые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показатели: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удовлетворение потребности населения в услугах системы дошкольного образования;</a:t>
                      </a:r>
                    </a:p>
                    <a:p>
                      <a:pPr indent="209550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 улучшение условий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содержания детей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дошкольного возраста, развитие материально-технической базы;</a:t>
                      </a:r>
                    </a:p>
                    <a:p>
                      <a:pPr indent="209550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создание условий для повышения компетентности педагогических и руководящих кадров;</a:t>
                      </a:r>
                    </a:p>
                    <a:p>
                      <a:pPr indent="209550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обеспечение условий для реализации развивающих образовательных программ и внедрения независимой системы оценки качества дошкольного образования.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реализацию программы в бюджете городского округа МО п. Михайловский в 2022 год было направлено 15 667,5 тыс. рублей, исполнение 87,1% или 13 647,3 тыс. рублей.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Неисполненные плановые назначения образовались по причине отсутствия потребности.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</a:t>
                      </a:r>
                      <a:r>
                        <a:rPr lang="ru-RU" sz="13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«Развитие культуры в муниципальном образовании поселок Михайловский Саратовской области на 2022 - 2024 годы»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ЦЕЛЬ: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Сохранение и развитие культурного пространства муниципального образования поселок Михайловский Саратовской области.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Достигнутые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показатели: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Расширение и развитие различных форм культурно-досуговой деятельности населения;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Создание условий для творческой деятельности работников культуры;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Укрепление и модернизация  материально-технической базы учреждения культуры муниципального образования поселок   Михайловский Саратовской области;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224" marR="532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23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470652"/>
              </p:ext>
            </p:extLst>
          </p:nvPr>
        </p:nvGraphicFramePr>
        <p:xfrm>
          <a:off x="573741" y="503854"/>
          <a:ext cx="8113058" cy="6531610"/>
        </p:xfrm>
        <a:graphic>
          <a:graphicData uri="http://schemas.openxmlformats.org/drawingml/2006/table">
            <a:tbl>
              <a:tblPr firstRow="1" firstCol="1" bandRow="1"/>
              <a:tblGrid>
                <a:gridCol w="8113058"/>
              </a:tblGrid>
              <a:tr h="5325407"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Aft>
                          <a:spcPts val="1000"/>
                        </a:spcAft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1415"/>
                        </a:lnSpc>
                        <a:spcAft>
                          <a:spcPts val="1000"/>
                        </a:spcAft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Достигнутые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показатели: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415"/>
                        </a:lnSpc>
                        <a:spcAft>
                          <a:spcPts val="1000"/>
                        </a:spcAft>
                      </a:pPr>
                      <a:r>
                        <a:rPr lang="ru-RU" sz="1200" spc="-25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Инвентаризация объектов недвижимости. Межевание, постановка на кадастровый учет земельных участков; </a:t>
                      </a: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415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-25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Содержание имущества казны;</a:t>
                      </a:r>
                      <a:r>
                        <a:rPr lang="ru-RU" sz="1200" spc="-25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Оценка муниципального имущества;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реализацию программы в бюджете городского округа МО п. Михайловский в 2022 год было направлено 4 958,9 тыс. рублей, исполнение 86,6% или 4292,1 тыс. рублей.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Неисполненные плановые назначения образовались по причине отсутствия потребности.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программа </a:t>
                      </a:r>
                      <a:r>
                        <a:rPr lang="ru-RU" sz="13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3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Развитие физической</a:t>
                      </a:r>
                      <a:r>
                        <a:rPr lang="ru-RU" sz="1300" b="1" baseline="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культуры и спорта </a:t>
                      </a:r>
                      <a:r>
                        <a:rPr lang="ru-RU" sz="13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 МО п. Михайловский Саратовской области на 2020 – 2022 годы»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ЦЕЛЬ: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условий для занятий физической культурой и спортом населения муниципального образования п. Михайловский, создание условий для развития массового спорта.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Достигнутые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показатели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Создание условий для развития игровых видов спорта среди населения.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Приобретение спортивного инвентаря.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Развитие информационных и коммуникационных технологий  в системе физической культуры и спорта.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Доля населения области, систематически занимающегося физической культурой и спортом, в общей численности населения области в возрасте с 3 до 79 лет.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Количество работников муниципальных учреждений (за исключением органов местного самоуправления), занятых на полную ставку, заработная плата которых за полную отработку за месяц нормы рабочего времени и выполнение нормы труда (трудовых обязательств) в 2022 году ниже минимального размера оплаты труда – 0 человека.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2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415"/>
                        </a:lnSpc>
                        <a:spcAft>
                          <a:spcPts val="1000"/>
                        </a:spcAft>
                      </a:pPr>
                      <a:endParaRPr lang="ru-RU" sz="1400" spc="-25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ts val="1415"/>
                        </a:lnSpc>
                        <a:spcAft>
                          <a:spcPts val="1000"/>
                        </a:spcAft>
                        <a:buFontTx/>
                        <a:buChar char="-"/>
                      </a:pP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1" marR="6149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5" name="Прямая соединительная линия 4"/>
          <p:cNvCxnSpPr>
            <a:cxnSpLocks noChangeShapeType="1"/>
          </p:cNvCxnSpPr>
          <p:nvPr/>
        </p:nvCxnSpPr>
        <p:spPr bwMode="auto">
          <a:xfrm>
            <a:off x="6311900" y="3616325"/>
            <a:ext cx="773113" cy="0"/>
          </a:xfrm>
          <a:prstGeom prst="line">
            <a:avLst/>
          </a:prstGeom>
          <a:noFill/>
          <a:ln w="889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87377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3430783"/>
              </p:ext>
            </p:extLst>
          </p:nvPr>
        </p:nvGraphicFramePr>
        <p:xfrm>
          <a:off x="522941" y="516834"/>
          <a:ext cx="8113058" cy="4715124"/>
        </p:xfrm>
        <a:graphic>
          <a:graphicData uri="http://schemas.openxmlformats.org/drawingml/2006/table">
            <a:tbl>
              <a:tblPr firstRow="1" firstCol="1" bandRow="1"/>
              <a:tblGrid>
                <a:gridCol w="8113058"/>
              </a:tblGrid>
              <a:tr h="47151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реализацию программы в бюджете городского округа МО п. Михайловский в 2022 год было направлено 2811,0 тыс. рублей, исполнение 100% или 2811,0 тыс. рублей.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Неисполненные плановые назначения образовались по причине отсутствия потребности.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программа </a:t>
                      </a:r>
                      <a:r>
                        <a:rPr lang="ru-RU" sz="13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3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Формирование комфортной городской среды на территории  муниципального образования п. Михайловский Саратовской области на 2018 – 2024 годы»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90"/>
                        </a:spcAft>
                      </a:pP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ЦЕЛЬ: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Повышение уровня внешнего благоустройства, санитарного содержания дворовых территорий многоквартирных домов;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создание комфортных и безопасных условий проживания граждан.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90"/>
                        </a:spcAft>
                      </a:pP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Достигнутые </a:t>
                      </a: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показатели:</a:t>
                      </a:r>
                      <a:endParaRPr kumimoji="0" lang="ru-RU" sz="13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9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Улучшение технического состояния придомовых территорий многоквартирных домов;</a:t>
                      </a: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поддержание санитарного порядка.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реализацию программы в бюджете городского округа МО п. Михайловский в 2022 год было направлено 10 327,6 тыс. рублей, исполнение 100% или 10327,6 тыс. рублей.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программа </a:t>
                      </a:r>
                      <a:r>
                        <a:rPr lang="ru-RU" sz="13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3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2022-2024 годах»</a:t>
                      </a:r>
                    </a:p>
                    <a:p>
                      <a:pPr indent="269875" algn="just">
                        <a:spcAft>
                          <a:spcPts val="0"/>
                        </a:spcAft>
                      </a:pP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ЦЕЛЬ: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снижение рисков чрезвычайных ситуаций природного и техногенного характера;</a:t>
                      </a:r>
                    </a:p>
                    <a:p>
                      <a:pPr indent="26987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сокращение количества погибших и пострадавших в чрезвычайных ситуациях природного и техногенного характера (далее – ЧС);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1" marR="614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5" name="Прямая соединительная линия 4"/>
          <p:cNvCxnSpPr>
            <a:cxnSpLocks noChangeShapeType="1"/>
          </p:cNvCxnSpPr>
          <p:nvPr/>
        </p:nvCxnSpPr>
        <p:spPr bwMode="auto">
          <a:xfrm>
            <a:off x="6311900" y="3616325"/>
            <a:ext cx="773113" cy="0"/>
          </a:xfrm>
          <a:prstGeom prst="line">
            <a:avLst/>
          </a:prstGeom>
          <a:noFill/>
          <a:ln w="889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57392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>
            <a:cxnSpLocks noChangeShapeType="1"/>
          </p:cNvCxnSpPr>
          <p:nvPr/>
        </p:nvCxnSpPr>
        <p:spPr bwMode="auto">
          <a:xfrm>
            <a:off x="6311900" y="3616325"/>
            <a:ext cx="773113" cy="0"/>
          </a:xfrm>
          <a:prstGeom prst="line">
            <a:avLst/>
          </a:prstGeom>
          <a:noFill/>
          <a:ln w="889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708433"/>
              </p:ext>
            </p:extLst>
          </p:nvPr>
        </p:nvGraphicFramePr>
        <p:xfrm>
          <a:off x="457200" y="2194560"/>
          <a:ext cx="8092437" cy="4099619"/>
        </p:xfrm>
        <a:graphic>
          <a:graphicData uri="http://schemas.openxmlformats.org/drawingml/2006/table">
            <a:tbl>
              <a:tblPr firstRow="1" firstCol="1" bandRow="1"/>
              <a:tblGrid>
                <a:gridCol w="8092437"/>
              </a:tblGrid>
              <a:tr h="4099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1" marR="6149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73712"/>
            <a:ext cx="8229600" cy="5184250"/>
          </a:xfrm>
        </p:spPr>
        <p:txBody>
          <a:bodyPr/>
          <a:lstStyle/>
          <a:p>
            <a:pPr indent="269875"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269875">
              <a:spcAft>
                <a:spcPts val="0"/>
              </a:spcAft>
            </a:pPr>
            <a:endParaRPr lang="ru-RU" sz="1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269875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повышение </a:t>
            </a:r>
            <a:r>
              <a:rPr lang="ru-RU" sz="1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безопасности населения от угроз природного и техногенного характера, а также обеспечение необходимых условий для безопасности жизнедеятельности и предотвращение экономического ущерба  от ЧС, устойчивого социально-экономического развития  района, снижения количества пожаров, гибели людей на пожарах, обеспечения безопасности людей на водных объектах;</a:t>
            </a:r>
          </a:p>
          <a:p>
            <a:pPr indent="269875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повышение оперативности реагирования на угрозы или возникновение ЧС, пожара, происшествия на воде;</a:t>
            </a:r>
          </a:p>
          <a:p>
            <a:pPr indent="269875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эффективности взаимодействия привлекаемых сил и средств постоянной готовности</a:t>
            </a:r>
            <a:r>
              <a:rPr lang="ru-RU" sz="1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 marL="0" lvl="0" indent="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690"/>
              </a:spcAft>
              <a:buNone/>
            </a:pPr>
            <a:r>
              <a:rPr lang="ru-RU" sz="1400" b="1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Достигнутые </a:t>
            </a:r>
            <a:r>
              <a:rPr lang="ru-RU" sz="14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показатели:</a:t>
            </a:r>
            <a:r>
              <a:rPr lang="ru-RU" sz="1400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kern="12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269875"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Развитие систем оповещения населения муниципального образования п.  Михайловский.</a:t>
            </a:r>
          </a:p>
          <a:p>
            <a:pPr indent="269875"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Развитие материально-технической базы аварийно-спасательных служб и нештатных аварийно-спасательных формирований (далее – НАСФ) муниципального образования п.  Михайловский.</a:t>
            </a:r>
          </a:p>
          <a:p>
            <a:pPr indent="269875"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Развитие местной системы региональной подсистемы Общероссийской комплексной системы информирования и оповещения населения в местах массового пребывания людей на территории Саратовской области. </a:t>
            </a: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Совершенствование системы мониторинга и прогнозирования чрезвычайных ситуаций природного и техногенного характера.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программы в бюджете городского округа МО п. Михайловский в 2022 год было направлено 4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560,1тыс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рублей, исполнение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 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4 560,1тыс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рублей.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200" kern="1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1" i="1" kern="1200" dirty="0">
                <a:solidFill>
                  <a:srgbClr val="000000"/>
                </a:solidFill>
                <a:latin typeface="Arial Cyr" panose="020B0604020202020204" pitchFamily="34" charset="0"/>
                <a:cs typeface="Arial Cyr" panose="020B0604020202020204" pitchFamily="34" charset="0"/>
              </a:rPr>
              <a:t>Муниципальная </a:t>
            </a:r>
            <a:r>
              <a:rPr lang="ru-RU" sz="1600" b="1" i="1" kern="1200" dirty="0" smtClean="0">
                <a:solidFill>
                  <a:srgbClr val="000000"/>
                </a:solidFill>
                <a:latin typeface="Arial Cyr" panose="020B0604020202020204" pitchFamily="34" charset="0"/>
                <a:cs typeface="Arial Cyr" panose="020B0604020202020204" pitchFamily="34" charset="0"/>
              </a:rPr>
              <a:t>программа </a:t>
            </a:r>
            <a:r>
              <a:rPr lang="ru-RU" sz="1400" b="1" dirty="0" smtClean="0">
                <a:latin typeface="Times New Roman"/>
                <a:ea typeface="Times New Roman"/>
              </a:rPr>
              <a:t>«</a:t>
            </a:r>
            <a:r>
              <a:rPr lang="ru-RU" sz="1400" b="1" dirty="0">
                <a:latin typeface="Times New Roman"/>
                <a:ea typeface="Times New Roman"/>
              </a:rPr>
              <a:t>Благоустройство территории муниципального образования поселок Михайловский Саратовской области на </a:t>
            </a:r>
            <a:r>
              <a:rPr lang="ru-RU" sz="1400" b="1" dirty="0" smtClean="0">
                <a:latin typeface="Times New Roman"/>
                <a:ea typeface="Times New Roman"/>
              </a:rPr>
              <a:t>2022-2026 </a:t>
            </a:r>
            <a:r>
              <a:rPr lang="ru-RU" sz="1400" b="1" dirty="0">
                <a:latin typeface="Times New Roman"/>
                <a:ea typeface="Times New Roman"/>
              </a:rPr>
              <a:t>годы</a:t>
            </a:r>
            <a:r>
              <a:rPr lang="ru-RU" sz="1400" b="1" dirty="0" smtClean="0">
                <a:latin typeface="Times New Roman"/>
                <a:ea typeface="Times New Roman"/>
              </a:rPr>
              <a:t>»</a:t>
            </a:r>
          </a:p>
          <a:p>
            <a:pPr algn="just">
              <a:spcAft>
                <a:spcPts val="0"/>
              </a:spcAft>
            </a:pPr>
            <a:r>
              <a:rPr lang="ru-RU" sz="1300" b="1" i="1" kern="1200" dirty="0" smtClean="0">
                <a:solidFill>
                  <a:srgbClr val="000000"/>
                </a:solidFill>
              </a:rPr>
              <a:t>ЦЕЛЬ</a:t>
            </a:r>
            <a:r>
              <a:rPr lang="ru-RU" sz="1300" b="1" i="1" kern="1200" dirty="0">
                <a:solidFill>
                  <a:srgbClr val="000000"/>
                </a:solidFill>
              </a:rPr>
              <a:t>:</a:t>
            </a:r>
            <a:r>
              <a:rPr lang="ru-RU" sz="14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Повышение уровня благоустройства и развития территории муниципального образования поселок Михайловский, способствующего комфортной жизнедеятельности населения</a:t>
            </a:r>
            <a:r>
              <a:rPr lang="ru-RU" sz="1200" dirty="0" smtClean="0">
                <a:latin typeface="Times New Roman"/>
                <a:ea typeface="Times New Roman"/>
              </a:rPr>
              <a:t>.</a:t>
            </a:r>
          </a:p>
          <a:p>
            <a:pPr lvl="0">
              <a:spcAft>
                <a:spcPts val="0"/>
              </a:spcAft>
            </a:pPr>
            <a:r>
              <a:rPr lang="ru-RU" sz="1400" b="1" kern="1200" dirty="0">
                <a:solidFill>
                  <a:srgbClr val="000000"/>
                </a:solidFill>
              </a:rPr>
              <a:t>Достигнутые </a:t>
            </a:r>
            <a:r>
              <a:rPr lang="ru-RU" sz="1400" b="1" kern="1200" dirty="0" smtClean="0">
                <a:solidFill>
                  <a:srgbClr val="000000"/>
                </a:solidFill>
              </a:rPr>
              <a:t>показатели:</a:t>
            </a:r>
            <a:r>
              <a:rPr lang="ru-RU" sz="1400" kern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Комплексное благоустройство территории: улучшение </a:t>
            </a:r>
            <a:r>
              <a:rPr lang="ru-RU" sz="1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санитарно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- эпидемиологического состояния территории, освещение улиц, уборка территории,  зеленых насаждений и занимаемых ими территорий, установка малых архитектурных форм, озеленение территории.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программы в бюджете городского округа МО п. Михайловский в 2022 год было направлено 10 143,2 тыс. рублей, исполнение 100% или 10 143,2 тыс. рублей.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endParaRPr lang="ru-RU" sz="1200" dirty="0">
              <a:latin typeface="Times New Roman"/>
              <a:ea typeface="Times New Roman"/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1200" kern="12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44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65761"/>
            <a:ext cx="8229600" cy="5144493"/>
          </a:xfrm>
        </p:spPr>
        <p:txBody>
          <a:bodyPr/>
          <a:lstStyle/>
          <a:p>
            <a:pPr marL="0" lvl="0" indent="0" algn="ctr" eaLnBrk="1" fontAlgn="b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1" i="1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</a:t>
            </a:r>
            <a:r>
              <a:rPr lang="ru-RU" sz="1300" b="1" i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</a:t>
            </a:r>
            <a:r>
              <a:rPr lang="ru-RU" sz="13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3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</a:t>
            </a:r>
            <a:r>
              <a:rPr lang="ru-RU" sz="1300" b="1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развитие печатного средства массовой информации муниципального образования поселок 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Саратовской области на 2021 - 2023 </a:t>
            </a:r>
            <a:r>
              <a:rPr lang="ru-RU" sz="13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годы»</a:t>
            </a:r>
          </a:p>
          <a:p>
            <a:pPr marL="0" lvl="0" indent="0" eaLnBrk="1" fontAlgn="b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1" i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/>
                <a:ea typeface="Times New Roman"/>
              </a:rPr>
              <a:t>развитие </a:t>
            </a:r>
            <a:r>
              <a:rPr lang="ru-RU" sz="1200" dirty="0">
                <a:latin typeface="Times New Roman"/>
                <a:ea typeface="Times New Roman"/>
              </a:rPr>
              <a:t>печатного СМИ МУ «Редакция газеты «Михайловские новости» в 2021 - 2023 годах, повышение его привлекательности для читателя </a:t>
            </a:r>
            <a:r>
              <a:rPr lang="ru-RU" sz="1200" dirty="0" smtClean="0">
                <a:latin typeface="Times New Roman"/>
                <a:ea typeface="Times New Roman"/>
              </a:rPr>
              <a:t>.</a:t>
            </a:r>
            <a:endParaRPr lang="ru-RU" sz="1200" kern="1200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spcAft>
                <a:spcPts val="0"/>
              </a:spcAft>
            </a:pPr>
            <a:r>
              <a:rPr lang="ru-RU" sz="1300" b="1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Достигнутые </a:t>
            </a:r>
            <a:r>
              <a:rPr lang="ru-RU" sz="13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</a:t>
            </a:r>
            <a:r>
              <a:rPr lang="ru-RU" sz="1300" b="1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300" kern="1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увеличение </a:t>
            </a:r>
            <a:r>
              <a:rPr lang="ru-RU" sz="1200" dirty="0">
                <a:latin typeface="Times New Roman"/>
                <a:ea typeface="Times New Roman"/>
              </a:rPr>
              <a:t>тиража на 2 %;</a:t>
            </a:r>
          </a:p>
          <a:p>
            <a:pPr marL="0" indent="0"/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улучшение материально-технической базы </a:t>
            </a:r>
            <a:endParaRPr lang="ru-RU" sz="1200" kern="12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программы в бюджете городского округа МО п. Михайловский в 2022 год было направлено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2001,4 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рублей, исполнение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 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2001,4 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200" b="1" kern="1200" dirty="0" smtClean="0">
              <a:solidFill>
                <a:srgbClr val="000000"/>
              </a:solidFill>
            </a:endParaRPr>
          </a:p>
          <a:p>
            <a:pPr marL="0" indent="0"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 algn="ctr" eaLnBrk="1" fontAlgn="b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1" i="1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</a:t>
            </a:r>
            <a:r>
              <a:rPr lang="ru-RU" sz="1300" b="1" i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</a:t>
            </a:r>
            <a:r>
              <a:rPr lang="ru-RU" sz="1300" b="1" kern="12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1300" b="1" kern="1200" dirty="0" smtClean="0">
                <a:solidFill>
                  <a:srgbClr val="000000"/>
                </a:solidFill>
                <a:latin typeface="Times New Roman"/>
              </a:rPr>
              <a:t>«</a:t>
            </a:r>
            <a:r>
              <a:rPr lang="ru-RU" sz="1300" b="1" kern="1200" dirty="0" smtClean="0">
                <a:solidFill>
                  <a:srgbClr val="000000"/>
                </a:solidFill>
                <a:latin typeface="Times New Roman"/>
              </a:rPr>
              <a:t>Благоустройство </a:t>
            </a:r>
            <a:r>
              <a:rPr lang="ru-RU" sz="1300" b="1" kern="1200" dirty="0">
                <a:solidFill>
                  <a:srgbClr val="000000"/>
                </a:solidFill>
                <a:latin typeface="Times New Roman"/>
              </a:rPr>
              <a:t>территории муниципального образования поселок Михайловский Саратовской области на 2022-2024 </a:t>
            </a:r>
            <a:r>
              <a:rPr lang="ru-RU" sz="1300" b="1" kern="1200" dirty="0" smtClean="0">
                <a:solidFill>
                  <a:srgbClr val="000000"/>
                </a:solidFill>
                <a:latin typeface="Times New Roman"/>
              </a:rPr>
              <a:t>годы»</a:t>
            </a:r>
          </a:p>
          <a:p>
            <a:pPr marL="0" indent="0" algn="just">
              <a:spcAft>
                <a:spcPts val="0"/>
              </a:spcAft>
            </a:pPr>
            <a:r>
              <a:rPr lang="ru-RU" sz="1300" b="1" i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Повышение уровня благоустройства и развития территории муниципального образования поселок Михайловский, способствующего комфортной жизнедеятельности населения</a:t>
            </a:r>
            <a:r>
              <a:rPr lang="ru-RU" sz="1200" dirty="0" smtClean="0">
                <a:latin typeface="Times New Roman"/>
                <a:ea typeface="Times New Roman"/>
              </a:rPr>
              <a:t>.</a:t>
            </a:r>
          </a:p>
          <a:p>
            <a:pPr marL="0" lvl="0" indent="0">
              <a:spcAft>
                <a:spcPts val="0"/>
              </a:spcAft>
            </a:pPr>
            <a:r>
              <a:rPr lang="ru-RU" sz="1300" b="1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Достигнутые </a:t>
            </a:r>
            <a:r>
              <a:rPr lang="ru-RU" sz="13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</a:t>
            </a:r>
            <a:r>
              <a:rPr lang="ru-RU" sz="1300" b="1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300" kern="12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Комплексное благоустройство территории: улучшение </a:t>
            </a:r>
            <a:r>
              <a:rPr lang="ru-RU" sz="1200" dirty="0" err="1">
                <a:latin typeface="Times New Roman"/>
                <a:ea typeface="Times New Roman"/>
              </a:rPr>
              <a:t>санитарно</a:t>
            </a:r>
            <a:r>
              <a:rPr lang="ru-RU" sz="1200" dirty="0">
                <a:latin typeface="Times New Roman"/>
                <a:ea typeface="Times New Roman"/>
              </a:rPr>
              <a:t> - эпидемиологического состояния территории, освещение улиц, уборка территории,  зеленых насаждений и занимаемых ими территорий, установка малых архитектурных форм, озеленение </a:t>
            </a:r>
            <a:r>
              <a:rPr lang="ru-RU" sz="1200" dirty="0" smtClean="0">
                <a:latin typeface="Times New Roman"/>
                <a:ea typeface="Times New Roman"/>
              </a:rPr>
              <a:t>территории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программы в бюджете городского округа МО п. Михайловский в 2022 год было направлено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2 801,8 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рублей, исполнение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94,9% 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2 657,8 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200" b="1" kern="1200" dirty="0">
              <a:solidFill>
                <a:srgbClr val="000000"/>
              </a:solidFill>
            </a:endParaRPr>
          </a:p>
          <a:p>
            <a:pPr marL="0" lvl="0" indent="0" algn="ctr" eaLnBrk="1" fontAlgn="b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1" i="1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</a:t>
            </a:r>
            <a:r>
              <a:rPr lang="ru-RU" sz="1300" b="1" i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</a:t>
            </a:r>
            <a:r>
              <a:rPr lang="ru-RU" sz="900" kern="12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1400" b="1" kern="1200" dirty="0" smtClean="0">
                <a:solidFill>
                  <a:srgbClr val="000000"/>
                </a:solidFill>
                <a:latin typeface="Times New Roman"/>
              </a:rPr>
              <a:t>«</a:t>
            </a:r>
            <a:r>
              <a:rPr lang="ru-RU" sz="1400" b="1" kern="1200" dirty="0" smtClean="0">
                <a:solidFill>
                  <a:srgbClr val="000000"/>
                </a:solidFill>
                <a:latin typeface="Times New Roman"/>
              </a:rPr>
              <a:t>Управление </a:t>
            </a:r>
            <a:r>
              <a:rPr lang="ru-RU" sz="1400" b="1" kern="1200" dirty="0">
                <a:solidFill>
                  <a:srgbClr val="000000"/>
                </a:solidFill>
                <a:latin typeface="Times New Roman"/>
              </a:rPr>
              <a:t>имуществом муниципального образования п. Михайловский на 2022-2024 </a:t>
            </a:r>
            <a:r>
              <a:rPr lang="ru-RU" sz="1400" b="1" kern="1200" dirty="0" smtClean="0">
                <a:solidFill>
                  <a:srgbClr val="000000"/>
                </a:solidFill>
                <a:latin typeface="Times New Roman"/>
              </a:rPr>
              <a:t>годы»</a:t>
            </a:r>
            <a:endParaRPr lang="ru-RU" sz="1400" b="1" kern="1200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spcAft>
                <a:spcPts val="0"/>
              </a:spcAft>
            </a:pPr>
            <a:endParaRPr lang="ru-RU" sz="1200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</a:pPr>
            <a:endParaRPr lang="ru-RU" sz="1200" dirty="0">
              <a:latin typeface="Times New Roman"/>
              <a:ea typeface="Times New Roman"/>
            </a:endParaRPr>
          </a:p>
          <a:p>
            <a:pPr marL="0" lvl="0" indent="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690"/>
              </a:spcAft>
              <a:buNone/>
            </a:pPr>
            <a:endParaRPr lang="ru-RU" sz="1200" kern="12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51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5517"/>
            <a:ext cx="8229600" cy="5144493"/>
          </a:xfrm>
        </p:spPr>
        <p:txBody>
          <a:bodyPr/>
          <a:lstStyle/>
          <a:p>
            <a:pPr marL="0" indent="0">
              <a:spcAft>
                <a:spcPts val="0"/>
              </a:spcAft>
            </a:pPr>
            <a:endParaRPr lang="ru-RU" sz="1200" dirty="0" smtClean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</a:pPr>
            <a:endParaRPr lang="ru-RU" sz="1200" dirty="0">
              <a:latin typeface="Times New Roman"/>
              <a:ea typeface="Times New Roman"/>
            </a:endParaRPr>
          </a:p>
          <a:p>
            <a:pPr marL="0" lvl="0" indent="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690"/>
              </a:spcAft>
              <a:buNone/>
            </a:pPr>
            <a:r>
              <a:rPr lang="ru-RU" sz="1300" b="1" i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3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создание   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полного    и    достоверного    реестра    казны </a:t>
            </a:r>
            <a:r>
              <a:rPr lang="ru-RU" sz="1200" spc="-25" dirty="0">
                <a:solidFill>
                  <a:srgbClr val="000000"/>
                </a:solidFill>
                <a:latin typeface="Times New Roman"/>
                <a:ea typeface="Times New Roman"/>
              </a:rPr>
              <a:t>муниципального образования  поселок Михайловский; </a:t>
            </a:r>
            <a:r>
              <a:rPr lang="ru-RU" sz="1200" spc="-20" dirty="0">
                <a:solidFill>
                  <a:srgbClr val="000000"/>
                </a:solidFill>
                <a:latin typeface="Times New Roman"/>
                <a:ea typeface="Times New Roman"/>
              </a:rPr>
              <a:t>создание   условий   для   эффективного   использования   и </a:t>
            </a:r>
            <a:r>
              <a:rPr lang="ru-RU" sz="1200" spc="-15" dirty="0">
                <a:solidFill>
                  <a:srgbClr val="000000"/>
                </a:solidFill>
                <a:latin typeface="Times New Roman"/>
                <a:ea typeface="Times New Roman"/>
              </a:rPr>
              <a:t>вовлечения в хозяйственный оборот объектов недвижимости, </a:t>
            </a:r>
            <a:r>
              <a:rPr lang="ru-RU" sz="1200" spc="-25" dirty="0">
                <a:solidFill>
                  <a:srgbClr val="000000"/>
                </a:solidFill>
                <a:latin typeface="Times New Roman"/>
                <a:ea typeface="Times New Roman"/>
              </a:rPr>
              <a:t>свободных земельных участков, бесхозяйного </a:t>
            </a:r>
            <a:r>
              <a:rPr lang="ru-RU" sz="1200" spc="-2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имущества</a:t>
            </a:r>
            <a:endParaRPr lang="ru-RU" sz="1200" spc="-25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lvl="0" indent="0">
              <a:spcAft>
                <a:spcPts val="0"/>
              </a:spcAft>
            </a:pPr>
            <a:r>
              <a:rPr lang="ru-RU" sz="1300" b="1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Достигнутые </a:t>
            </a:r>
            <a:r>
              <a:rPr lang="ru-RU" sz="13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показатели:</a:t>
            </a:r>
            <a:r>
              <a:rPr lang="ru-RU" sz="1300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300" kern="12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ts val="1510"/>
              </a:lnSpc>
              <a:spcBef>
                <a:spcPts val="70"/>
              </a:spcBef>
              <a:spcAft>
                <a:spcPts val="0"/>
              </a:spcAft>
              <a:buFont typeface="Arial"/>
              <a:buChar char="*"/>
              <a:tabLst>
                <a:tab pos="454025" algn="l"/>
              </a:tabLst>
            </a:pPr>
            <a:r>
              <a:rPr lang="ru-RU" sz="1200" spc="5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актуализация  Реестра  муниципального  имущества МО п. Михайловский     сведениями     об     объектах </a:t>
            </a:r>
            <a:r>
              <a:rPr lang="ru-RU" sz="1200" spc="-5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недвижимого имущества;</a:t>
            </a:r>
            <a:endParaRPr lang="ru-RU" sz="1050" dirty="0">
              <a:latin typeface="Calibri"/>
              <a:ea typeface="Times New Roman"/>
              <a:cs typeface="Times New Roman"/>
            </a:endParaRPr>
          </a:p>
          <a:p>
            <a:pPr marL="0" lvl="0" indent="0" algn="just">
              <a:lnSpc>
                <a:spcPts val="1510"/>
              </a:lnSpc>
              <a:spcBef>
                <a:spcPts val="50"/>
              </a:spcBef>
              <a:spcAft>
                <a:spcPts val="0"/>
              </a:spcAft>
              <a:buFont typeface="Arial"/>
              <a:buChar char="*"/>
              <a:tabLst>
                <a:tab pos="454025" algn="l"/>
              </a:tabLst>
            </a:pPr>
            <a:r>
              <a:rPr lang="ru-RU" sz="1200" spc="35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выявление муниципального имущества МО п.  Михайловский</a:t>
            </a:r>
            <a:r>
              <a:rPr lang="ru-RU" sz="1200" spc="1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  не   используемое   для 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решения вопросов местного значения;</a:t>
            </a:r>
            <a:endParaRPr lang="ru-RU" sz="1050" dirty="0">
              <a:latin typeface="Calibri"/>
              <a:ea typeface="Times New Roman"/>
              <a:cs typeface="Times New Roman"/>
            </a:endParaRPr>
          </a:p>
          <a:p>
            <a:pPr marL="0" lvl="0" indent="0" algn="just">
              <a:lnSpc>
                <a:spcPts val="1510"/>
              </a:lnSpc>
              <a:spcBef>
                <a:spcPts val="70"/>
              </a:spcBef>
              <a:spcAft>
                <a:spcPts val="0"/>
              </a:spcAft>
              <a:buFont typeface="Arial"/>
              <a:buChar char="*"/>
              <a:tabLst>
                <a:tab pos="454025" algn="l"/>
              </a:tabLst>
            </a:pPr>
            <a:r>
              <a:rPr lang="ru-RU" sz="1200" spc="-5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обеспечение   выполнения   Программы   приватизации муниципального имущества;</a:t>
            </a:r>
            <a:endParaRPr lang="ru-RU" sz="1050" dirty="0">
              <a:latin typeface="Calibri"/>
              <a:ea typeface="Times New Roman"/>
              <a:cs typeface="Times New Roman"/>
            </a:endParaRPr>
          </a:p>
          <a:p>
            <a:pPr marL="0" lvl="0" indent="0">
              <a:lnSpc>
                <a:spcPts val="1510"/>
              </a:lnSpc>
              <a:spcBef>
                <a:spcPts val="50"/>
              </a:spcBef>
              <a:spcAft>
                <a:spcPts val="0"/>
              </a:spcAft>
              <a:buFont typeface="Arial"/>
              <a:buChar char="*"/>
              <a:tabLst>
                <a:tab pos="454025" algn="l"/>
              </a:tabLst>
            </a:pPr>
            <a:r>
              <a:rPr lang="ru-RU" sz="1200" spc="1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обеспечение    </a:t>
            </a:r>
            <a:r>
              <a:rPr lang="ru-RU" sz="1200" spc="1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сохранности,    учета    и    эффективного </a:t>
            </a:r>
            <a:r>
              <a:rPr lang="ru-RU" sz="1200" spc="-5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использования   имущества муниципальной   казны МО п.  Михайловский Саратовской  области.</a:t>
            </a:r>
            <a:endParaRPr lang="ru-RU" sz="1050" dirty="0">
              <a:latin typeface="Calibri"/>
              <a:ea typeface="Times New Roman"/>
              <a:cs typeface="Times New Roman"/>
            </a:endParaRPr>
          </a:p>
          <a:p>
            <a:pPr marL="0" lvl="0" indent="0" algn="just">
              <a:lnSpc>
                <a:spcPts val="1510"/>
              </a:lnSpc>
              <a:spcBef>
                <a:spcPts val="50"/>
              </a:spcBef>
              <a:spcAft>
                <a:spcPts val="0"/>
              </a:spcAft>
              <a:buFont typeface="Arial"/>
              <a:buChar char="*"/>
              <a:tabLst>
                <a:tab pos="454025" algn="l"/>
              </a:tabLst>
            </a:pPr>
            <a:r>
              <a:rPr lang="ru-RU" sz="1200" spc="-5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содержание объектов казны муниципального образования.</a:t>
            </a:r>
            <a:endParaRPr lang="ru-RU" sz="1050" dirty="0">
              <a:latin typeface="Calibri"/>
              <a:ea typeface="Times New Roman"/>
              <a:cs typeface="Times New Roman"/>
            </a:endParaRPr>
          </a:p>
          <a:p>
            <a:pPr marL="0" indent="0"/>
            <a:r>
              <a:rPr lang="ru-RU" sz="1200" spc="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200" spc="15" dirty="0">
                <a:solidFill>
                  <a:srgbClr val="000000"/>
                </a:solidFill>
                <a:latin typeface="Times New Roman"/>
                <a:ea typeface="Times New Roman"/>
              </a:rPr>
              <a:t>сокращение расходов на содержание муниципального</a:t>
            </a:r>
            <a:br>
              <a:rPr lang="ru-RU" sz="1200" spc="15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1200" spc="-20" dirty="0">
                <a:solidFill>
                  <a:srgbClr val="000000"/>
                </a:solidFill>
                <a:latin typeface="Times New Roman"/>
                <a:ea typeface="Times New Roman"/>
              </a:rPr>
              <a:t>имущества</a:t>
            </a:r>
            <a:r>
              <a:rPr lang="ru-RU" sz="1200" spc="-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программы в бюджете городского округа МО п. Михайловский в 2022 год было направлено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4 958,9 тыс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рублей, исполнение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86,6% 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4 292,1 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Неисполненные плановые назначения образовались по причине отсутствия потребности. </a:t>
            </a:r>
          </a:p>
          <a:p>
            <a:pPr marL="0" lv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300" b="1" i="1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</a:t>
            </a:r>
            <a:r>
              <a:rPr lang="ru-RU" sz="1300" b="1" i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</a:t>
            </a:r>
            <a:r>
              <a:rPr lang="ru-RU" sz="1200" dirty="0">
                <a:latin typeface="Times New Roman"/>
                <a:ea typeface="Times New Roman"/>
              </a:rPr>
              <a:t> </a:t>
            </a:r>
            <a:r>
              <a:rPr lang="ru-RU" sz="1200" b="1" dirty="0">
                <a:latin typeface="Times New Roman"/>
                <a:ea typeface="Times New Roman"/>
              </a:rPr>
              <a:t>«Поддержка и развитие общего образования  п. Михайловский Саратовской области муниципального общеобразовательного учреждения «Средняя общеобразовательная школа МО п. Михайловский » на 2023-2025 годы» </a:t>
            </a:r>
            <a:endParaRPr lang="ru-RU" sz="1200" b="1" kern="1200" dirty="0">
              <a:solidFill>
                <a:srgbClr val="000000"/>
              </a:solidFill>
            </a:endParaRPr>
          </a:p>
          <a:p>
            <a:r>
              <a:rPr lang="ru-RU" sz="1300" b="1" i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300" b="1" i="1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300" dirty="0" smtClean="0">
                <a:latin typeface="Times New Roman"/>
                <a:ea typeface="Times New Roman"/>
              </a:rPr>
              <a:t> </a:t>
            </a:r>
            <a:r>
              <a:rPr lang="ru-RU" sz="1300" dirty="0">
                <a:latin typeface="Times New Roman"/>
                <a:ea typeface="Times New Roman"/>
              </a:rPr>
              <a:t>Обеспечение комплексной модернизации системы общего образования и создание условий для обеспечения современного качества образования</a:t>
            </a:r>
            <a:endParaRPr lang="ru-RU" sz="1300" kern="12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1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7671" y="371398"/>
            <a:ext cx="8229600" cy="5144493"/>
          </a:xfrm>
        </p:spPr>
        <p:txBody>
          <a:bodyPr/>
          <a:lstStyle/>
          <a:p>
            <a:pPr marL="0" lvl="0" indent="0">
              <a:spcAft>
                <a:spcPts val="0"/>
              </a:spcAft>
            </a:pPr>
            <a:r>
              <a:rPr lang="ru-RU" sz="1300" b="1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Достигнутые </a:t>
            </a:r>
            <a:r>
              <a:rPr lang="ru-RU" sz="13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</a:t>
            </a:r>
            <a:r>
              <a:rPr lang="ru-RU" sz="1300" b="1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300" kern="12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  <a:cs typeface="Times New Roman"/>
              </a:rPr>
              <a:t>Совершенствование кадрового ресурса ОО;</a:t>
            </a:r>
            <a:endParaRPr lang="ru-RU" sz="11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Создание 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эффективной и доступной образовательной среды;</a:t>
            </a:r>
            <a:endParaRPr lang="ru-RU" sz="11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Развитие 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школьной инфраструктуры </a:t>
            </a: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здоровье сбережения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, здорового образа жизни, физической культуры и спорта, улучшение качества питания учащихся;</a:t>
            </a:r>
            <a:endParaRPr lang="ru-RU" sz="11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Организация  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системы поддержки одаренных детей;</a:t>
            </a:r>
            <a:endParaRPr lang="ru-RU" sz="11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Развитие 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самостоятельности ОО;</a:t>
            </a:r>
            <a:endParaRPr lang="ru-RU" sz="11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Совершенствование 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муниципального финансового и экономического механизма развития системы образования: норматива подушевого финансирования, системы оплаты труда, ориентированной на результат и качество профессиональной </a:t>
            </a: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деятельности.</a:t>
            </a:r>
            <a:endParaRPr lang="ru-RU" sz="1100" dirty="0">
              <a:latin typeface="Calibri"/>
              <a:ea typeface="Times New Roman"/>
              <a:cs typeface="Times New Roman"/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программы в бюджете городского округа МО п. Михайловский в 2022 год было направлено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27 221,7 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рублей, исполнение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99,8% 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27 171,2 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200" b="1" kern="1200" dirty="0">
              <a:solidFill>
                <a:srgbClr val="000000"/>
              </a:solidFill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200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049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094" y="265674"/>
            <a:ext cx="8229600" cy="738373"/>
          </a:xfrm>
        </p:spPr>
        <p:txBody>
          <a:bodyPr/>
          <a:lstStyle/>
          <a:p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по расходам бюджета муниципального образования п. Михайловский Саратовской области в разрезе муниципальных программ за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7166612"/>
              </p:ext>
            </p:extLst>
          </p:nvPr>
        </p:nvGraphicFramePr>
        <p:xfrm>
          <a:off x="281805" y="879555"/>
          <a:ext cx="8794376" cy="5149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5480616"/>
              </p:ext>
            </p:extLst>
          </p:nvPr>
        </p:nvGraphicFramePr>
        <p:xfrm>
          <a:off x="1716032" y="0"/>
          <a:ext cx="5648325" cy="6943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192772"/>
              </p:ext>
            </p:extLst>
          </p:nvPr>
        </p:nvGraphicFramePr>
        <p:xfrm>
          <a:off x="143123" y="968568"/>
          <a:ext cx="8786192" cy="5143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2789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расходовании средств резервного фонда администрации п. Михайловский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8290284"/>
              </p:ext>
            </p:extLst>
          </p:nvPr>
        </p:nvGraphicFramePr>
        <p:xfrm>
          <a:off x="467545" y="1700807"/>
          <a:ext cx="8219256" cy="3381362"/>
        </p:xfrm>
        <a:graphic>
          <a:graphicData uri="http://schemas.openxmlformats.org/drawingml/2006/table">
            <a:tbl>
              <a:tblPr/>
              <a:tblGrid>
                <a:gridCol w="1465072"/>
                <a:gridCol w="2901586"/>
                <a:gridCol w="1050968"/>
                <a:gridCol w="1050968"/>
                <a:gridCol w="1005274"/>
                <a:gridCol w="745388"/>
              </a:tblGrid>
              <a:tr h="17263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Дата и номер распоряжения главы муниципального образования п. Михайловский о выделении средств из резервного фонда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Цели предоставления средств резервного фонда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Объем выделяемых средств  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Бюджетные ассигнования в соответствии со сводной бюджетной росписью с учетом изменений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Кассовое исполнение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Arial Cyr"/>
                        </a:rPr>
                        <a:t>Дата и номер платежного поручения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882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99 000,00  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0240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4343"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Примечание: необходимости расходования денежных средств резервного фонда администрации п. Михайловский в </a:t>
                      </a:r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2022 </a:t>
                      </a:r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году не было.</a:t>
                      </a:r>
                    </a:p>
                  </a:txBody>
                  <a:tcPr marL="8584" marR="8584" marT="85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584" marR="8584" marT="85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202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8554389"/>
              </p:ext>
            </p:extLst>
          </p:nvPr>
        </p:nvGraphicFramePr>
        <p:xfrm>
          <a:off x="457200" y="2852936"/>
          <a:ext cx="8229600" cy="1615036"/>
        </p:xfrm>
        <a:graphic>
          <a:graphicData uri="http://schemas.openxmlformats.org/drawingml/2006/table">
            <a:tbl>
              <a:tblPr firstRow="1" firstCol="1" bandRow="1"/>
              <a:tblGrid>
                <a:gridCol w="336507"/>
                <a:gridCol w="4449826"/>
                <a:gridCol w="1763697"/>
                <a:gridCol w="1679570"/>
              </a:tblGrid>
              <a:tr h="4514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 долгового обязательства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01.01.2022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01.01.2023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966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№ п/п</a:t>
                      </a: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92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648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pc="-3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Бюджетные кредиты, привлеченные от других бюджетов бюджетной системы Российской Федерации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3133210"/>
            <a:ext cx="572593" cy="369332"/>
          </a:xfrm>
          <a:prstGeom prst="rect">
            <a:avLst/>
          </a:prstGeom>
          <a:solidFill>
            <a:srgbClr val="66CCFF"/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84175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841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836712"/>
            <a:ext cx="7704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/>
            <a:r>
              <a:rPr lang="ru-RU" altLang="ru-RU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Сведения об объеме муниципального долга       муниципального образования п. Михайловский Саратовской области на </a:t>
            </a:r>
            <a:r>
              <a:rPr lang="ru-RU" altLang="ru-RU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01.01.2023 </a:t>
            </a:r>
            <a:r>
              <a:rPr lang="ru-RU" altLang="ru-RU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года</a:t>
            </a:r>
            <a:endParaRPr lang="ru-RU" altLang="ru-RU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86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7050308"/>
              </p:ext>
            </p:extLst>
          </p:nvPr>
        </p:nvGraphicFramePr>
        <p:xfrm>
          <a:off x="539552" y="116632"/>
          <a:ext cx="8064897" cy="57662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39267"/>
                <a:gridCol w="2317117"/>
                <a:gridCol w="681569"/>
                <a:gridCol w="654801"/>
                <a:gridCol w="654801"/>
                <a:gridCol w="654801"/>
                <a:gridCol w="654801"/>
                <a:gridCol w="654801"/>
                <a:gridCol w="652939"/>
              </a:tblGrid>
              <a:tr h="11651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2021 год (по состоянию на 01.01.2022г)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2022 года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01.01.2023г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30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назначениям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0082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u="none" strike="noStrike" smtClean="0">
                          <a:effectLst/>
                        </a:rPr>
                        <a:t>1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u="none" strike="noStrike" smtClean="0">
                          <a:effectLst/>
                        </a:rPr>
                        <a:t>2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u="none" strike="noStrike" smtClean="0">
                          <a:effectLst/>
                        </a:rPr>
                        <a:t>3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u="none" strike="noStrike" smtClean="0">
                          <a:effectLst/>
                        </a:rPr>
                        <a:t>4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u="none" strike="noStrike" smtClean="0">
                          <a:effectLst/>
                        </a:rPr>
                        <a:t>5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u="none" strike="noStrike" smtClean="0">
                          <a:effectLst/>
                        </a:rPr>
                        <a:t>6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u="none" strike="noStrike" smtClean="0">
                          <a:effectLst/>
                        </a:rPr>
                        <a:t>7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u="none" strike="noStrike" smtClean="0">
                          <a:effectLst/>
                        </a:rPr>
                        <a:t>8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u="none" strike="noStrike" smtClean="0">
                          <a:effectLst/>
                        </a:rPr>
                        <a:t>9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402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1 05 03010 01 0000 110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Единый сельскохозяйственный налог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30383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1 05 04010 02 0000 110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Налог, взимаемый в связи с применением патентной системы налогообложения, зачисляемый в бюджеты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157,1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157,1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157,1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530,7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4461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1 06 00000 00 0000 000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 НА ИМУЩЕСТВО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2 055,1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1 645,1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1 645,1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2 473,5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362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1 06 01020 04 0000 110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имущество физических лиц, взимаемый  по ставкам, применяемым к объектам налогообложения, расположенным в границах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189,8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189,8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190,7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8509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1 06 04011 02 0000 110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Транспортный налог с организаций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383,5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383,5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389,8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388,2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855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1 06 04012 02 0000 110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Транспортный налог с физических лиц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1 409,0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713,3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713,3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1 526,0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213,9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213,9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153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1 06 06000 00 0000 110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Земельный налог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358,5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358,5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16431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1 08 00000 00 0000 000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7354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1 11 00000 00 0000 000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1 193,6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1 260,7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1 260,7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1 289,4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19171">
                <a:tc>
                  <a:txBody>
                    <a:bodyPr/>
                    <a:lstStyle/>
                    <a:p>
                      <a:pPr algn="ctr" fontAlgn="t"/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085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39270"/>
            <a:ext cx="8229600" cy="1165412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СОЦИАЛЬНО-ЗНАЧИМЫХ ПРОЕКТАХ, ПРЕДУСМОТРЕННЫХ К</a:t>
            </a:r>
            <a:b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ФИНАНСИРОВАНИЮ ЗА СЧЕТ БЮДЖЕТА В </a:t>
            </a: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b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2022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социально значимые проекты, за счет средств бюджета</a:t>
            </a:r>
          </a:p>
          <a:p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,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финансирование не предусмотрено.</a:t>
            </a:r>
          </a:p>
          <a:p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39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idx="1"/>
          </p:nvPr>
        </p:nvSpPr>
        <p:spPr>
          <a:xfrm>
            <a:off x="467544" y="476672"/>
            <a:ext cx="8208963" cy="6022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Основную часть расходов бюджета городского округа п. Михайловский составляют: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п.Михайловский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Контактная информация</a:t>
            </a:r>
          </a:p>
        </p:txBody>
      </p:sp>
      <p:sp>
        <p:nvSpPr>
          <p:cNvPr id="25603" name="Rectangle 23"/>
          <p:cNvSpPr>
            <a:spLocks noGrp="1" noChangeArrowheads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управление администрации МО п. Михайловский Саратовской области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413540 Саратовская область, п. Михайловский, ул.60 лет Победы, 6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 2-12-45; 2-19-47;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работы: понедельник – пятница  с 8-00 до 17-00 обед с 13-00 до 14-00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7471062"/>
              </p:ext>
            </p:extLst>
          </p:nvPr>
        </p:nvGraphicFramePr>
        <p:xfrm>
          <a:off x="359677" y="215152"/>
          <a:ext cx="8363519" cy="63983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4136"/>
                <a:gridCol w="2425166"/>
                <a:gridCol w="671178"/>
                <a:gridCol w="676288"/>
                <a:gridCol w="673733"/>
                <a:gridCol w="673733"/>
                <a:gridCol w="673733"/>
                <a:gridCol w="673733"/>
                <a:gridCol w="671819"/>
              </a:tblGrid>
              <a:tr h="10114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2021 год (по состоянию на 01.01.2022г)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2022 года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01.01.2023г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62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назначениям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435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1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>
                          <a:effectLst/>
                        </a:rPr>
                        <a:t>8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9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16861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1 11 05000 00 0000 120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Доходы, получаемые в виде арендной либо иной платы за передачу в возмездное пользование государственного и муниципального имущества (за исключением имущества бюджетных и автономных учреждений, а также имущества государственных и муниципальных унитарных предприятий, в том числе казенных)</a:t>
                      </a:r>
                      <a:b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845,2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732,0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732,0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746,2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0979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1 11 05012 04 0000 120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округов, а также средства от продажи права на заключение договоров аренды указанных земельных участков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129,8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129,8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1 11 05024 04 0000 120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округов (за исключением земельных участков муниципальных бюджетных и автономных учреждений)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1 11 05034 04 0000 120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имущества, находящегося в оперативном управлении органов управления городских округов и созданных ими учреждений (за исключением имущества муниципальных бюджетных и автономных учреждений)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737,6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626,1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626,1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623,8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1 11 09044 04 0000 120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поступления от использования имущества, находящегося в собственности городских округов (за исключением имущества муниципальных бюджетных и автономных учреждений, а также имущества муниципальных унитарных предприятий, в том числе казенных)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348,4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528,7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528,7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543,2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155,9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1 12 00000 00 0000 000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ПЛАТЕЖИ ПРИ ПОЛЬЗОВАНИИ ПРИРОДНЫМИ РЕСУРСАМИ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518,2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1 12 01000 01 0000 120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518,2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1 13 00000 00 0000 000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ОКАЗАНИЯ ПЛАТНЫХ УСЛУГ И КОМПЕНСАЦИИ ЗАТРАТ ГОСУДАРСТВА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134,6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134,6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0337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1 14 00000 00 0000 000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32 970,9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13 475,4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13 475,4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8 304,8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9179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1 16 00000 00 0000 000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686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857322"/>
              </p:ext>
            </p:extLst>
          </p:nvPr>
        </p:nvGraphicFramePr>
        <p:xfrm>
          <a:off x="396240" y="328168"/>
          <a:ext cx="8373111" cy="50996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6500"/>
                <a:gridCol w="2435597"/>
                <a:gridCol w="680421"/>
                <a:gridCol w="680421"/>
                <a:gridCol w="680421"/>
                <a:gridCol w="680421"/>
                <a:gridCol w="680421"/>
                <a:gridCol w="680421"/>
                <a:gridCol w="678488"/>
              </a:tblGrid>
              <a:tr h="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2021 год (по состоянию на 01.01.2022г)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2022 года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01.01.2023г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99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назначениям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07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>
                          <a:effectLst/>
                        </a:rPr>
                        <a:t>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>
                          <a:effectLst/>
                        </a:rPr>
                        <a:t>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>
                          <a:effectLst/>
                        </a:rPr>
                        <a:t>3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>
                          <a:effectLst/>
                        </a:rPr>
                        <a:t>4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>
                          <a:effectLst/>
                        </a:rPr>
                        <a:t>7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>
                          <a:effectLst/>
                        </a:rPr>
                        <a:t>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86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1 17 15000 00 0000 150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ИНИЦИАТИВНЫЕ ПЛАТЕЖИ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156,5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86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2 00 00000 00 0000 000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72 308,7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81 977,8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81 977,8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81 824,0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86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72 308,7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81 977,8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81 977,8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81 824,0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864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2 02 15001 04 0000 150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 бюджетам городских округов на выравнивание бюджетной обеспеченности из бюджета субъекта Российской Федерации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21 437,7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21 399,8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21 399,8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21 399,8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2 02 15002 04 0000 150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 бюджетам городских округов на поддержку мер по обеспечению сбалансированности бюджетов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14 659,8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2 02 19999 04 0000 150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дотации бюджетам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130,8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195,4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9108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2 02 29999 04 0078 150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Cубсидии бюджетам городских округов области на обеспечение сохранения достигнутых показателей повышения оплаты труда отдельных категорий работников бюджетной сферы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1 369,7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1 616,2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1 616,2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1 616,2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638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4894478"/>
              </p:ext>
            </p:extLst>
          </p:nvPr>
        </p:nvGraphicFramePr>
        <p:xfrm>
          <a:off x="395536" y="332655"/>
          <a:ext cx="8229350" cy="51364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6896"/>
                <a:gridCol w="2393579"/>
                <a:gridCol w="668682"/>
                <a:gridCol w="668682"/>
                <a:gridCol w="668682"/>
                <a:gridCol w="668682"/>
                <a:gridCol w="668682"/>
                <a:gridCol w="668682"/>
                <a:gridCol w="666783"/>
              </a:tblGrid>
              <a:tr h="716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 Исполнено за 2021 год (по состоянию на 01.01.2022г)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2022 года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01.01.2023г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38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назначениям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6030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1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2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3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4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9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824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2 02 25304 04 0000 150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городских округов на организацию бесплатного горячего питания обучающихся, получающих начальное общее образование в государственных и муниципальных образовательных организациях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873,5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895,5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895,5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895,5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1369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2 02 25555 04 0000 150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городских округов на реализацию программ формирования современной городской среды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580,9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10 000,0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10 000,0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10 000,0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1721,5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4809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2 02 29999 04 0073 150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городских округов области на реализацию инициативных проектов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999,9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1 485,1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1 485,1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1 485,1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8092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2 02 29999 04 0087 150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городских округов области на обеспечение условий для создания центров образования цифрового и гуманитарного профилей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1 490,4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1 544,9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1 544,9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1 544,9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355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2 02 29999 04 0086 150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городских округов области на проведение капитального и текущего ремонтов муниципальных образовательных организаций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966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1613162"/>
              </p:ext>
            </p:extLst>
          </p:nvPr>
        </p:nvGraphicFramePr>
        <p:xfrm>
          <a:off x="323530" y="251012"/>
          <a:ext cx="8424934" cy="54494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7670"/>
                <a:gridCol w="2491330"/>
                <a:gridCol w="695989"/>
                <a:gridCol w="695989"/>
                <a:gridCol w="695989"/>
                <a:gridCol w="695989"/>
                <a:gridCol w="695989"/>
                <a:gridCol w="695989"/>
                <a:gridCol w="550000"/>
              </a:tblGrid>
              <a:tr h="1372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2021 год (по состоянию на 01.01.2022г)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2022 года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01.01.2023г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93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назначениям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40482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1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2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3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4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>
                          <a:effectLst/>
                        </a:rPr>
                        <a:t>7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>
                          <a:effectLst/>
                        </a:rPr>
                        <a:t>8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7341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2 02 29999 04 0123 150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городских округов области на финансовое обеспечение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 Саратовской области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9008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2 02 35118 04 0000 150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городских округов на осуществление первичного воинского учета органами местного самоуправления поселений, муниципальных и городских округов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0301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2 02 35120 04 0000 150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городских округов на осуществление полномочий по составлению (изменению) списков кандидатов в присяжные заседатели федеральных судов общей юрисдикции в Российской Федерации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8187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2 02 35303 04 0000 150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городских округов на ежемесячное денежное вознаграждение за классное руководство педагогическим работникам государственных и муниципальных общеобразовательных организаций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838,9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921,8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921,8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916,8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7085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2 02 35469 04 0000 150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городских округов на проведение Всероссийской переписи населения 2020 года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18211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2 02 30024 04 0001 150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 бюджетам городских округов области на финансовое обеспечение образовательной деятельности муниципальных общеобразовательных учреждений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15 456,4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16 925,6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16 925,6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16 909,4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294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dfd25978d3e8d171ea13a69859288a132c5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0</TotalTime>
  <Pages>0</Pages>
  <Words>8674</Words>
  <Characters>0</Characters>
  <Application>Microsoft Office PowerPoint</Application>
  <DocSecurity>0</DocSecurity>
  <PresentationFormat>Экран (4:3)</PresentationFormat>
  <Lines>0</Lines>
  <Paragraphs>1977</Paragraphs>
  <Slides>52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52</vt:i4>
      </vt:variant>
    </vt:vector>
  </HeadingPairs>
  <TitlesOfParts>
    <vt:vector size="54" baseType="lpstr">
      <vt:lpstr>默认设计模板</vt:lpstr>
      <vt:lpstr>1_默认设计模板</vt:lpstr>
      <vt:lpstr>БЮДЖЕТ ДЛЯ ГРАЖДАН</vt:lpstr>
      <vt:lpstr>Уважаемые жители МО п. Михайловский !</vt:lpstr>
      <vt:lpstr>Основные характеристики бюджета </vt:lpstr>
      <vt:lpstr>Анализ исполнения доходной части бюджета муниципального образования п. Михайловский Саратовской области за 2022 год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Исполнение доходной части бюджета п. Михайловский Саратовской области на 01 января 2023 года </vt:lpstr>
      <vt:lpstr>Итоги социально-экономического развития п. Михайловский Саратовской области за 2022 год. </vt:lpstr>
      <vt:lpstr>Презентация PowerPoint</vt:lpstr>
      <vt:lpstr>ДИНАМИКА ПОТРЕБИТЕЛЬСКОГО  РЫНКА</vt:lpstr>
      <vt:lpstr>Показатели социально-экономического развития п. Михайловский за 2022 год</vt:lpstr>
      <vt:lpstr>Презентация PowerPoint</vt:lpstr>
      <vt:lpstr>Презентация PowerPoint</vt:lpstr>
      <vt:lpstr>Численность и состав населения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Анализ исполнения расходов бюджета муниципального образования п. Михайловский Саратовской области за 2022 год</vt:lpstr>
      <vt:lpstr>Анализ исполнения расходов бюджета муниципального образования п. Михайловский Саратовской области за 2022 год</vt:lpstr>
      <vt:lpstr>Анализ исполнения расходов бюджета муниципального образования п. Михайловский Саратовской области за 2022 год</vt:lpstr>
      <vt:lpstr>Анализ исполнения расходов бюджета муниципального образования п. Михайловский Саратовской области за 2022 год</vt:lpstr>
      <vt:lpstr>Анализ исполнения расходов бюджета муниципального образования п. Михайловский Саратовской области за 2022 год</vt:lpstr>
      <vt:lpstr>Анализ исполнения расходов бюджета муниципального образования п. Михайловский Саратовской области за 2022 год</vt:lpstr>
      <vt:lpstr>Исполнение расходов бюджета муниципального образования п. Михайловский Саратовской области за 2022 год </vt:lpstr>
      <vt:lpstr>Исполнение по расходам бюджета муниципального образования п. Михайловский Саратовской области в разрезе муниципальных программ за 2022 год</vt:lpstr>
      <vt:lpstr>Презентация PowerPoint</vt:lpstr>
      <vt:lpstr>Презентация PowerPoint</vt:lpstr>
      <vt:lpstr> 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Исполнение по расходам бюджета муниципального образования п. Михайловский Саратовской области в разрезе муниципальных программ за 2022 год</vt:lpstr>
      <vt:lpstr>Отчет о расходовании средств резервного фонда администрации п. Михайловский за 2022 год</vt:lpstr>
      <vt:lpstr>Презентация PowerPoint</vt:lpstr>
      <vt:lpstr>СВЕДЕНИЯ О СОЦИАЛЬНО-ЗНАЧИМЫХ ПРОЕКТАХ, ПРЕДУСМОТРЕННЫХ К ФИНАНСИРОВАНИЮ ЗА СЧЕТ БЮДЖЕТА В 2022 ГОДУ </vt:lpstr>
      <vt:lpstr>Презентация PowerPoint</vt:lpstr>
      <vt:lpstr>Контактная информация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2016-12-10T09:58:04Z</dcterms:created>
  <dcterms:modified xsi:type="dcterms:W3CDTF">2023-05-25T04:42:45Z</dcterms:modified>
</cp:coreProperties>
</file>