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theme/themeOverride9.xml" ContentType="application/vnd.openxmlformats-officedocument.themeOverride+xml"/>
  <Override PartName="/ppt/charts/chart11.xml" ContentType="application/vnd.openxmlformats-officedocument.drawingml.chart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theme/themeOverride11.xml" ContentType="application/vnd.openxmlformats-officedocument.themeOverride+xml"/>
  <Override PartName="/ppt/charts/chart13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39"/>
  </p:notesMasterIdLst>
  <p:sldIdLst>
    <p:sldId id="294" r:id="rId3"/>
    <p:sldId id="350" r:id="rId4"/>
    <p:sldId id="320" r:id="rId5"/>
    <p:sldId id="322" r:id="rId6"/>
    <p:sldId id="324" r:id="rId7"/>
    <p:sldId id="325" r:id="rId8"/>
    <p:sldId id="326" r:id="rId9"/>
    <p:sldId id="327" r:id="rId10"/>
    <p:sldId id="344" r:id="rId11"/>
    <p:sldId id="351" r:id="rId12"/>
    <p:sldId id="373" r:id="rId13"/>
    <p:sldId id="374" r:id="rId14"/>
    <p:sldId id="368" r:id="rId15"/>
    <p:sldId id="346" r:id="rId16"/>
    <p:sldId id="356" r:id="rId17"/>
    <p:sldId id="353" r:id="rId18"/>
    <p:sldId id="331" r:id="rId19"/>
    <p:sldId id="367" r:id="rId20"/>
    <p:sldId id="372" r:id="rId21"/>
    <p:sldId id="332" r:id="rId22"/>
    <p:sldId id="355" r:id="rId23"/>
    <p:sldId id="354" r:id="rId24"/>
    <p:sldId id="339" r:id="rId25"/>
    <p:sldId id="340" r:id="rId26"/>
    <p:sldId id="348" r:id="rId27"/>
    <p:sldId id="360" r:id="rId28"/>
    <p:sldId id="361" r:id="rId29"/>
    <p:sldId id="362" r:id="rId30"/>
    <p:sldId id="349" r:id="rId31"/>
    <p:sldId id="363" r:id="rId32"/>
    <p:sldId id="364" r:id="rId33"/>
    <p:sldId id="365" r:id="rId34"/>
    <p:sldId id="369" r:id="rId35"/>
    <p:sldId id="371" r:id="rId36"/>
    <p:sldId id="370" r:id="rId37"/>
    <p:sldId id="338" r:id="rId38"/>
  </p:sldIdLst>
  <p:sldSz cx="9144000" cy="6858000" type="screen4x3"/>
  <p:notesSz cx="6797675" cy="9928225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66FF"/>
    <a:srgbClr val="3333FF"/>
    <a:srgbClr val="00CC00"/>
    <a:srgbClr val="FF66FF"/>
    <a:srgbClr val="CC9900"/>
    <a:srgbClr val="008000"/>
    <a:srgbClr val="CC000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57" autoAdjust="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9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10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6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Динамика основных показателей бюджета, млн.руб</a:t>
            </a:r>
          </a:p>
        </c:rich>
      </c:tx>
      <c:layout/>
      <c:overlay val="0"/>
      <c:spPr>
        <a:noFill/>
        <a:ln w="31891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45447898148"/>
          <c:y val="0.41312260037743215"/>
          <c:w val="0.852739726027398"/>
          <c:h val="0.348178137651821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87328E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2.0751737851912401E-2"/>
                  <c:y val="-2.6455403030011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12950741056982E-2"/>
                  <c:y val="-2.197013594674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022794935583778E-2"/>
                  <c:y val="-2.204616919167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88.3</c:v>
                </c:pt>
                <c:pt idx="1">
                  <c:v>74.900000000000006</c:v>
                </c:pt>
                <c:pt idx="2">
                  <c:v>76.2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23AFA2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3.0350530672400636E-2"/>
                  <c:y val="-3.0940670113275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44442038085703E-2"/>
                  <c:y val="-2.6455403030011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045589871167605E-2"/>
                  <c:y val="-1.322770151500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92.2</c:v>
                </c:pt>
                <c:pt idx="1">
                  <c:v>74.900000000000006</c:v>
                </c:pt>
                <c:pt idx="2">
                  <c:v>76.2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3.7137927009516736E-2"/>
                  <c:y val="-4.0968726033470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9704320"/>
        <c:axId val="109706240"/>
        <c:axId val="0"/>
      </c:bar3DChart>
      <c:catAx>
        <c:axId val="109704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09706240"/>
        <c:crosses val="autoZero"/>
        <c:auto val="1"/>
        <c:lblAlgn val="ctr"/>
        <c:lblOffset val="100"/>
        <c:noMultiLvlLbl val="0"/>
      </c:catAx>
      <c:valAx>
        <c:axId val="109706240"/>
        <c:scaling>
          <c:orientation val="minMax"/>
        </c:scaling>
        <c:delete val="0"/>
        <c:axPos val="l"/>
        <c:majorGridlines>
          <c:spPr>
            <a:ln w="11959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09704320"/>
        <c:crosses val="autoZero"/>
        <c:crossBetween val="between"/>
      </c:valAx>
      <c:spPr>
        <a:noFill/>
        <a:ln w="31891">
          <a:noFill/>
        </a:ln>
      </c:spPr>
    </c:plotArea>
    <c:legend>
      <c:legendPos val="b"/>
      <c:layout/>
      <c:overlay val="0"/>
      <c:spPr>
        <a:noFill/>
        <a:ln w="31891">
          <a:noFill/>
        </a:ln>
      </c:spPr>
      <c:txPr>
        <a:bodyPr/>
        <a:lstStyle/>
        <a:p>
          <a:pPr>
            <a:defRPr sz="1375" b="0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56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30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rgbClr val="333399">
                  <a:lumMod val="60000"/>
                  <a:lumOff val="40000"/>
                </a:srgbClr>
              </a:solidFill>
            </c:spPr>
          </c:dPt>
          <c:dPt>
            <c:idx val="5"/>
            <c:bubble3D val="0"/>
            <c:explosion val="33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3333FF"/>
              </a:solidFill>
            </c:spPr>
          </c:dPt>
          <c:dPt>
            <c:idx val="9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1.7776806902920238E-2"/>
                  <c:y val="-1.3324587017514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9232159347042526E-4"/>
                  <c:y val="-0.284410476214732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6743506032984231E-2"/>
                  <c:y val="-8.96796189312298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481754417407567"/>
                  <c:y val="0.186616723018585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265005011908103"/>
                  <c:y val="0.1816890715846387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6.1940359183780054E-2"/>
                  <c:y val="-3.373120579194904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PowerPoint]Расходы ФКР (2021)'!$A$3:$A$12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'[Диаграмма в Microsoft PowerPoint]Расходы ФКР (2021)'!$C$3:$C$12</c:f>
              <c:numCache>
                <c:formatCode>#,##0.00</c:formatCode>
                <c:ptCount val="10"/>
                <c:pt idx="0">
                  <c:v>25566.3</c:v>
                </c:pt>
                <c:pt idx="1">
                  <c:v>99.1</c:v>
                </c:pt>
                <c:pt idx="2">
                  <c:v>2710</c:v>
                </c:pt>
                <c:pt idx="3">
                  <c:v>3102.9</c:v>
                </c:pt>
                <c:pt idx="4">
                  <c:v>200</c:v>
                </c:pt>
                <c:pt idx="5">
                  <c:v>33369</c:v>
                </c:pt>
                <c:pt idx="6">
                  <c:v>4573.1000000000004</c:v>
                </c:pt>
                <c:pt idx="7">
                  <c:v>1054.9000000000001</c:v>
                </c:pt>
                <c:pt idx="8">
                  <c:v>2057</c:v>
                </c:pt>
                <c:pt idx="9">
                  <c:v>1098.9000000000001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843373493975904"/>
          <c:y val="0"/>
          <c:w val="0.65297694715871357"/>
          <c:h val="1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32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FF9900"/>
              </a:solidFill>
            </c:spPr>
          </c:dPt>
          <c:dPt>
            <c:idx val="4"/>
            <c:bubble3D val="0"/>
            <c:spPr>
              <a:solidFill>
                <a:srgbClr val="7030A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0066FF"/>
              </a:solidFill>
            </c:spPr>
          </c:dPt>
          <c:dPt>
            <c:idx val="8"/>
            <c:bubble3D val="0"/>
            <c:spPr>
              <a:solidFill>
                <a:srgbClr val="00B050"/>
              </a:solidFill>
            </c:spPr>
          </c:dPt>
          <c:dPt>
            <c:idx val="9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4.4628988394522957E-2"/>
                  <c:y val="-7.3626690165534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4.0475603200202381E-2"/>
                  <c:y val="1.67442697821617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23381281029630341"/>
                  <c:y val="-0.137272804798317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multiLvlStrRef>
              <c:f>'[Диаграмма в Microsoft PowerPoint]Расходы ФКР (2020)'!$A$3:$B$12</c:f>
              <c:multiLvlStrCache>
                <c:ptCount val="10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11</c:v>
                  </c:pt>
                  <c:pt idx="9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PowerPoint]Расходы ФКР (2020)'!$C$3:$C$12</c:f>
              <c:numCache>
                <c:formatCode>#,##0.00</c:formatCode>
                <c:ptCount val="10"/>
                <c:pt idx="0">
                  <c:v>32305</c:v>
                </c:pt>
                <c:pt idx="1">
                  <c:v>96</c:v>
                </c:pt>
                <c:pt idx="2">
                  <c:v>3034.2</c:v>
                </c:pt>
                <c:pt idx="3">
                  <c:v>3426.4</c:v>
                </c:pt>
                <c:pt idx="4">
                  <c:v>1968.8</c:v>
                </c:pt>
                <c:pt idx="5">
                  <c:v>40313.1</c:v>
                </c:pt>
                <c:pt idx="6">
                  <c:v>5558.4</c:v>
                </c:pt>
                <c:pt idx="7">
                  <c:v>1051.7</c:v>
                </c:pt>
                <c:pt idx="8">
                  <c:v>2394.1</c:v>
                </c:pt>
                <c:pt idx="9">
                  <c:v>2086.9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9BBB59">
        <a:lumMod val="20000"/>
        <a:lumOff val="80000"/>
      </a:srgbClr>
    </a:soli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702688853082188E-2"/>
          <c:y val="0.20205797806383763"/>
          <c:w val="0.92465998659273163"/>
          <c:h val="0.599879061219816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16472154794664"/>
          <c:y val="0.22730044961424825"/>
          <c:w val="0.81366768038501103"/>
          <c:h val="0.7714111777357342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448840769903773"/>
          <c:y val="7.4548702245552642E-2"/>
          <c:w val="0.72102690288713911"/>
          <c:h val="0.798225065616797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Доходы!$N$17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Доходы!$N$18:$N$20</c:f>
              <c:numCache>
                <c:formatCode>General</c:formatCode>
                <c:ptCount val="3"/>
                <c:pt idx="0">
                  <c:v>34.799999999999997</c:v>
                </c:pt>
                <c:pt idx="1">
                  <c:v>25.9</c:v>
                </c:pt>
                <c:pt idx="2" formatCode="0.00">
                  <c:v>26</c:v>
                </c:pt>
              </c:numCache>
            </c:numRef>
          </c:val>
        </c:ser>
        <c:ser>
          <c:idx val="1"/>
          <c:order val="1"/>
          <c:tx>
            <c:strRef>
              <c:f>Доходы!$O$17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Доходы!$O$18:$O$20</c:f>
              <c:numCache>
                <c:formatCode>General</c:formatCode>
                <c:ptCount val="3"/>
                <c:pt idx="0">
                  <c:v>34.799999999999997</c:v>
                </c:pt>
                <c:pt idx="1">
                  <c:v>25.9</c:v>
                </c:pt>
                <c:pt idx="2" formatCode="0.00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1879936"/>
        <c:axId val="161881472"/>
      </c:barChart>
      <c:catAx>
        <c:axId val="1618799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61881472"/>
        <c:crosses val="autoZero"/>
        <c:auto val="1"/>
        <c:lblAlgn val="ctr"/>
        <c:lblOffset val="100"/>
        <c:noMultiLvlLbl val="0"/>
      </c:catAx>
      <c:valAx>
        <c:axId val="16188147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618799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25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764" dirty="0">
                <a:solidFill>
                  <a:schemeClr val="tx1"/>
                </a:solidFill>
              </a:rPr>
              <a:t>Структура налоговых и неналоговых доходов на </a:t>
            </a:r>
            <a:r>
              <a:rPr lang="ru-RU" sz="1764" dirty="0" smtClean="0">
                <a:solidFill>
                  <a:schemeClr val="tx1"/>
                </a:solidFill>
              </a:rPr>
              <a:t>2022 </a:t>
            </a:r>
            <a:r>
              <a:rPr lang="ru-RU" sz="1764" dirty="0">
                <a:solidFill>
                  <a:schemeClr val="tx1"/>
                </a:solidFill>
              </a:rPr>
              <a:t>год</a:t>
            </a:r>
          </a:p>
        </c:rich>
      </c:tx>
      <c:layout>
        <c:manualLayout>
          <c:xMode val="edge"/>
          <c:yMode val="edge"/>
          <c:x val="0.1108277147459165"/>
          <c:y val="6.0525682331592789E-4"/>
        </c:manualLayout>
      </c:layout>
      <c:overlay val="0"/>
      <c:spPr>
        <a:noFill/>
        <a:ln w="24897">
          <a:noFill/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0303808021374E-2"/>
          <c:y val="0.18859015664926118"/>
          <c:w val="0.92465998659273163"/>
          <c:h val="0.59987906121981627"/>
        </c:manualLayout>
      </c:layout>
      <c:pie3DChart>
        <c:varyColors val="1"/>
        <c:ser>
          <c:idx val="1"/>
          <c:order val="1"/>
          <c:explosion val="8"/>
          <c:dPt>
            <c:idx val="0"/>
            <c:bubble3D val="0"/>
            <c:explosion val="15"/>
          </c:dPt>
          <c:dPt>
            <c:idx val="1"/>
            <c:bubble3D val="0"/>
            <c:explosion val="11"/>
          </c:dPt>
          <c:dLbls>
            <c:dLbl>
              <c:idx val="0"/>
              <c:layout>
                <c:manualLayout>
                  <c:x val="0.1173666372717912"/>
                  <c:y val="0.2196807881561546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5.5448575729807874E-2"/>
                  <c:y val="-5.732920356519526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Доходы!$H$3:$H$4</c:f>
              <c:strCache>
                <c:ptCount val="2"/>
                <c:pt idx="0">
                  <c:v> Неналоговые доходы</c:v>
                </c:pt>
                <c:pt idx="1">
                  <c:v>Налоговые доходы</c:v>
                </c:pt>
              </c:strCache>
            </c:strRef>
          </c:cat>
          <c:val>
            <c:numRef>
              <c:f>Доходы!$I$3:$I$4</c:f>
              <c:numCache>
                <c:formatCode>General</c:formatCode>
                <c:ptCount val="2"/>
                <c:pt idx="0">
                  <c:v>15825.2</c:v>
                </c:pt>
                <c:pt idx="1">
                  <c:v>19046.900000000001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636598996554003E-2"/>
          <c:y val="0.1041666666666667"/>
          <c:w val="0.68721766921991867"/>
          <c:h val="0.7731481481481483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860172648390623"/>
          <c:y val="3.0757871192781304E-2"/>
          <c:w val="0.22913198456425241"/>
          <c:h val="0.56565296861068037"/>
        </c:manualLayout>
      </c:layout>
      <c:overlay val="0"/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636598996554003E-2"/>
          <c:y val="0.1041666666666667"/>
          <c:w val="0.68721766921991867"/>
          <c:h val="0.77314814814814836"/>
        </c:manualLayout>
      </c:layout>
      <c:pie3DChart>
        <c:varyColors val="1"/>
        <c:ser>
          <c:idx val="0"/>
          <c:order val="0"/>
          <c:explosion val="22"/>
          <c:dLbls>
            <c:dLbl>
              <c:idx val="0"/>
              <c:layout>
                <c:manualLayout>
                  <c:x val="-5.3385317222965363E-2"/>
                  <c:y val="-0.2179370617079605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9.8892393298050635E-2"/>
                  <c:y val="3.966137457757533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5.0554735955666494E-2"/>
                  <c:y val="0.3088826463367583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PowerPoint]Доходы'!$D$4:$D$7</c:f>
              <c:strCache>
                <c:ptCount val="3"/>
                <c:pt idx="0">
                  <c:v>Дотации 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'[Диаграмма в Microsoft PowerPoint]Доходы'!$E$4:$E$7</c:f>
              <c:numCache>
                <c:formatCode>General</c:formatCode>
                <c:ptCount val="4"/>
                <c:pt idx="0">
                  <c:v>21.4</c:v>
                </c:pt>
                <c:pt idx="1">
                  <c:v>1.5</c:v>
                </c:pt>
                <c:pt idx="2">
                  <c:v>30.2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860172648390623"/>
          <c:y val="0.21142752989209682"/>
          <c:w val="0.22913198456425241"/>
          <c:h val="0.55399679206765817"/>
        </c:manualLayout>
      </c:layout>
      <c:overlay val="0"/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</c:sp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89049285505979"/>
          <c:y val="0"/>
          <c:w val="0.66377940604646646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9BBB59">
        <a:lumMod val="20000"/>
        <a:lumOff val="80000"/>
      </a:srgbClr>
    </a:solidFill>
  </c:sp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843373493975904"/>
          <c:y val="0"/>
          <c:w val="0.65297694715871357"/>
          <c:h val="1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66FF"/>
              </a:solidFill>
            </c:spPr>
          </c:dPt>
          <c:dPt>
            <c:idx val="6"/>
            <c:bubble3D val="0"/>
            <c:spPr>
              <a:solidFill>
                <a:srgbClr val="FF0000"/>
              </a:solidFill>
            </c:spPr>
          </c:dPt>
          <c:dPt>
            <c:idx val="8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4.4628988394522957E-2"/>
                  <c:y val="-7.3626690165534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4.0475603200202381E-2"/>
                  <c:y val="1.67442697821617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23381281029630341"/>
                  <c:y val="-0.137272804798317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multiLvlStrRef>
              <c:f>'[Диаграмма в Microsoft PowerPoint]Расходы ФКР (2020)'!$A$3:$B$12</c:f>
              <c:multiLvlStrCache>
                <c:ptCount val="10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11</c:v>
                  </c:pt>
                  <c:pt idx="9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PowerPoint]Расходы ФКР (2020)'!$C$3:$C$12</c:f>
              <c:numCache>
                <c:formatCode>#,##0.00</c:formatCode>
                <c:ptCount val="10"/>
                <c:pt idx="0">
                  <c:v>32305</c:v>
                </c:pt>
                <c:pt idx="1">
                  <c:v>96</c:v>
                </c:pt>
                <c:pt idx="2">
                  <c:v>3034.2</c:v>
                </c:pt>
                <c:pt idx="3">
                  <c:v>3426.4</c:v>
                </c:pt>
                <c:pt idx="4">
                  <c:v>1968.8</c:v>
                </c:pt>
                <c:pt idx="5">
                  <c:v>40313.1</c:v>
                </c:pt>
                <c:pt idx="6">
                  <c:v>5558.4</c:v>
                </c:pt>
                <c:pt idx="7">
                  <c:v>1051.7</c:v>
                </c:pt>
                <c:pt idx="8">
                  <c:v>2394.1</c:v>
                </c:pt>
                <c:pt idx="9">
                  <c:v>2086.9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9BBB59">
        <a:lumMod val="20000"/>
        <a:lumOff val="80000"/>
      </a:srgbClr>
    </a:solidFill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accent2"/>
              </a:solidFill>
            </a:rPr>
            <a:t>Бюджет</a:t>
          </a: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/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/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/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/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300" b="1" dirty="0"/>
            <a:t>Гражданин</a:t>
          </a: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/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/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200" b="1" dirty="0"/>
            <a:t>Помогает формировать доходную часть бюджета (НДФЛ)</a:t>
          </a: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/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/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RadScaleRad="100043" custRadScaleInc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45993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26730DF-B536-4336-8299-55FE1EE9E13D}" type="presOf" srcId="{C653109F-F561-44B5-A066-C6C92C54DE57}" destId="{38F2E825-0946-4A22-AB27-3D8650C6D76D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B2F94925-1F48-48A3-9913-9485BB542F49}" type="presOf" srcId="{A069F2F9-E53E-44A1-9638-2ABF0F862C38}" destId="{0FE87290-7A4F-4577-9C7D-99A0F343FC56}" srcOrd="1" destOrd="0" presId="urn:microsoft.com/office/officeart/2005/8/layout/cycle2"/>
    <dgm:cxn modelId="{1F18A4F4-B78F-4765-92DD-269E93522D20}" type="presOf" srcId="{F520EC42-2508-401F-8870-EFF9E0514E5D}" destId="{BAE79D36-4667-427D-87F5-FF60A68F41A9}" srcOrd="0" destOrd="0" presId="urn:microsoft.com/office/officeart/2005/8/layout/cycle2"/>
    <dgm:cxn modelId="{66BE2E80-390E-461C-B89B-E72BF9065F42}" type="presOf" srcId="{A069F2F9-E53E-44A1-9638-2ABF0F862C38}" destId="{C437058A-12E4-4834-B519-AFCF3587A790}" srcOrd="0" destOrd="0" presId="urn:microsoft.com/office/officeart/2005/8/layout/cycle2"/>
    <dgm:cxn modelId="{3F8E0CF3-90A2-4DC4-84B0-63980CF58A81}" type="presOf" srcId="{F520EC42-2508-401F-8870-EFF9E0514E5D}" destId="{0F186D61-8A27-40EF-8007-7864E8B98648}" srcOrd="1" destOrd="0" presId="urn:microsoft.com/office/officeart/2005/8/layout/cycle2"/>
    <dgm:cxn modelId="{CE97CDE8-67C7-4AF4-8D2D-41EAA0599106}" type="presOf" srcId="{0637DEF2-219D-4115-BC78-E6F113656A66}" destId="{5C54DA69-0DD2-4391-A8D3-CEBE8CB04949}" srcOrd="0" destOrd="0" presId="urn:microsoft.com/office/officeart/2005/8/layout/cycle2"/>
    <dgm:cxn modelId="{9F9AB436-21F2-41DE-B5BB-16C509E59570}" type="presOf" srcId="{585E7CCD-3794-433C-8311-8EB90BF8D01B}" destId="{2CA89A55-F1D3-4AEF-A272-FC4DB5610CC0}" srcOrd="0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2B8AE494-7914-4F67-8A7B-4FFAFEE9EDDD}" type="presOf" srcId="{0637DEF2-219D-4115-BC78-E6F113656A66}" destId="{8A4271A6-36BF-4466-A2C3-43F1A5306075}" srcOrd="1" destOrd="0" presId="urn:microsoft.com/office/officeart/2005/8/layout/cycle2"/>
    <dgm:cxn modelId="{373782FE-584B-466F-89BF-5342D626BECA}" type="presOf" srcId="{291340D8-2C7B-4021-B8E5-F9E816A9E258}" destId="{2A59CB2E-9328-446A-957F-D10DC6E05E66}" srcOrd="0" destOrd="0" presId="urn:microsoft.com/office/officeart/2005/8/layout/cycle2"/>
    <dgm:cxn modelId="{8C529B13-E027-471F-8D26-17B126BF59C0}" type="presOf" srcId="{291340D8-2C7B-4021-B8E5-F9E816A9E258}" destId="{541D9661-1680-4A6C-BE71-962B5FE376D0}" srcOrd="1" destOrd="0" presId="urn:microsoft.com/office/officeart/2005/8/layout/cycle2"/>
    <dgm:cxn modelId="{EE061C4F-58AF-4513-8D9D-88646B2E3C4B}" type="presOf" srcId="{1FFBFFE6-BCDD-4A09-AE85-BE79D24901AA}" destId="{0E3BD310-78A9-4950-9D42-E16A234623D2}" srcOrd="0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8D2C473A-FAC9-485D-B89E-D08017A7DF30}" type="presOf" srcId="{99CFCB53-4751-4A4D-8D2B-6C5897797731}" destId="{2B3E201B-D017-4EAB-9FF7-F0B96A326403}" srcOrd="0" destOrd="0" presId="urn:microsoft.com/office/officeart/2005/8/layout/cycle2"/>
    <dgm:cxn modelId="{5EF4A034-7B55-4394-8471-4462CFA87D0A}" type="presOf" srcId="{B588F279-79AA-41A6-A894-18E199B0E068}" destId="{03FC157A-EB45-45A0-9D80-86C03981E2F2}" srcOrd="0" destOrd="0" presId="urn:microsoft.com/office/officeart/2005/8/layout/cycle2"/>
    <dgm:cxn modelId="{901C26EA-DFC6-4A8D-84C6-F062E6552FCB}" type="presParOf" srcId="{2B3E201B-D017-4EAB-9FF7-F0B96A326403}" destId="{2CA89A55-F1D3-4AEF-A272-FC4DB5610CC0}" srcOrd="0" destOrd="0" presId="urn:microsoft.com/office/officeart/2005/8/layout/cycle2"/>
    <dgm:cxn modelId="{ECF5AF76-DFA3-42FE-9013-B1C28C44D563}" type="presParOf" srcId="{2B3E201B-D017-4EAB-9FF7-F0B96A326403}" destId="{2A59CB2E-9328-446A-957F-D10DC6E05E66}" srcOrd="1" destOrd="0" presId="urn:microsoft.com/office/officeart/2005/8/layout/cycle2"/>
    <dgm:cxn modelId="{3EB6B552-1127-4E24-9493-8CD502C83016}" type="presParOf" srcId="{2A59CB2E-9328-446A-957F-D10DC6E05E66}" destId="{541D9661-1680-4A6C-BE71-962B5FE376D0}" srcOrd="0" destOrd="0" presId="urn:microsoft.com/office/officeart/2005/8/layout/cycle2"/>
    <dgm:cxn modelId="{79CF00FB-514A-410B-8DB7-EA3A356DD72E}" type="presParOf" srcId="{2B3E201B-D017-4EAB-9FF7-F0B96A326403}" destId="{0E3BD310-78A9-4950-9D42-E16A234623D2}" srcOrd="2" destOrd="0" presId="urn:microsoft.com/office/officeart/2005/8/layout/cycle2"/>
    <dgm:cxn modelId="{46268B1F-156B-4C15-8723-D434DF93F282}" type="presParOf" srcId="{2B3E201B-D017-4EAB-9FF7-F0B96A326403}" destId="{5C54DA69-0DD2-4391-A8D3-CEBE8CB04949}" srcOrd="3" destOrd="0" presId="urn:microsoft.com/office/officeart/2005/8/layout/cycle2"/>
    <dgm:cxn modelId="{A4C7B7DD-EFED-46B2-A668-A48D6DC398A9}" type="presParOf" srcId="{5C54DA69-0DD2-4391-A8D3-CEBE8CB04949}" destId="{8A4271A6-36BF-4466-A2C3-43F1A5306075}" srcOrd="0" destOrd="0" presId="urn:microsoft.com/office/officeart/2005/8/layout/cycle2"/>
    <dgm:cxn modelId="{078D9ACF-8193-41C5-9A9C-D69494B45E6E}" type="presParOf" srcId="{2B3E201B-D017-4EAB-9FF7-F0B96A326403}" destId="{38F2E825-0946-4A22-AB27-3D8650C6D76D}" srcOrd="4" destOrd="0" presId="urn:microsoft.com/office/officeart/2005/8/layout/cycle2"/>
    <dgm:cxn modelId="{1D395D97-52DC-4ADE-A29C-87AB606117C3}" type="presParOf" srcId="{2B3E201B-D017-4EAB-9FF7-F0B96A326403}" destId="{BAE79D36-4667-427D-87F5-FF60A68F41A9}" srcOrd="5" destOrd="0" presId="urn:microsoft.com/office/officeart/2005/8/layout/cycle2"/>
    <dgm:cxn modelId="{C915BB8B-0A5A-4739-9836-A056BDA6319C}" type="presParOf" srcId="{BAE79D36-4667-427D-87F5-FF60A68F41A9}" destId="{0F186D61-8A27-40EF-8007-7864E8B98648}" srcOrd="0" destOrd="0" presId="urn:microsoft.com/office/officeart/2005/8/layout/cycle2"/>
    <dgm:cxn modelId="{6AF60826-4F10-4C17-BA02-FEA5F40977E5}" type="presParOf" srcId="{2B3E201B-D017-4EAB-9FF7-F0B96A326403}" destId="{03FC157A-EB45-45A0-9D80-86C03981E2F2}" srcOrd="6" destOrd="0" presId="urn:microsoft.com/office/officeart/2005/8/layout/cycle2"/>
    <dgm:cxn modelId="{BCA2770A-1825-4F79-A63A-25A86F876518}" type="presParOf" srcId="{2B3E201B-D017-4EAB-9FF7-F0B96A326403}" destId="{C437058A-12E4-4834-B519-AFCF3587A790}" srcOrd="7" destOrd="0" presId="urn:microsoft.com/office/officeart/2005/8/layout/cycle2"/>
    <dgm:cxn modelId="{3EEAE751-A2E0-4BBA-9599-8D0B58A9AF79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r>
            <a:rPr lang="ru-RU" sz="2000" dirty="0"/>
            <a:t>Рассмотрение проекта бюджета</a:t>
          </a: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r>
            <a:rPr lang="ru-RU" sz="2000" dirty="0"/>
            <a:t>Утверждение проекта бюджета</a:t>
          </a: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45133" custScaleY="220419" custLinFactNeighborX="-100000" custLinFactNeighborY="2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161531" custLinFactNeighborY="-87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45330" custScaleY="221961" custLinFactNeighborX="-100000" custLinFactNeighborY="280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267462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46007" custScaleY="231532" custLinFactY="2555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Y="10502" custLinFactNeighborX="-274" custLinFactNeighborY="100000">
        <dgm:presLayoutVars>
          <dgm:bulletEnabled val="1"/>
        </dgm:presLayoutVars>
      </dgm:prSet>
      <dgm:spPr/>
    </dgm:pt>
  </dgm:ptLst>
  <dgm:cxnLst>
    <dgm:cxn modelId="{444CFE68-1A48-4792-8E2B-7A42EA60479C}" type="presOf" srcId="{F72C9C6D-6A51-4247-87A4-1575277B074F}" destId="{4EDB460E-EA2F-4B80-AEEC-65936D828CCA}" srcOrd="0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1E4641B-3989-4889-BD85-A9C7C9C4D734}" type="presOf" srcId="{47DE6AAF-E77F-41E5-887E-2B7590088927}" destId="{537D21AA-C489-45EE-A8B2-F1889B87C301}" srcOrd="0" destOrd="0" presId="urn:microsoft.com/office/officeart/2005/8/layout/list1"/>
    <dgm:cxn modelId="{02D88DB3-3D2B-4849-A049-1982ACA5BC96}" type="presOf" srcId="{D4C136E3-2B52-41D4-B355-0A631098C734}" destId="{3F006C1C-44CC-40A3-93A0-4C77B17DE774}" srcOrd="0" destOrd="0" presId="urn:microsoft.com/office/officeart/2005/8/layout/list1"/>
    <dgm:cxn modelId="{4D972A47-9849-4BB5-9603-99024DCC8B1C}" type="presOf" srcId="{9627A623-F456-49E6-9CEE-DAA3672B5407}" destId="{E7FC8D2D-AAE0-49BA-AE07-D93E3B7B6599}" srcOrd="0" destOrd="0" presId="urn:microsoft.com/office/officeart/2005/8/layout/list1"/>
    <dgm:cxn modelId="{705DABC7-F08B-4F72-BD6B-5B5903D5A355}" type="presOf" srcId="{218221A9-4C38-4F17-9344-04F7516440AE}" destId="{26F08A94-15C6-481E-9154-B20A5FEF7382}" srcOrd="1" destOrd="0" presId="urn:microsoft.com/office/officeart/2005/8/layout/list1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5B19EE89-CFEB-4875-ACB9-3E09477AFD56}" type="presOf" srcId="{218221A9-4C38-4F17-9344-04F7516440AE}" destId="{A8C73946-C8F9-4786-96E6-D3060C361670}" srcOrd="0" destOrd="0" presId="urn:microsoft.com/office/officeart/2005/8/layout/list1"/>
    <dgm:cxn modelId="{21E0320D-9341-41DF-AD96-B42E34019993}" type="presOf" srcId="{9627A623-F456-49E6-9CEE-DAA3672B5407}" destId="{F8FFED77-E205-4786-9C92-75818F45B3C3}" srcOrd="1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8B3EDFB7-A0DD-4109-B018-B2FA21705A3E}" type="presOf" srcId="{47DE6AAF-E77F-41E5-887E-2B7590088927}" destId="{B6324098-4C94-444C-ACA4-D91C5374D090}" srcOrd="1" destOrd="0" presId="urn:microsoft.com/office/officeart/2005/8/layout/list1"/>
    <dgm:cxn modelId="{7BA0F584-18BE-4945-A101-9E0BE1351A50}" type="presParOf" srcId="{4EDB460E-EA2F-4B80-AEEC-65936D828CCA}" destId="{A43CDFDD-DB88-40D3-B31F-08B0A5D02257}" srcOrd="0" destOrd="0" presId="urn:microsoft.com/office/officeart/2005/8/layout/list1"/>
    <dgm:cxn modelId="{2FCFD75F-3E3C-4E16-82E1-2AB197CF7F9C}" type="presParOf" srcId="{A43CDFDD-DB88-40D3-B31F-08B0A5D02257}" destId="{E7FC8D2D-AAE0-49BA-AE07-D93E3B7B6599}" srcOrd="0" destOrd="0" presId="urn:microsoft.com/office/officeart/2005/8/layout/list1"/>
    <dgm:cxn modelId="{8C3E2922-1815-47B1-B6B1-5F6363B785E3}" type="presParOf" srcId="{A43CDFDD-DB88-40D3-B31F-08B0A5D02257}" destId="{F8FFED77-E205-4786-9C92-75818F45B3C3}" srcOrd="1" destOrd="0" presId="urn:microsoft.com/office/officeart/2005/8/layout/list1"/>
    <dgm:cxn modelId="{30EE1DBE-6359-43A3-B6DE-BC8FC4F897C9}" type="presParOf" srcId="{4EDB460E-EA2F-4B80-AEEC-65936D828CCA}" destId="{75FCF280-A800-4A52-9348-48B5CE864AA0}" srcOrd="1" destOrd="0" presId="urn:microsoft.com/office/officeart/2005/8/layout/list1"/>
    <dgm:cxn modelId="{604FB367-235A-429F-8951-7497FFB25F8C}" type="presParOf" srcId="{4EDB460E-EA2F-4B80-AEEC-65936D828CCA}" destId="{3F006C1C-44CC-40A3-93A0-4C77B17DE774}" srcOrd="2" destOrd="0" presId="urn:microsoft.com/office/officeart/2005/8/layout/list1"/>
    <dgm:cxn modelId="{3B649ED5-4A0A-4F4D-ADDD-25A54803120D}" type="presParOf" srcId="{4EDB460E-EA2F-4B80-AEEC-65936D828CCA}" destId="{DB434631-6144-4228-8D06-27AB84B1D686}" srcOrd="3" destOrd="0" presId="urn:microsoft.com/office/officeart/2005/8/layout/list1"/>
    <dgm:cxn modelId="{843AF1F3-0FAE-4024-A91F-B37D805D05D8}" type="presParOf" srcId="{4EDB460E-EA2F-4B80-AEEC-65936D828CCA}" destId="{A0BDE4B3-C4CF-48C6-9A36-500B2C3489D7}" srcOrd="4" destOrd="0" presId="urn:microsoft.com/office/officeart/2005/8/layout/list1"/>
    <dgm:cxn modelId="{620001A5-5BE7-4069-BC75-8F789E7901C5}" type="presParOf" srcId="{A0BDE4B3-C4CF-48C6-9A36-500B2C3489D7}" destId="{A8C73946-C8F9-4786-96E6-D3060C361670}" srcOrd="0" destOrd="0" presId="urn:microsoft.com/office/officeart/2005/8/layout/list1"/>
    <dgm:cxn modelId="{BF7C8EF0-E029-4C79-9CCC-9EEB06A73414}" type="presParOf" srcId="{A0BDE4B3-C4CF-48C6-9A36-500B2C3489D7}" destId="{26F08A94-15C6-481E-9154-B20A5FEF7382}" srcOrd="1" destOrd="0" presId="urn:microsoft.com/office/officeart/2005/8/layout/list1"/>
    <dgm:cxn modelId="{29E330F4-B788-4AC5-9A84-8F9E93CF83E2}" type="presParOf" srcId="{4EDB460E-EA2F-4B80-AEEC-65936D828CCA}" destId="{01F7E01B-2FE7-4714-993D-04B86A559172}" srcOrd="5" destOrd="0" presId="urn:microsoft.com/office/officeart/2005/8/layout/list1"/>
    <dgm:cxn modelId="{7C522E81-36DD-4C5D-968C-9F29200D7F91}" type="presParOf" srcId="{4EDB460E-EA2F-4B80-AEEC-65936D828CCA}" destId="{82E27E00-3670-49D0-864C-CE6F328784BA}" srcOrd="6" destOrd="0" presId="urn:microsoft.com/office/officeart/2005/8/layout/list1"/>
    <dgm:cxn modelId="{309A4C41-B421-4766-805E-88081CFF5208}" type="presParOf" srcId="{4EDB460E-EA2F-4B80-AEEC-65936D828CCA}" destId="{4FBEA8CE-36EC-4653-AD90-08F2B7C28F2F}" srcOrd="7" destOrd="0" presId="urn:microsoft.com/office/officeart/2005/8/layout/list1"/>
    <dgm:cxn modelId="{060E3BED-C863-4EC2-893A-239975923C35}" type="presParOf" srcId="{4EDB460E-EA2F-4B80-AEEC-65936D828CCA}" destId="{AB243640-CBD1-43F3-9550-87CD853188CF}" srcOrd="8" destOrd="0" presId="urn:microsoft.com/office/officeart/2005/8/layout/list1"/>
    <dgm:cxn modelId="{1A1633A2-A779-48AE-B792-603D00687C54}" type="presParOf" srcId="{AB243640-CBD1-43F3-9550-87CD853188CF}" destId="{537D21AA-C489-45EE-A8B2-F1889B87C301}" srcOrd="0" destOrd="0" presId="urn:microsoft.com/office/officeart/2005/8/layout/list1"/>
    <dgm:cxn modelId="{4A5B3502-E1AA-42F9-B2E5-B65F70E6FA61}" type="presParOf" srcId="{AB243640-CBD1-43F3-9550-87CD853188CF}" destId="{B6324098-4C94-444C-ACA4-D91C5374D090}" srcOrd="1" destOrd="0" presId="urn:microsoft.com/office/officeart/2005/8/layout/list1"/>
    <dgm:cxn modelId="{1D953A44-649A-47D5-A4E8-199A3425088F}" type="presParOf" srcId="{4EDB460E-EA2F-4B80-AEEC-65936D828CCA}" destId="{A0859D56-97BB-4716-9C87-9D28D85A49EB}" srcOrd="9" destOrd="0" presId="urn:microsoft.com/office/officeart/2005/8/layout/list1"/>
    <dgm:cxn modelId="{F5F58E82-B8EC-40B0-88B2-74A61533A759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615997" y="0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accent2"/>
              </a:solidFill>
            </a:rPr>
            <a:t>Бюджет</a:t>
          </a:r>
        </a:p>
      </dsp:txBody>
      <dsp:txXfrm>
        <a:off x="1824659" y="208662"/>
        <a:ext cx="1007506" cy="1007506"/>
      </dsp:txXfrm>
    </dsp:sp>
    <dsp:sp modelId="{2A59CB2E-9328-446A-957F-D10DC6E05E66}">
      <dsp:nvSpPr>
        <dsp:cNvPr id="0" name=""/>
        <dsp:cNvSpPr/>
      </dsp:nvSpPr>
      <dsp:spPr>
        <a:xfrm rot="2730027">
          <a:off x="2865929" y="1156368"/>
          <a:ext cx="2700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878044" y="1223652"/>
        <a:ext cx="189034" cy="288528"/>
      </dsp:txXfrm>
    </dsp:sp>
    <dsp:sp modelId="{0E3BD310-78A9-4950-9D42-E16A234623D2}">
      <dsp:nvSpPr>
        <dsp:cNvPr id="0" name=""/>
        <dsp:cNvSpPr/>
      </dsp:nvSpPr>
      <dsp:spPr>
        <a:xfrm>
          <a:off x="2774974" y="1419162"/>
          <a:ext cx="2080152" cy="1612181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sp:txBody>
      <dsp:txXfrm>
        <a:off x="3079605" y="1655260"/>
        <a:ext cx="1470890" cy="1139985"/>
      </dsp:txXfrm>
    </dsp:sp>
    <dsp:sp modelId="{5C54DA69-0DD2-4391-A8D3-CEBE8CB04949}">
      <dsp:nvSpPr>
        <dsp:cNvPr id="0" name=""/>
        <dsp:cNvSpPr/>
      </dsp:nvSpPr>
      <dsp:spPr>
        <a:xfrm rot="8100000">
          <a:off x="2858262" y="2802266"/>
          <a:ext cx="278667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9619" y="2868885"/>
        <a:ext cx="195067" cy="288528"/>
      </dsp:txXfrm>
    </dsp:sp>
    <dsp:sp modelId="{38F2E825-0946-4A22-AB27-3D8650C6D76D}">
      <dsp:nvSpPr>
        <dsp:cNvPr id="0" name=""/>
        <dsp:cNvSpPr/>
      </dsp:nvSpPr>
      <dsp:spPr>
        <a:xfrm>
          <a:off x="1589957" y="3025516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Гражданин</a:t>
          </a:r>
        </a:p>
      </dsp:txBody>
      <dsp:txXfrm>
        <a:off x="1798619" y="3234178"/>
        <a:ext cx="1007506" cy="1007506"/>
      </dsp:txXfrm>
    </dsp:sp>
    <dsp:sp modelId="{BAE79D36-4667-427D-87F5-FF60A68F41A9}">
      <dsp:nvSpPr>
        <dsp:cNvPr id="0" name=""/>
        <dsp:cNvSpPr/>
      </dsp:nvSpPr>
      <dsp:spPr>
        <a:xfrm rot="13500000">
          <a:off x="1456877" y="2800959"/>
          <a:ext cx="297925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1533165" y="2928735"/>
        <a:ext cx="208548" cy="288528"/>
      </dsp:txXfrm>
    </dsp:sp>
    <dsp:sp modelId="{03FC157A-EB45-45A0-9D80-86C03981E2F2}">
      <dsp:nvSpPr>
        <dsp:cNvPr id="0" name=""/>
        <dsp:cNvSpPr/>
      </dsp:nvSpPr>
      <dsp:spPr>
        <a:xfrm>
          <a:off x="-102598" y="1385714"/>
          <a:ext cx="1784585" cy="1679076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Помогает формировать доходную часть бюджета (НДФЛ)</a:t>
          </a:r>
        </a:p>
      </dsp:txBody>
      <dsp:txXfrm>
        <a:off x="158748" y="1631609"/>
        <a:ext cx="1261893" cy="1187286"/>
      </dsp:txXfrm>
    </dsp:sp>
    <dsp:sp modelId="{C437058A-12E4-4834-B519-AFCF3587A790}">
      <dsp:nvSpPr>
        <dsp:cNvPr id="0" name=""/>
        <dsp:cNvSpPr/>
      </dsp:nvSpPr>
      <dsp:spPr>
        <a:xfrm rot="18929155">
          <a:off x="1463058" y="1237163"/>
          <a:ext cx="3075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476294" y="1365681"/>
        <a:ext cx="215284" cy="288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06C1C-44CC-40A3-93A0-4C77B17DE774}">
      <dsp:nvSpPr>
        <dsp:cNvPr id="0" name=""/>
        <dsp:cNvSpPr/>
      </dsp:nvSpPr>
      <dsp:spPr>
        <a:xfrm>
          <a:off x="0" y="762360"/>
          <a:ext cx="7358114" cy="610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071" tIns="312420" rIns="57107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0" y="762360"/>
        <a:ext cx="7358114" cy="610587"/>
      </dsp:txXfrm>
    </dsp:sp>
    <dsp:sp modelId="{F8FFED77-E205-4786-9C92-75818F45B3C3}">
      <dsp:nvSpPr>
        <dsp:cNvPr id="0" name=""/>
        <dsp:cNvSpPr/>
      </dsp:nvSpPr>
      <dsp:spPr>
        <a:xfrm>
          <a:off x="0" y="90555"/>
          <a:ext cx="2324656" cy="9760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sp:txBody>
      <dsp:txXfrm>
        <a:off x="47645" y="138200"/>
        <a:ext cx="2229366" cy="880725"/>
      </dsp:txXfrm>
    </dsp:sp>
    <dsp:sp modelId="{82E27E00-3670-49D0-864C-CE6F328784BA}">
      <dsp:nvSpPr>
        <dsp:cNvPr id="0" name=""/>
        <dsp:cNvSpPr/>
      </dsp:nvSpPr>
      <dsp:spPr>
        <a:xfrm>
          <a:off x="0" y="2286440"/>
          <a:ext cx="7358114" cy="1011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628512"/>
              <a:satOff val="5598"/>
              <a:lumOff val="-268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08A94-15C6-481E-9154-B20A5FEF7382}">
      <dsp:nvSpPr>
        <dsp:cNvPr id="0" name=""/>
        <dsp:cNvSpPr/>
      </dsp:nvSpPr>
      <dsp:spPr>
        <a:xfrm>
          <a:off x="0" y="1649238"/>
          <a:ext cx="2334803" cy="982843"/>
        </a:xfrm>
        <a:prstGeom prst="roundRect">
          <a:avLst/>
        </a:prstGeom>
        <a:gradFill rotWithShape="0">
          <a:gsLst>
            <a:gs pos="0">
              <a:schemeClr val="accent5">
                <a:hueOff val="1628512"/>
                <a:satOff val="5598"/>
                <a:lumOff val="-2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628512"/>
                <a:satOff val="5598"/>
                <a:lumOff val="-2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628512"/>
                <a:satOff val="5598"/>
                <a:lumOff val="-2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Рассмотрение проекта бюджета</a:t>
          </a:r>
        </a:p>
      </dsp:txBody>
      <dsp:txXfrm>
        <a:off x="47978" y="1697216"/>
        <a:ext cx="2238847" cy="886887"/>
      </dsp:txXfrm>
    </dsp:sp>
    <dsp:sp modelId="{68FB6DFD-8703-4046-9703-C2FCDB4EF6BF}">
      <dsp:nvSpPr>
        <dsp:cNvPr id="0" name=""/>
        <dsp:cNvSpPr/>
      </dsp:nvSpPr>
      <dsp:spPr>
        <a:xfrm>
          <a:off x="0" y="4261065"/>
          <a:ext cx="7358114" cy="5252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257024"/>
              <a:satOff val="11196"/>
              <a:lumOff val="-53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24098-4C94-444C-ACA4-D91C5374D090}">
      <dsp:nvSpPr>
        <dsp:cNvPr id="0" name=""/>
        <dsp:cNvSpPr/>
      </dsp:nvSpPr>
      <dsp:spPr>
        <a:xfrm>
          <a:off x="0" y="3761122"/>
          <a:ext cx="2369673" cy="1025223"/>
        </a:xfrm>
        <a:prstGeom prst="roundRect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Утверждение проекта бюджета</a:t>
          </a:r>
        </a:p>
      </dsp:txBody>
      <dsp:txXfrm>
        <a:off x="50047" y="3811169"/>
        <a:ext cx="2269579" cy="925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8"/>
            <a:ext cx="5438140" cy="446770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0092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30092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19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73548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32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26278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2021/11/19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chart" Target="../charts/chart5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7" Type="http://schemas.openxmlformats.org/officeDocument/2006/relationships/chart" Target="../charts/chart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chart" Target="../charts/chart6.xml"/><Relationship Id="rId5" Type="http://schemas.openxmlformats.org/officeDocument/2006/relationships/image" Target="../media/image18.jpeg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к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проекту  бюджета муниципального образования п. Михайловский Саратовской области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2022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 и плановый период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2023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2024</a:t>
            </a:r>
          </a:p>
          <a:p>
            <a:pPr>
              <a:defRPr/>
            </a:pP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годов</a:t>
            </a: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Показатели прогноза социально-экономического развития МО п. Михайловский на 2022 – 2024 годы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1892568"/>
              </p:ext>
            </p:extLst>
          </p:nvPr>
        </p:nvGraphicFramePr>
        <p:xfrm>
          <a:off x="467544" y="1268760"/>
          <a:ext cx="8229600" cy="4736144"/>
        </p:xfrm>
        <a:graphic>
          <a:graphicData uri="http://schemas.openxmlformats.org/drawingml/2006/table">
            <a:tbl>
              <a:tblPr/>
              <a:tblGrid>
                <a:gridCol w="3898900"/>
                <a:gridCol w="720725"/>
                <a:gridCol w="719138"/>
                <a:gridCol w="720725"/>
                <a:gridCol w="719608"/>
                <a:gridCol w="720080"/>
                <a:gridCol w="730424"/>
              </a:tblGrid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Показатели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2019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2020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2021 год оценка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2022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2023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2024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Денежные доходы населения -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747 956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807 341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822 037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881 186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946 979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1 018 845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2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Оплата труда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359 114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389 980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393 880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421 485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452 640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486 588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Доходы от предпринимательской деятельности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Пенсии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130 344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137 643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145 901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155 092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163 622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172 621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Пособия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6 600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6 732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6 934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7 593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8 148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8 759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Стипендии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доходы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2513 79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272 986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275 322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296 656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322 569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350 877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Расходы и сбережения - 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613 324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670 093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682 291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729 902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787 868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856 717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Покупка товаров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131 949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133 560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140 370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149 790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159 990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171 040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Обязательные платежи и разнообразные взносы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100 325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119 947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122 130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130 652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138 214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148 099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Прочие расходы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381 050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416 586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419 791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449 460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489 664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537 578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Среднемесячные денежные доходы на душу населения, рублей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24 453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26 879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27 368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29 338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31 528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33 921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темп роста среднемесячных денежных доходов на душу населения 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       103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Численность населения (среднегодовая),человек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/>
          <a:lstStyle/>
          <a:p>
            <a:r>
              <a:rPr lang="ru-RU" sz="1800" dirty="0"/>
              <a:t>Прогноз социально-экономического развития муниципального образования п. Михайловский</a:t>
            </a:r>
            <a:br>
              <a:rPr lang="ru-RU" sz="1800" dirty="0"/>
            </a:br>
            <a:r>
              <a:rPr lang="ru-RU" sz="1800" dirty="0"/>
              <a:t>на 2022 год и плановый период 2023 и 2024 годов</a:t>
            </a:r>
            <a:br>
              <a:rPr lang="ru-RU" sz="1800" dirty="0"/>
            </a:b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2815743"/>
              </p:ext>
            </p:extLst>
          </p:nvPr>
        </p:nvGraphicFramePr>
        <p:xfrm>
          <a:off x="323526" y="1124742"/>
          <a:ext cx="8712972" cy="5623119"/>
        </p:xfrm>
        <a:graphic>
          <a:graphicData uri="http://schemas.openxmlformats.org/drawingml/2006/table">
            <a:tbl>
              <a:tblPr/>
              <a:tblGrid>
                <a:gridCol w="1887812"/>
                <a:gridCol w="3267363"/>
                <a:gridCol w="871297"/>
                <a:gridCol w="798689"/>
                <a:gridCol w="653473"/>
                <a:gridCol w="586264"/>
                <a:gridCol w="648074"/>
              </a:tblGrid>
              <a:tr h="7058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п/п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 показателя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Отчет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2020 года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Оценка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2022 год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2023 год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2024 год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3548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Объем отгруженных товаров собственного производства, выполненных работ и услуг собственными силами (по видам деятельности раздел </a:t>
                      </a:r>
                      <a:r>
                        <a:rPr lang="en-US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«Добыча полезных ископаемых», раздел </a:t>
                      </a:r>
                      <a:r>
                        <a:rPr lang="en-US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«Обрабатывающие производства», раздел </a:t>
                      </a:r>
                      <a:r>
                        <a:rPr lang="en-US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«Обеспечение электрической энергией, газом и паром; кондиционирование воздуха»,  раздел </a:t>
                      </a:r>
                      <a:r>
                        <a:rPr lang="en-US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«Водоснабжение, водоотведение, организация сбора и утилизация отходов, деятельность по ликвидации загрязнений» по классификации ОКВЭД), тыс. руб.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17136,0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17972,0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18690,8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19438,5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 ИПП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110,2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6164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Объем производства подакцизных товаров, тыс.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дкл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2353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Объем валовой продукции сельского хозяйства во всех категориях хозяйств в действующих ценах каждого года, млн. руб.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70589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Доходы, уменьшенные на величину расходов в соответствии со статьей 346.5 Налогового кодекса РФ, сельскохозяйственных товаропроизводителей, перешедших на уплату единого сельскохозяйственного налога, всего, тыс. руб.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855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898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943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990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109,7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работающих, всего, человек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41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6471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Фонд оплаты труда работающих, всего (включая данные по сотрудникам УВД, УГПС, юстиции и приравненным к ним категориям, денежное содержание военнослужащих), тыс. руб.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389980,0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393880,0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421845,0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452640,0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486588,0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107,30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107,50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Выплаты социального характера, тыс. руб.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1702,0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1801,0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1929,0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2070,0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2225,0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150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3510461"/>
              </p:ext>
            </p:extLst>
          </p:nvPr>
        </p:nvGraphicFramePr>
        <p:xfrm>
          <a:off x="395535" y="260649"/>
          <a:ext cx="8259608" cy="5865512"/>
        </p:xfrm>
        <a:graphic>
          <a:graphicData uri="http://schemas.openxmlformats.org/drawingml/2006/table">
            <a:tbl>
              <a:tblPr/>
              <a:tblGrid>
                <a:gridCol w="2576148"/>
                <a:gridCol w="2576148"/>
                <a:gridCol w="637778"/>
                <a:gridCol w="626015"/>
                <a:gridCol w="626015"/>
                <a:gridCol w="626015"/>
                <a:gridCol w="591489"/>
              </a:tblGrid>
              <a:tr h="5676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п/п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 показателя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Отчет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2020 года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Оценка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2022 год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2023 год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2024 год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51368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физических лиц, получающих доходы от предпринимательской и иной приносящий доход деятельности, который облагается налогом на доходы физических лиц (предприниматели, осуществляющие деятельность без образования юридического лица, частные нотариусы, и другие лица, занимающиеся частной практикой), человек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51368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Чистый доход физических лиц, получающих доход от предпринимательской и иной приносящий доход деятельности, который облагается налогом на доходы физических лиц, (предприниматели, осуществляющие деятельность без образования юридического лица, частные нотариусы, и другие лица, занимающиеся частной практикой),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Оборот розничной торговли,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127370,0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133870,0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142850,0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152580,0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163120,0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103,00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103,00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103,00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Оборот общественного питания,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6190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6500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6940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7410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7920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102,0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Денежные доходы населения,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807341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822037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881186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946979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1018845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101,8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107,5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107,6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Расходы и сбережения,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670093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682291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729902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787868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856717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109,3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101,8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108,7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детей до 18 лет, человек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485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464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91,1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98,8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98,8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98,5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98,3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209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562943"/>
              </p:ext>
            </p:extLst>
          </p:nvPr>
        </p:nvGraphicFramePr>
        <p:xfrm>
          <a:off x="1547664" y="1729520"/>
          <a:ext cx="6336704" cy="4844086"/>
        </p:xfrm>
        <a:graphic>
          <a:graphicData uri="http://schemas.openxmlformats.org/drawingml/2006/table">
            <a:tbl>
              <a:tblPr firstRow="1" firstCol="1" bandRow="1"/>
              <a:tblGrid>
                <a:gridCol w="1843275"/>
                <a:gridCol w="1290292"/>
                <a:gridCol w="1725395"/>
                <a:gridCol w="1477742"/>
              </a:tblGrid>
              <a:tr h="367957">
                <a:tc>
                  <a:txBody>
                    <a:bodyPr/>
                    <a:lstStyle/>
                    <a:p>
                      <a:pPr indent="4203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Возраст,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 и 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Женщины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населения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2458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1258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653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0-2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3-5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77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1-6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722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8-13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14-15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16-17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18-19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20-24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25-29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30-34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35-39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40-44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45-49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50-54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55-59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60-64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65-69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 лет и старше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23668"/>
            <a:ext cx="8352928" cy="170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6988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69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 smtClean="0">
                <a:latin typeface="Times New Roman"/>
                <a:ea typeface="Times New Roman"/>
                <a:cs typeface="Times New Roman"/>
              </a:rPr>
              <a:t>2.2</a:t>
            </a:r>
            <a:r>
              <a:rPr lang="ru-RU" sz="1100" b="1" dirty="0">
                <a:latin typeface="Times New Roman"/>
                <a:ea typeface="Times New Roman"/>
                <a:cs typeface="Times New Roman"/>
              </a:rPr>
              <a:t>. Численность и состав населения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Численность населения муниципального образования п. Михайловский  по состоянию на 1 января 2021 года составила 2458 человек, из них: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63,4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трудоспособного возраста (численность 1559  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16,6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моложе трудоспособного возраста (численность 408 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16,6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 старше  трудоспособного возраста (численность 408 человек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).</a:t>
            </a: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6103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650" y="90488"/>
            <a:ext cx="7356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Бюджетный</a:t>
            </a:r>
            <a:r>
              <a:rPr lang="ru-RU" sz="2800" dirty="0">
                <a:solidFill>
                  <a:srgbClr val="284C6A"/>
                </a:solidFill>
                <a:latin typeface="+mn-lt"/>
                <a:cs typeface="Arial" charset="0"/>
              </a:rPr>
              <a:t> </a:t>
            </a: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прогноз</a:t>
            </a:r>
          </a:p>
        </p:txBody>
      </p:sp>
      <p:graphicFrame>
        <p:nvGraphicFramePr>
          <p:cNvPr id="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0615745"/>
              </p:ext>
            </p:extLst>
          </p:nvPr>
        </p:nvGraphicFramePr>
        <p:xfrm>
          <a:off x="-179388" y="574675"/>
          <a:ext cx="7108826" cy="307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4" name="Picture 2" descr="https://cdn.pixabay.com/photo/2013/07/13/12/34/coins-159889_128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76250"/>
            <a:ext cx="24558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931548"/>
              </p:ext>
            </p:extLst>
          </p:nvPr>
        </p:nvGraphicFramePr>
        <p:xfrm>
          <a:off x="4560887" y="3659817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263579"/>
              </p:ext>
            </p:extLst>
          </p:nvPr>
        </p:nvGraphicFramePr>
        <p:xfrm>
          <a:off x="4560887" y="4005064"/>
          <a:ext cx="381114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6973921"/>
              </p:ext>
            </p:extLst>
          </p:nvPr>
        </p:nvGraphicFramePr>
        <p:xfrm>
          <a:off x="27605" y="3789041"/>
          <a:ext cx="4112347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3747447"/>
              </p:ext>
            </p:extLst>
          </p:nvPr>
        </p:nvGraphicFramePr>
        <p:xfrm>
          <a:off x="4661207" y="3861048"/>
          <a:ext cx="4464497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доходной части бюджета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МО п. Михайловский </a:t>
            </a:r>
            <a:b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2020-2024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(млн. рублей)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4314524"/>
              </p:ext>
            </p:extLst>
          </p:nvPr>
        </p:nvGraphicFramePr>
        <p:xfrm>
          <a:off x="611188" y="1698625"/>
          <a:ext cx="6680200" cy="405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Лист" r:id="rId3" imgW="6696055" imgH="4067280" progId="Excel.Sheet.8">
                  <p:embed/>
                </p:oleObj>
              </mc:Choice>
              <mc:Fallback>
                <p:oleObj name="Лист" r:id="rId3" imgW="6696055" imgH="4067280" progId="Excel.Sheet.8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698625"/>
                        <a:ext cx="6680200" cy="40576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232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0350"/>
            <a:ext cx="8510588" cy="93821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333FF"/>
                </a:solidFill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</a:rPr>
              <a:t>Безвозмездные поступления </a:t>
            </a:r>
            <a:br>
              <a:rPr lang="ru-RU" altLang="ru-RU" sz="2400" dirty="0" smtClean="0">
                <a:solidFill>
                  <a:srgbClr val="000000"/>
                </a:solidFill>
              </a:rPr>
            </a:br>
            <a:r>
              <a:rPr lang="ru-RU" altLang="ru-RU" sz="2400" dirty="0" smtClean="0">
                <a:solidFill>
                  <a:srgbClr val="000000"/>
                </a:solidFill>
              </a:rPr>
              <a:t>в бюджет МО п. Михайловский 2020-2024 гг.</a:t>
            </a: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35447055"/>
              </p:ext>
            </p:extLst>
          </p:nvPr>
        </p:nvGraphicFramePr>
        <p:xfrm>
          <a:off x="129686" y="2393877"/>
          <a:ext cx="4675188" cy="310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8" name="Лист" r:id="rId3" imgW="6162543" imgH="4095630" progId="Excel.Sheet.8">
                  <p:embed/>
                </p:oleObj>
              </mc:Choice>
              <mc:Fallback>
                <p:oleObj name="Лист" r:id="rId3" imgW="6162543" imgH="409563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686" y="2393877"/>
                        <a:ext cx="4675188" cy="310673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827088" y="1412875"/>
            <a:ext cx="4032250" cy="4318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0000"/>
                </a:solidFill>
                <a:latin typeface="Times New Roman" pitchFamily="18" charset="0"/>
              </a:rPr>
              <a:t>Безвозмездные поступления, млн. руб.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5219700" y="1412875"/>
            <a:ext cx="3636963" cy="8636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Структура безвозмездных</a:t>
            </a:r>
          </a:p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поступлений на 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</a:rPr>
              <a:t>2022 </a:t>
            </a: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год, %</a:t>
            </a:r>
          </a:p>
        </p:txBody>
      </p:sp>
      <p:sp>
        <p:nvSpPr>
          <p:cNvPr id="4103" name="AutoShape 8"/>
          <p:cNvSpPr>
            <a:spLocks noChangeArrowheads="1"/>
          </p:cNvSpPr>
          <p:nvPr/>
        </p:nvSpPr>
        <p:spPr bwMode="auto">
          <a:xfrm rot="3904475">
            <a:off x="2103437" y="4589463"/>
            <a:ext cx="1076325" cy="165100"/>
          </a:xfrm>
          <a:prstGeom prst="rightArrow">
            <a:avLst>
              <a:gd name="adj1" fmla="val 50000"/>
              <a:gd name="adj2" fmla="val 7159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4" name="AutoShape 12"/>
          <p:cNvSpPr>
            <a:spLocks noChangeArrowheads="1"/>
          </p:cNvSpPr>
          <p:nvPr/>
        </p:nvSpPr>
        <p:spPr bwMode="auto">
          <a:xfrm rot="4042564" flipV="1">
            <a:off x="1187450" y="3208338"/>
            <a:ext cx="1350963" cy="166687"/>
          </a:xfrm>
          <a:prstGeom prst="rightArrow">
            <a:avLst>
              <a:gd name="adj1" fmla="val 50000"/>
              <a:gd name="adj2" fmla="val 62474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5" name="AutoShape 12"/>
          <p:cNvSpPr>
            <a:spLocks noChangeArrowheads="1"/>
          </p:cNvSpPr>
          <p:nvPr/>
        </p:nvSpPr>
        <p:spPr bwMode="auto">
          <a:xfrm rot="20757583" flipV="1">
            <a:off x="3065463" y="5210175"/>
            <a:ext cx="482600" cy="136525"/>
          </a:xfrm>
          <a:prstGeom prst="rightArrow">
            <a:avLst>
              <a:gd name="adj1" fmla="val 50000"/>
              <a:gd name="adj2" fmla="val 6307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6" name="AutoShape 12"/>
          <p:cNvSpPr>
            <a:spLocks noChangeArrowheads="1"/>
          </p:cNvSpPr>
          <p:nvPr/>
        </p:nvSpPr>
        <p:spPr bwMode="auto">
          <a:xfrm rot="1591304" flipV="1">
            <a:off x="3762375" y="5221288"/>
            <a:ext cx="484188" cy="128587"/>
          </a:xfrm>
          <a:prstGeom prst="rightArrow">
            <a:avLst>
              <a:gd name="adj1" fmla="val 50000"/>
              <a:gd name="adj2" fmla="val 63472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pic>
        <p:nvPicPr>
          <p:cNvPr id="4107" name="Picture 2" descr="Обои Монеты Деньги Крупным планом вблиз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5084763"/>
            <a:ext cx="330835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8847054"/>
              </p:ext>
            </p:extLst>
          </p:nvPr>
        </p:nvGraphicFramePr>
        <p:xfrm>
          <a:off x="5097474" y="2492896"/>
          <a:ext cx="3888432" cy="2179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4364237"/>
              </p:ext>
            </p:extLst>
          </p:nvPr>
        </p:nvGraphicFramePr>
        <p:xfrm>
          <a:off x="5076056" y="2492895"/>
          <a:ext cx="3967383" cy="2304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119138"/>
              </p:ext>
            </p:extLst>
          </p:nvPr>
        </p:nvGraphicFramePr>
        <p:xfrm>
          <a:off x="251521" y="476672"/>
          <a:ext cx="8424936" cy="5868186"/>
        </p:xfrm>
        <a:graphic>
          <a:graphicData uri="http://schemas.openxmlformats.org/drawingml/2006/table">
            <a:tbl>
              <a:tblPr/>
              <a:tblGrid>
                <a:gridCol w="1923050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895678"/>
              </a:tblGrid>
              <a:tr h="629876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Структура налоговых и неналоговых доходов бюджета муниципального образования п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Михайловский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Саратовской области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778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18 399,4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47 307,0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34 872,1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73,7%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25 961,7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54,9%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74,4%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26 082,9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74,8%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100,5%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15 962,0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15 428,0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15 825,2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102,6%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15 979,7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103,6%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16 115,7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101,8%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100,9%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12 980,8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11 500,0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11 920,0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12030,0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Акцизы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2337,0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совокупный доход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383,6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 на имущество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198,4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379,7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339,7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Транспортный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налог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936,0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2437,4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31 879,0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19  046,9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59,7%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9982,0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31,3%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52,4%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9967,7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52,3%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7785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использования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имущества, находящегося  в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государственной и муниципальной собственности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1333,8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1259,3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1037,0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Платежи при пользовании природными ресурсами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743,4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30,382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17 850,0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8940,0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8930,0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36197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156,5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105843"/>
              </p:ext>
            </p:extLst>
          </p:nvPr>
        </p:nvGraphicFramePr>
        <p:xfrm>
          <a:off x="323525" y="188641"/>
          <a:ext cx="8363274" cy="6127343"/>
        </p:xfrm>
        <a:graphic>
          <a:graphicData uri="http://schemas.openxmlformats.org/drawingml/2006/table">
            <a:tbl>
              <a:tblPr/>
              <a:tblGrid>
                <a:gridCol w="2204544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</a:tblGrid>
              <a:tr h="1080119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безвозмездных поступлений  бюджета муниципального образования п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в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2022-2024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годах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18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82 622,3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72 923,6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53 499,1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64,85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48 977,6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67,2%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91,5%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50 134,1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93,7%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3216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82 622,3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72 923,6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53 499,1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64,85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48 977,6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67,2%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91,5%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50 134,1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93,7%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бюджетной системы Российской Федерации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47 197,0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36 228,3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21 399,8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45,3%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18 362,4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85,8%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85,8%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19 512,3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106,3%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4959,2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5543,5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30,1%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28 437,7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29429,2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30 203,6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30 209,9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102,7%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30 216,5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472,5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1555,9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1722,6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23,5%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84074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Проекты развития муниципальных образований Саратовской области, основанных на местных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инициативах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775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Calibri"/>
                <a:ea typeface="Calibri"/>
                <a:cs typeface="Times New Roman"/>
              </a:rPr>
              <a:t>Налоговые и неналоговые доходы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x-none" sz="1400"/>
              <a:t>на 202</a:t>
            </a:r>
            <a:r>
              <a:rPr lang="ru-RU" sz="1400" dirty="0"/>
              <a:t>2</a:t>
            </a:r>
            <a:r>
              <a:rPr lang="x-none" sz="1400"/>
              <a:t> год</a:t>
            </a:r>
            <a:r>
              <a:rPr lang="ru-RU" sz="1400" dirty="0"/>
              <a:t>:</a:t>
            </a:r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15 825,2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 102,6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/>
              <a:t>21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19 046,9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59,7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/>
              <a:t>21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</a:t>
            </a:r>
            <a:r>
              <a:rPr lang="x-none" sz="1400"/>
              <a:t>202</a:t>
            </a:r>
            <a:r>
              <a:rPr lang="ru-RU" sz="1400" dirty="0"/>
              <a:t>3</a:t>
            </a:r>
            <a:r>
              <a:rPr lang="x-none" sz="1400"/>
              <a:t> 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15 979,70 </a:t>
            </a:r>
            <a:r>
              <a:rPr lang="x-none" sz="1400"/>
              <a:t>тыс. рублей (</a:t>
            </a:r>
            <a:r>
              <a:rPr lang="ru-RU" sz="1400" dirty="0" smtClean="0"/>
              <a:t>101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202</a:t>
            </a:r>
            <a:r>
              <a:rPr lang="ru-RU" sz="1400" dirty="0"/>
              <a:t>2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9 982,0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52,4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202</a:t>
            </a:r>
            <a:r>
              <a:rPr lang="ru-RU" sz="1400" dirty="0"/>
              <a:t>2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</a:t>
            </a:r>
            <a:r>
              <a:rPr lang="x-none" sz="1400"/>
              <a:t>202</a:t>
            </a:r>
            <a:r>
              <a:rPr lang="ru-RU" sz="1400" dirty="0"/>
              <a:t>4</a:t>
            </a:r>
            <a:r>
              <a:rPr lang="x-none" sz="1400"/>
              <a:t> 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16 115,70</a:t>
            </a:r>
            <a:r>
              <a:rPr lang="x-none" sz="1400" smtClean="0"/>
              <a:t> </a:t>
            </a:r>
            <a:r>
              <a:rPr lang="x-none" sz="1400"/>
              <a:t>тыс. рублей (</a:t>
            </a:r>
            <a:r>
              <a:rPr lang="ru-RU" sz="1400" dirty="0" smtClean="0"/>
              <a:t>100,5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202</a:t>
            </a:r>
            <a:r>
              <a:rPr lang="ru-RU" sz="1400" dirty="0"/>
              <a:t>3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9 967,2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99,9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202</a:t>
            </a:r>
            <a:r>
              <a:rPr lang="ru-RU" sz="1400" dirty="0"/>
              <a:t>3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 smtClean="0"/>
              <a:t>Прогнозные </a:t>
            </a:r>
            <a:r>
              <a:rPr lang="ru-RU" sz="1400" dirty="0"/>
              <a:t>показатели налоговых и неналоговых доходов бюджета </a:t>
            </a:r>
            <a:r>
              <a:rPr lang="ru-RU" sz="1400" dirty="0">
                <a:solidFill>
                  <a:srgbClr val="000000"/>
                </a:solidFill>
              </a:rPr>
              <a:t>муниципального образования </a:t>
            </a:r>
            <a:r>
              <a:rPr lang="ru-RU" sz="1400" dirty="0" smtClean="0">
                <a:solidFill>
                  <a:srgbClr val="000000"/>
                </a:solidFill>
              </a:rPr>
              <a:t>п. Михайловский</a:t>
            </a:r>
            <a:r>
              <a:rPr lang="ru-RU" sz="1400" dirty="0" smtClean="0"/>
              <a:t> </a:t>
            </a:r>
            <a:r>
              <a:rPr lang="ru-RU" sz="1400" dirty="0"/>
              <a:t>рассчитаны по нормативам отчислений в соответствии с Бюджетным кодексом Российской Федерации, законодательством Саратовской области и проектом решения о бюджете.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814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10" y="1643049"/>
            <a:ext cx="8215370" cy="2643207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муниципального образования п. Михайловский на 2022 год и на плановый период 2023 и 2024 годов – основной инструмент реализации социально-экономической политики на территории городского округа. «Бюджет для граждан» знакомит население городского округа с основными положениями главного финансового документа - бюджета городского округа п. Михайловский на 2022 год и на плановый период 2023 и 2024 годов, который создан специально для того, чтобы каждый житель округа был осведомлен, как формируется и расходуется бюджет городского округа, сколько в бюджет поступает средств и на какие цели они направляются.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820472" cy="86489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Структура расходов бюджета на 2022 год(тыс. рублей)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6683771"/>
              </p:ext>
            </p:extLst>
          </p:nvPr>
        </p:nvGraphicFramePr>
        <p:xfrm>
          <a:off x="539552" y="1268760"/>
          <a:ext cx="7632848" cy="4320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6696114"/>
              </p:ext>
            </p:extLst>
          </p:nvPr>
        </p:nvGraphicFramePr>
        <p:xfrm>
          <a:off x="899592" y="1268760"/>
          <a:ext cx="7128792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2023 год(тыс. рублей)</a:t>
            </a:r>
            <a:endParaRPr lang="ru-RU" sz="2400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5158171"/>
              </p:ext>
            </p:extLst>
          </p:nvPr>
        </p:nvGraphicFramePr>
        <p:xfrm>
          <a:off x="395536" y="1484784"/>
          <a:ext cx="842493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4220002"/>
              </p:ext>
            </p:extLst>
          </p:nvPr>
        </p:nvGraphicFramePr>
        <p:xfrm>
          <a:off x="395536" y="1340768"/>
          <a:ext cx="8424935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2024 год(тыс. рублей)</a:t>
            </a:r>
            <a:endParaRPr lang="ru-RU" sz="24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175428"/>
              </p:ext>
            </p:extLst>
          </p:nvPr>
        </p:nvGraphicFramePr>
        <p:xfrm>
          <a:off x="683568" y="1340768"/>
          <a:ext cx="786956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577704"/>
              </p:ext>
            </p:extLst>
          </p:nvPr>
        </p:nvGraphicFramePr>
        <p:xfrm>
          <a:off x="827584" y="1412776"/>
          <a:ext cx="7632848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/>
          <a:lstStyle/>
          <a:p>
            <a:r>
              <a:rPr lang="ru-RU" sz="1600" dirty="0" smtClean="0"/>
              <a:t>Распределение бюджетных ассигнований по разделам и подразделам на 2022 год и плановый период 2023 и 2024 годы тыс. </a:t>
            </a:r>
            <a:r>
              <a:rPr lang="ru-RU" sz="1600" dirty="0" err="1" smtClean="0"/>
              <a:t>руб</a:t>
            </a:r>
            <a:endParaRPr lang="ru-RU" sz="1600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0120385"/>
              </p:ext>
            </p:extLst>
          </p:nvPr>
        </p:nvGraphicFramePr>
        <p:xfrm>
          <a:off x="395536" y="692699"/>
          <a:ext cx="8060757" cy="5844592"/>
        </p:xfrm>
        <a:graphic>
          <a:graphicData uri="http://schemas.openxmlformats.org/drawingml/2006/table">
            <a:tbl>
              <a:tblPr/>
              <a:tblGrid>
                <a:gridCol w="3177015"/>
                <a:gridCol w="498550"/>
                <a:gridCol w="356883"/>
                <a:gridCol w="762919"/>
                <a:gridCol w="726571"/>
                <a:gridCol w="1077089"/>
                <a:gridCol w="699516"/>
                <a:gridCol w="762214"/>
              </a:tblGrid>
              <a:tr h="6816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2020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2021 год (оценка)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2022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2023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2024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95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25 883,4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34 572,6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32 305,0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25 566,3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26 584,3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1 701,20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2 049,80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2 231,8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2 231,8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2 231,8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81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9 411,6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10 199,20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11 729,7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11 704,7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11 704,7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надзора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3 363,10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3 485,30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4 728,7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4 728,7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4 728,7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Резервные фонды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11 307,7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7 666,60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13 515,8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6 901,1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7 919,1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29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90,90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75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90,90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3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4 687,80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4 942,50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3 034,2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2 710,0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2 710,0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Мероприятия по предупреждению и ликвидации последствий чрезвычайных ситуаций и стихийных бедствий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4 687,80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4 942,50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2 885,2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2 710,0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2 710,0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1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4 334,30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7088,60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3 426,4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3 102,9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2 112,9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32,9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32,9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225,00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462,00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4061,80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6 594,60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3 393,5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3 070,0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2 080,0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1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- коммунальное хозяйство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13 823,90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17 840,50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1 968,8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312,10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472,80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372,8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75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Благоустройство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5889,20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10 268,70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1 596,0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4331127"/>
              </p:ext>
            </p:extLst>
          </p:nvPr>
        </p:nvGraphicFramePr>
        <p:xfrm>
          <a:off x="323528" y="260648"/>
          <a:ext cx="8229601" cy="6180952"/>
        </p:xfrm>
        <a:graphic>
          <a:graphicData uri="http://schemas.openxmlformats.org/drawingml/2006/table">
            <a:tbl>
              <a:tblPr/>
              <a:tblGrid>
                <a:gridCol w="3178696"/>
                <a:gridCol w="709736"/>
                <a:gridCol w="432048"/>
                <a:gridCol w="864096"/>
                <a:gridCol w="720080"/>
                <a:gridCol w="662005"/>
                <a:gridCol w="918602"/>
                <a:gridCol w="744338"/>
              </a:tblGrid>
              <a:tr h="816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2020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2021 год (оценка)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2022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2023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2024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Благоустройство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7622,60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7 099,00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46 345,00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49 333,50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40 313,1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33 369,0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33 440,4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Дошкольное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17 959,50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19 611,50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14 640,0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12 118,8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12 190,2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28 271,50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29 004,70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25 580,8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21 157,8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21 157,8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320,50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Молодежная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54,80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92,3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92,4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92,4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Культура, кинематография,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сми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5 740,20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7 118,20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5 558,4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4 573,1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5 740,20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7 118,20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5 558,4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828,90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1 039,00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1 051,7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1 054,9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1 058,2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Доплата к трудовой пенсии муниципальных служащих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579,30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636,20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71,00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75,3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Охрана семьи и детства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224,00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331,80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2 655,00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2 906,10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2 394,1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2 057,0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2 057,0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Массовый спорт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2 655,00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2 906,10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2 394,1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2 057,0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2 057,0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"Средства массовой информации"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1 693,90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1 908,90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2 086,9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1 693,90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1 908,90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2 086,9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ИТОГО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106 083,30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126 843,6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92 234,6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73 831,2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73 937,2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560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 - расходы 2022-2023 </a:t>
                      </a:r>
                      <a:r>
                        <a:rPr lang="ru-RU" sz="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гг</a:t>
                      </a: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без условно утверждаемых расходов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/>
          <a:lstStyle/>
          <a:p>
            <a:r>
              <a:rPr lang="en-US" sz="2000" dirty="0" err="1"/>
              <a:t>Перечень</a:t>
            </a:r>
            <a:r>
              <a:rPr lang="ru-RU" sz="2000" dirty="0"/>
              <a:t> </a:t>
            </a:r>
            <a:r>
              <a:rPr lang="en-US" sz="2000" dirty="0"/>
              <a:t> </a:t>
            </a:r>
            <a:r>
              <a:rPr lang="en-US" sz="2000" dirty="0" err="1"/>
              <a:t>муниципальных</a:t>
            </a:r>
            <a:r>
              <a:rPr lang="en-US" sz="2000" dirty="0"/>
              <a:t> </a:t>
            </a:r>
            <a:r>
              <a:rPr lang="ru-RU" sz="2000" dirty="0"/>
              <a:t> </a:t>
            </a:r>
            <a:r>
              <a:rPr lang="en-US" sz="2000" dirty="0" err="1"/>
              <a:t>программ</a:t>
            </a:r>
            <a:r>
              <a:rPr lang="en-US" sz="2000" dirty="0"/>
              <a:t> </a:t>
            </a:r>
            <a:r>
              <a:rPr lang="ru-RU" sz="2000" dirty="0"/>
              <a:t>МО п.</a:t>
            </a:r>
            <a:r>
              <a:rPr lang="en-US" sz="2000" dirty="0"/>
              <a:t> </a:t>
            </a:r>
            <a:r>
              <a:rPr lang="en-US" sz="2000" dirty="0" err="1"/>
              <a:t>Михайловский</a:t>
            </a:r>
            <a:r>
              <a:rPr lang="en-US" sz="2000" dirty="0"/>
              <a:t>  </a:t>
            </a:r>
            <a:r>
              <a:rPr lang="ru-RU" sz="2000" dirty="0" smtClean="0"/>
              <a:t>           </a:t>
            </a:r>
            <a:r>
              <a:rPr lang="en-US" sz="2000" dirty="0" err="1" smtClean="0"/>
              <a:t>на</a:t>
            </a:r>
            <a:r>
              <a:rPr lang="en-US" sz="2000" dirty="0" smtClean="0"/>
              <a:t> </a:t>
            </a:r>
            <a:r>
              <a:rPr lang="en-US" sz="2000" dirty="0"/>
              <a:t>20</a:t>
            </a:r>
            <a:r>
              <a:rPr lang="ru-RU" sz="2000" dirty="0" smtClean="0"/>
              <a:t>22</a:t>
            </a:r>
            <a:r>
              <a:rPr lang="en-US" sz="2000" dirty="0" smtClean="0"/>
              <a:t> </a:t>
            </a:r>
            <a:r>
              <a:rPr lang="en-US" sz="2000" dirty="0" err="1"/>
              <a:t>год</a:t>
            </a:r>
            <a:r>
              <a:rPr lang="en-US" sz="2000" dirty="0"/>
              <a:t> и </a:t>
            </a:r>
            <a:r>
              <a:rPr lang="en-US" sz="2000" dirty="0" err="1"/>
              <a:t>плановый</a:t>
            </a:r>
            <a:r>
              <a:rPr lang="en-US" sz="2000" dirty="0"/>
              <a:t> </a:t>
            </a:r>
            <a:r>
              <a:rPr lang="en-US" sz="2000" dirty="0" err="1"/>
              <a:t>период</a:t>
            </a:r>
            <a:r>
              <a:rPr lang="en-US" sz="2000" dirty="0"/>
              <a:t> 20</a:t>
            </a:r>
            <a:r>
              <a:rPr lang="ru-RU" sz="2000" dirty="0" smtClean="0"/>
              <a:t>23</a:t>
            </a:r>
            <a:r>
              <a:rPr lang="en-US" sz="2000" dirty="0" smtClean="0"/>
              <a:t> </a:t>
            </a:r>
            <a:r>
              <a:rPr lang="en-US" sz="2000" dirty="0"/>
              <a:t>и </a:t>
            </a:r>
            <a:r>
              <a:rPr lang="en-US" sz="2000" dirty="0" smtClean="0"/>
              <a:t>202</a:t>
            </a:r>
            <a:r>
              <a:rPr lang="ru-RU" sz="2000" dirty="0"/>
              <a:t>4</a:t>
            </a:r>
            <a:r>
              <a:rPr lang="en-US" sz="2000" dirty="0" smtClean="0"/>
              <a:t> </a:t>
            </a:r>
            <a:r>
              <a:rPr lang="en-US" sz="2000" dirty="0" err="1"/>
              <a:t>годов</a:t>
            </a:r>
            <a:endParaRPr lang="ru-RU" sz="20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9929865"/>
              </p:ext>
            </p:extLst>
          </p:nvPr>
        </p:nvGraphicFramePr>
        <p:xfrm>
          <a:off x="467544" y="692696"/>
          <a:ext cx="8424935" cy="6027482"/>
        </p:xfrm>
        <a:graphic>
          <a:graphicData uri="http://schemas.openxmlformats.org/drawingml/2006/table">
            <a:tbl>
              <a:tblPr/>
              <a:tblGrid>
                <a:gridCol w="3024336"/>
                <a:gridCol w="864096"/>
                <a:gridCol w="2376264"/>
                <a:gridCol w="720080"/>
                <a:gridCol w="720080"/>
                <a:gridCol w="720079"/>
              </a:tblGrid>
              <a:tr h="360040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866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08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2340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"Молодежная политика и оздоровление детей МО п.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0200000000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создание необходимых условий для самореализации молодых людей, выбора ими своего жизненного пути, ответственного участия во всех сферах жизнедеятельности региона;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воспитание, становление, духовное и физическое развитие молодежи.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513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"Повышение безопасности дорожного движения в муниципальном образовании п.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0300000000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сокращение количества лиц, пострадавших в результате дорожно-транспортных происшествий.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- снижение рисков возникновения  дорожно-транспортных происшествий,  совершаемых по  причине  "человеческого   фактора",  повышение правового сознания участников дорожного движения и формирование у них стереотипов  безопасного  поведения  на дорогах;                             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- снижение рисков возникновения  дорожно-транспортных происшествий, происходящих по техническим  причинам, совершенствование  систем  организации, управления   и    контроля    дорожного движения;                            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- снижение  рисков  возникновения  тяжких последствий   от   дорожно-транспортных происшествий.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0992264"/>
              </p:ext>
            </p:extLst>
          </p:nvPr>
        </p:nvGraphicFramePr>
        <p:xfrm>
          <a:off x="107505" y="-314347"/>
          <a:ext cx="8936876" cy="6920509"/>
        </p:xfrm>
        <a:graphic>
          <a:graphicData uri="http://schemas.openxmlformats.org/drawingml/2006/table">
            <a:tbl>
              <a:tblPr/>
              <a:tblGrid>
                <a:gridCol w="2040550"/>
                <a:gridCol w="871115"/>
                <a:gridCol w="3339273"/>
                <a:gridCol w="1016301"/>
                <a:gridCol w="871115"/>
                <a:gridCol w="798522"/>
              </a:tblGrid>
              <a:tr h="476701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29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2020-2022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2020год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8603,4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.,  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8603,4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518,21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3,7 %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                     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2021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8603,4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 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8603,4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453,44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3,3 %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2022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8603,4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 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8603,4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414,57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3 %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1 893,5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45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4549740"/>
              </p:ext>
            </p:extLst>
          </p:nvPr>
        </p:nvGraphicFramePr>
        <p:xfrm>
          <a:off x="251520" y="-459432"/>
          <a:ext cx="8784976" cy="7259468"/>
        </p:xfrm>
        <a:graphic>
          <a:graphicData uri="http://schemas.openxmlformats.org/drawingml/2006/table">
            <a:tbl>
              <a:tblPr/>
              <a:tblGrid>
                <a:gridCol w="2088232"/>
                <a:gridCol w="779037"/>
                <a:gridCol w="3339273"/>
                <a:gridCol w="1016301"/>
                <a:gridCol w="871115"/>
                <a:gridCol w="691018"/>
              </a:tblGrid>
              <a:tr h="504056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местного самоуправления в муниципальном образовании п. Михайловский Саратовской области на 2022-2024 годы"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Важнейшие оценочные показатели Программы: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7 134,7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6 551,1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6551,1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дошкольного образования муниципального образования п.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060000000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среднегодового количества  детей;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детей от 2 до 7 лет, охваченных программами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дошкольного образования, в общей численности детей, проживающих на территории п. Михайловский Саратовской области;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 потребителей, удовлетворенных качеством и доступностью дошкольного образования.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14 640,0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12 118,8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12 190,2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культуры в муниципальном образовании поселок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5 474,8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4 573,1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4573,1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5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9350800"/>
              </p:ext>
            </p:extLst>
          </p:nvPr>
        </p:nvGraphicFramePr>
        <p:xfrm>
          <a:off x="107504" y="-459432"/>
          <a:ext cx="8928992" cy="7328864"/>
        </p:xfrm>
        <a:graphic>
          <a:graphicData uri="http://schemas.openxmlformats.org/drawingml/2006/table">
            <a:tbl>
              <a:tblPr/>
              <a:tblGrid>
                <a:gridCol w="2140170"/>
                <a:gridCol w="871115"/>
                <a:gridCol w="3339273"/>
                <a:gridCol w="1016301"/>
                <a:gridCol w="871115"/>
                <a:gridCol w="691018"/>
              </a:tblGrid>
              <a:tr h="504056">
                <a:tc gridSpan="6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2023-2025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2023 год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4440,3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 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4440,3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отремонтированных автомобильных дорог к общей площади     1,7 %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248,4 кв. м;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1,8 %                                           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2024 год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3831,9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.,  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3831,9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1,45 %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0 кв. м;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0 % 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2025 год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4064,5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.,  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4064,5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отремонтированных автомобильных дорог к общей площади     1,5 %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0 кв. м;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0 %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5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478588"/>
              </p:ext>
            </p:extLst>
          </p:nvPr>
        </p:nvGraphicFramePr>
        <p:xfrm>
          <a:off x="259585" y="188641"/>
          <a:ext cx="8856983" cy="5319132"/>
        </p:xfrm>
        <a:graphic>
          <a:graphicData uri="http://schemas.openxmlformats.org/drawingml/2006/table">
            <a:tbl>
              <a:tblPr/>
              <a:tblGrid>
                <a:gridCol w="3693880"/>
                <a:gridCol w="770616"/>
                <a:gridCol w="2088232"/>
                <a:gridCol w="720080"/>
                <a:gridCol w="720080"/>
                <a:gridCol w="864095"/>
              </a:tblGrid>
              <a:tr h="19260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92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2021 - 2023 годы"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-увеличение тиража на 2 %;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2 086,9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1 098,9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2024 - 2026 годы"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-увеличение тиража на 2 %;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1098,9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"Благоустройство территории муниципального образования поселок Михайловский Саратовской области на 2022-2024 годы"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-устройство сетей водоснабжения, теплоснабжения, кабельных линий связи, линий электроснабжения;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исполнение законодательства РФ  в сфере архитектуры и градостроительства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1 596,0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smtClean="0"/>
              <a:t>Что такое бюджет для граждан?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1225550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251520" y="2132856"/>
          <a:ext cx="4752528" cy="44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/>
            </a:extLst>
          </p:cNvPr>
          <p:cNvSpPr/>
          <p:nvPr/>
        </p:nvSpPr>
        <p:spPr>
          <a:xfrm>
            <a:off x="4086225" y="203676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宋体"/>
              </a:rPr>
              <a:t>Граждане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</a:p>
        </p:txBody>
      </p:sp>
      <p:sp>
        <p:nvSpPr>
          <p:cNvPr id="8" name="Скругленная прямоугольная выноска 7">
            <a:extLst>
              <a:ext uri="{FF2B5EF4-FFF2-40B4-BE49-F238E27FC236}"/>
            </a:extLst>
          </p:cNvPr>
          <p:cNvSpPr/>
          <p:nvPr/>
        </p:nvSpPr>
        <p:spPr>
          <a:xfrm flipH="1">
            <a:off x="3506391" y="5445223"/>
            <a:ext cx="1497657" cy="1008112"/>
          </a:xfrm>
          <a:prstGeom prst="wedgeRoundRectCallout">
            <a:avLst>
              <a:gd name="adj1" fmla="val -17653"/>
              <a:gd name="adj2" fmla="val -70722"/>
              <a:gd name="adj3" fmla="val 16667"/>
            </a:avLst>
          </a:prstGeom>
          <a:solidFill>
            <a:srgbClr val="03D5D5"/>
          </a:solidFill>
          <a:ln>
            <a:solidFill>
              <a:srgbClr val="00D7D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dirty="0">
                <a:solidFill>
                  <a:schemeClr val="accent2"/>
                </a:solidFill>
              </a:rPr>
              <a:t>Гражданин как получатель социальных гарантий</a:t>
            </a:r>
          </a:p>
        </p:txBody>
      </p:sp>
      <p:sp>
        <p:nvSpPr>
          <p:cNvPr id="9" name="Скругленная прямоугольная выноска 3">
            <a:extLst>
              <a:ext uri="{FF2B5EF4-FFF2-40B4-BE49-F238E27FC236}"/>
            </a:extLst>
          </p:cNvPr>
          <p:cNvSpPr/>
          <p:nvPr/>
        </p:nvSpPr>
        <p:spPr>
          <a:xfrm>
            <a:off x="179512" y="2161232"/>
            <a:ext cx="1656184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/>
              <a:t>Гражданин как налогоплательщик</a:t>
            </a:r>
          </a:p>
        </p:txBody>
      </p:sp>
      <p:pic>
        <p:nvPicPr>
          <p:cNvPr id="11276" name="3D-модели 9" descr="Printed documen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72275" y="3432175"/>
            <a:ext cx="2122488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6741935"/>
              </p:ext>
            </p:extLst>
          </p:nvPr>
        </p:nvGraphicFramePr>
        <p:xfrm>
          <a:off x="179511" y="116632"/>
          <a:ext cx="8856984" cy="6245614"/>
        </p:xfrm>
        <a:graphic>
          <a:graphicData uri="http://schemas.openxmlformats.org/drawingml/2006/table">
            <a:tbl>
              <a:tblPr/>
              <a:tblGrid>
                <a:gridCol w="2520281"/>
                <a:gridCol w="864096"/>
                <a:gridCol w="3168352"/>
                <a:gridCol w="720080"/>
                <a:gridCol w="720080"/>
                <a:gridCol w="864095"/>
              </a:tblGrid>
              <a:tr h="16053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7886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"Поддержка и развитие общего образования п. Михайловский Саратовской области муниципального общеобразовательного учреждения "Средняя общеобразовательная школа МО п. Михайловский" на 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1200000000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выпускников  ОО, получивших  аттестат  о  среднем  общем образовании,  в  общей  численности  выпускников  ОО;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нормативное 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подушенвое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финансирование,  в  общем  количестве муниципальных  общеобразовательных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удовлетворенность  населения  качеством  общего образования;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новую  (отраслевую)  систему  оплаты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труда,  ориентированную  на  результат,  в  общем  количестве  муниципальных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 учителей ОО, имеющих стаж педагогической работы до пяти  лет,  в  общей  численности  учителей муниципальных 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число  персональных  компьютеров  в  составе школьных локально-вычислительных сетей на 100 учащихся в школах; </a:t>
                      </a: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18 лет, получающих дополнительное образование с использованием сертификата дополнительного образования, в общей численности детей, получающих дополнительное образование 100 %;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</a:t>
                      </a:r>
                      <a:r>
                        <a:rPr lang="ru-RU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лет, использующих сертификаты дополнительного образования в статусе сертификатов персонифицированного финансирования не менее 7 %;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количество работников муниципальных учреждений, занятых на полную ставку, заработная плата которых за полную отработку за месяц нормы рабочего времени и выполнение нормы труда (трудовых обязанностей) в 2022 году ниже минимального размера оплаты труда – 0 человек.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25 580,8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21 157,8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21 157,8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80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9654731"/>
              </p:ext>
            </p:extLst>
          </p:nvPr>
        </p:nvGraphicFramePr>
        <p:xfrm>
          <a:off x="179511" y="44623"/>
          <a:ext cx="8856984" cy="6767168"/>
        </p:xfrm>
        <a:graphic>
          <a:graphicData uri="http://schemas.openxmlformats.org/drawingml/2006/table">
            <a:tbl>
              <a:tblPr/>
              <a:tblGrid>
                <a:gridCol w="2880321"/>
                <a:gridCol w="648072"/>
                <a:gridCol w="3024336"/>
                <a:gridCol w="720080"/>
                <a:gridCol w="720080"/>
                <a:gridCol w="864095"/>
              </a:tblGrid>
              <a:tr h="15099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96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04331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«Управление имуществом муниципального образования п. Михайловский на 2022-2024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Инвентаризация объектов недвижимости. Межевание, постановка на кадастровый учет земельных участков;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Оценка муниципального имущества;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Содержание имущества казны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5 378,4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1 550,0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2 588,0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6642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физической культуры и спорта в муниципальном образовании п. Михайловский Саратовской области на 2020-2022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2394,1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2 446,6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7006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физической культуры и спорта в муниципальном образовании п. Михайловский Саратовской области на 2023-2025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2 057,0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2 057,0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3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512745"/>
              </p:ext>
            </p:extLst>
          </p:nvPr>
        </p:nvGraphicFramePr>
        <p:xfrm>
          <a:off x="205865" y="-243408"/>
          <a:ext cx="8928991" cy="5835118"/>
        </p:xfrm>
        <a:graphic>
          <a:graphicData uri="http://schemas.openxmlformats.org/drawingml/2006/table">
            <a:tbl>
              <a:tblPr/>
              <a:tblGrid>
                <a:gridCol w="2903738"/>
                <a:gridCol w="943715"/>
                <a:gridCol w="2758550"/>
                <a:gridCol w="725934"/>
                <a:gridCol w="725934"/>
                <a:gridCol w="871120"/>
              </a:tblGrid>
              <a:tr h="57606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6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7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613560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2022-2024 годах»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3 117,8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2 710,0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2 710,0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122145"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27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529" y="500063"/>
            <a:ext cx="8314060" cy="6022975"/>
          </a:xfrm>
        </p:spPr>
        <p:txBody>
          <a:bodyPr/>
          <a:lstStyle/>
          <a:p>
            <a:pPr marL="0" lvl="0" indent="450850" algn="ctr" eaLnBrk="1" hangingPunct="1">
              <a:spcBef>
                <a:spcPct val="0"/>
              </a:spcBef>
              <a:buNone/>
            </a:pP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Сведения об объеме муниципального 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долга муниципального </a:t>
            </a: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образования п. Михайловский Саратовской области на 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01.01.2022 </a:t>
            </a: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года</a:t>
            </a:r>
            <a:endParaRPr lang="ru-RU" altLang="ru-RU" sz="18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endParaRPr lang="ru-RU" sz="17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252094"/>
              </p:ext>
            </p:extLst>
          </p:nvPr>
        </p:nvGraphicFramePr>
        <p:xfrm>
          <a:off x="539552" y="1746598"/>
          <a:ext cx="8003232" cy="3533202"/>
        </p:xfrm>
        <a:graphic>
          <a:graphicData uri="http://schemas.openxmlformats.org/drawingml/2006/table">
            <a:tbl>
              <a:tblPr firstRow="1" firstCol="1" bandRow="1"/>
              <a:tblGrid>
                <a:gridCol w="182725"/>
                <a:gridCol w="1617475"/>
                <a:gridCol w="1080120"/>
                <a:gridCol w="1224136"/>
                <a:gridCol w="1368152"/>
                <a:gridCol w="1296144"/>
                <a:gridCol w="1234480"/>
              </a:tblGrid>
              <a:tr h="581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01.01.2021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01.01.2022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5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5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503083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СОЦИАЛЬНО-ЗНАЧИМЫХ ПРОЕКТАХ, ПРЕДУСМОТРЕННЫХ К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ФИНАНСИРОВАНИЮ ЗА СЧЕТ БЮДЖЕТА 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социально значимые проекты, за счет средств бюджета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, финансирование не предусмотрено.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9903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8625" y="500063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/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-  </a:t>
            </a:r>
            <a:r>
              <a:rPr lang="ru-RU" sz="1700" dirty="0" smtClean="0"/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  <p:extLst>
      <p:ext uri="{BB962C8B-B14F-4D97-AF65-F5344CB8AC3E}">
        <p14:creationId xmlns:p14="http://schemas.microsoft.com/office/powerpoint/2010/main" val="316372806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/>
              <a:t>413540 Саратовская область, пос</a:t>
            </a:r>
            <a:r>
              <a:rPr lang="ru-RU" dirty="0"/>
              <a:t>.</a:t>
            </a:r>
            <a:r>
              <a:rPr lang="ru-RU" dirty="0" smtClean="0"/>
              <a:t> Михайловский, ул.60 лет Победы, 6</a:t>
            </a:r>
          </a:p>
          <a:p>
            <a:r>
              <a:rPr lang="ru-RU" dirty="0" smtClean="0"/>
              <a:t>Тел. 2-12-45; 2-19-47;</a:t>
            </a:r>
          </a:p>
          <a:p>
            <a:r>
              <a:rPr lang="ru-RU" dirty="0" smtClean="0"/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4350" y="377825"/>
            <a:ext cx="7508875" cy="5254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en-US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291" name="Группа 10"/>
          <p:cNvGrpSpPr>
            <a:grpSpLocks/>
          </p:cNvGrpSpPr>
          <p:nvPr/>
        </p:nvGrpSpPr>
        <p:grpSpPr bwMode="auto">
          <a:xfrm>
            <a:off x="684213" y="981075"/>
            <a:ext cx="7991475" cy="4178300"/>
            <a:chOff x="827584" y="1916832"/>
            <a:chExt cx="7416824" cy="4179168"/>
          </a:xfrm>
        </p:grpSpPr>
        <p:sp>
          <p:nvSpPr>
            <p:cNvPr id="1229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29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400">
                  <a:solidFill>
                    <a:srgbClr val="000000"/>
                  </a:solidFill>
                </a:rPr>
                <a:t>Бюджет</a:t>
              </a:r>
              <a:endParaRPr lang="en-US" altLang="ru-RU"/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1477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altLang="ru-RU" sz="1500"/>
            </a:p>
          </p:txBody>
        </p:sp>
        <p:sp>
          <p:nvSpPr>
            <p:cNvPr id="1230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altLang="ru-RU" sz="1500"/>
            </a:p>
          </p:txBody>
        </p:sp>
        <p:sp>
          <p:nvSpPr>
            <p:cNvPr id="1231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12317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1233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/>
              </a:p>
            </p:txBody>
          </p:sp>
          <p:sp>
            <p:nvSpPr>
              <p:cNvPr id="1233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</p:grpSp>
        <p:sp>
          <p:nvSpPr>
            <p:cNvPr id="37" name="Text Box 43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371785" y="1988285"/>
              <a:ext cx="1296545" cy="646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1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170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муниципальных учреждений, капитальные ремонты, благоустройство и другие)                                                          </a:t>
              </a:r>
            </a:p>
          </p:txBody>
        </p:sp>
        <p:sp>
          <p:nvSpPr>
            <p:cNvPr id="1232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</p:grpSp>
      <p:sp>
        <p:nvSpPr>
          <p:cNvPr id="56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3924300" y="981075"/>
            <a:ext cx="15843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1331913" y="1052513"/>
            <a:ext cx="129540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7"/>
          <p:cNvSpPr>
            <a:spLocks noChangeArrowheads="1"/>
          </p:cNvSpPr>
          <p:nvPr/>
        </p:nvSpPr>
        <p:spPr bwMode="auto">
          <a:xfrm>
            <a:off x="323850" y="4868863"/>
            <a:ext cx="84248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altLang="ru-RU" sz="1500" i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(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373757" y="5580856"/>
            <a:ext cx="8712968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6" descr="Почтовая бумага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7849120" cy="5327650"/>
          </a:xfrm>
          <a:prstGeom prst="horizontalScroll">
            <a:avLst>
              <a:gd name="adj" fmla="val 1879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993300"/>
            </a:solidFill>
            <a:rou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Бюджет</a:t>
            </a:r>
            <a:r>
              <a:rPr lang="ru-RU" altLang="ru-RU" sz="2800" b="1" dirty="0" smtClean="0"/>
              <a:t> городского округа МО        п. Михайловский – это свод доходов и расходов на очередной финансовый год, ежегодно утверждаемый решением Собрания депутатов городского округа МО  п. Михайловский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2517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357158" y="1500174"/>
          <a:ext cx="735811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1484313"/>
            <a:ext cx="5903912" cy="1122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300" dirty="0">
                <a:latin typeface="Arial" charset="0"/>
              </a:rPr>
              <a:t>Работа по составлению проекта бюджета начинается за 9 месяцев до начала очередного финансового года </a:t>
            </a:r>
            <a:r>
              <a:rPr lang="ru-RU" sz="1300" dirty="0" smtClean="0">
                <a:latin typeface="Arial" charset="0"/>
              </a:rPr>
              <a:t>с разработки </a:t>
            </a:r>
            <a:r>
              <a:rPr lang="ru-RU" sz="1300" dirty="0">
                <a:latin typeface="Arial" charset="0"/>
              </a:rPr>
              <a:t>и последующей защиты прогноза показателей социально-экономического развития.  Одновременно утверждается перечень мероприятий по разработке проекта бюджета, ответственные исполнители и сроки. 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916238" y="2636838"/>
            <a:ext cx="5903912" cy="2308225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 dirty="0"/>
              <a:t>Сформированный проект бюджета на </a:t>
            </a:r>
            <a:r>
              <a:rPr lang="ru-RU" altLang="ru-RU" sz="1300" dirty="0" smtClean="0"/>
              <a:t>2022 </a:t>
            </a:r>
            <a:r>
              <a:rPr lang="ru-RU" altLang="ru-RU" sz="1300" dirty="0" smtClean="0"/>
              <a:t>год и </a:t>
            </a:r>
            <a:r>
              <a:rPr lang="ru-RU" altLang="ru-RU" sz="1300" dirty="0"/>
              <a:t>плановый период </a:t>
            </a:r>
            <a:r>
              <a:rPr lang="ru-RU" altLang="ru-RU" sz="1300" dirty="0" smtClean="0"/>
              <a:t>2023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2024 </a:t>
            </a:r>
            <a:r>
              <a:rPr lang="ru-RU" altLang="ru-RU" sz="1300" dirty="0"/>
              <a:t>годов глава </a:t>
            </a:r>
            <a:r>
              <a:rPr lang="ru-RU" altLang="ru-RU" sz="1300" dirty="0" smtClean="0"/>
              <a:t>муниципального образования п. </a:t>
            </a:r>
            <a:r>
              <a:rPr lang="ru-RU" altLang="ru-RU" sz="1400" dirty="0"/>
              <a:t>Михайловский </a:t>
            </a:r>
            <a:r>
              <a:rPr lang="ru-RU" altLang="ru-RU" sz="1300" dirty="0"/>
              <a:t>вносит на рассмотрение собрания депутатов городского округа </a:t>
            </a:r>
            <a:r>
              <a:rPr lang="ru-RU" altLang="ru-RU" sz="1300" dirty="0" smtClean="0"/>
              <a:t>МО п. Михайловский </a:t>
            </a:r>
            <a:r>
              <a:rPr lang="ru-RU" altLang="ru-RU" sz="1300" dirty="0"/>
              <a:t>не позднее </a:t>
            </a:r>
            <a:r>
              <a:rPr lang="ru-RU" altLang="ru-RU" sz="1300" dirty="0">
                <a:solidFill>
                  <a:srgbClr val="FF0000"/>
                </a:solidFill>
              </a:rPr>
              <a:t>15</a:t>
            </a:r>
            <a:r>
              <a:rPr lang="ru-RU" altLang="ru-RU" sz="1300" dirty="0"/>
              <a:t> ноября текущего года.</a:t>
            </a:r>
          </a:p>
          <a:p>
            <a:r>
              <a:rPr lang="ru-RU" altLang="ru-RU" sz="1300" dirty="0"/>
              <a:t>Проект бюджета подлежит официальному обнародованию и по нему проводятся публичные слушания. Для этого проект бюджета публикуется в газете «Михайловские новости» или размещается на официальном сайте администрации </a:t>
            </a:r>
            <a:r>
              <a:rPr lang="en-US" altLang="ru-RU" sz="1300" dirty="0">
                <a:solidFill>
                  <a:srgbClr val="FF3300"/>
                </a:solidFill>
              </a:rPr>
              <a:t>www.mihailovski.ru</a:t>
            </a:r>
            <a:r>
              <a:rPr lang="ru-RU" altLang="ru-RU" sz="1300" dirty="0"/>
              <a:t>. В слушаниях могут участвовать граждане, проживающие в </a:t>
            </a:r>
            <a:r>
              <a:rPr lang="ru-RU" altLang="ru-RU" sz="1300" dirty="0" smtClean="0"/>
              <a:t>МО п. </a:t>
            </a:r>
            <a:r>
              <a:rPr lang="ru-RU" altLang="ru-RU" sz="1300" dirty="0"/>
              <a:t>Михайловский, а также представители организаций, осуществляющих деятельность на территории городского округа. 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5064125"/>
            <a:ext cx="5905500" cy="179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500" dirty="0">
              <a:latin typeface="Arial" charset="0"/>
            </a:endParaRPr>
          </a:p>
          <a:p>
            <a:pPr>
              <a:defRPr/>
            </a:pPr>
            <a:r>
              <a:rPr lang="ru-RU" sz="1300" dirty="0">
                <a:latin typeface="Arial" charset="0"/>
              </a:rPr>
              <a:t>Проект бюджета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Михайловский, с учетом предложений, высказанных на публичных слушаниях, с учетом заключения, подготовленного контрольно-счетным органом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 рассматривается и утверждается на заседании Собрания депутатов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Михайловский. Решение о бюджете городского </a:t>
            </a:r>
            <a:r>
              <a:rPr lang="ru-RU" sz="1300" dirty="0" smtClean="0">
                <a:latin typeface="Arial" charset="0"/>
              </a:rPr>
              <a:t>округа МО  п. </a:t>
            </a:r>
            <a:r>
              <a:rPr lang="ru-RU" sz="1300" dirty="0">
                <a:latin typeface="Arial" charset="0"/>
              </a:rPr>
              <a:t>Михайловский вступает в силу с 01 января очередного года. Принятое решение о  бюджете подлежит обнародованию. </a:t>
            </a:r>
          </a:p>
        </p:txBody>
      </p:sp>
      <p:sp>
        <p:nvSpPr>
          <p:cNvPr id="1434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CC0066"/>
                </a:solidFill>
              </a:rPr>
              <a:t>Этапы составления и утверждения бюджета</a:t>
            </a:r>
            <a:r>
              <a:rPr lang="ru-RU" altLang="ru-RU" sz="3600" dirty="0" smtClean="0"/>
              <a:t> 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214313"/>
            <a:ext cx="7797800" cy="6794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бюджетном процессе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3" name="TextBox 122"/>
          <p:cNvGrpSpPr>
            <a:grpSpLocks/>
          </p:cNvGrpSpPr>
          <p:nvPr/>
        </p:nvGrpSpPr>
        <p:grpSpPr bwMode="auto">
          <a:xfrm>
            <a:off x="179388" y="4437063"/>
            <a:ext cx="4127500" cy="2157412"/>
            <a:chOff x="119" y="2815"/>
            <a:chExt cx="2600" cy="1359"/>
          </a:xfrm>
        </p:grpSpPr>
        <p:pic>
          <p:nvPicPr>
            <p:cNvPr id="15384" name="TextBox 12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" y="2815"/>
              <a:ext cx="260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Text Box 6"/>
            <p:cNvSpPr txBox="1">
              <a:spLocks noChangeArrowheads="1"/>
            </p:cNvSpPr>
            <p:nvPr/>
          </p:nvSpPr>
          <p:spPr bwMode="auto">
            <a:xfrm>
              <a:off x="158" y="2840"/>
              <a:ext cx="2495" cy="126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>
                  <a:latin typeface="Times New Roman" pitchFamily="18" charset="0"/>
                  <a:cs typeface="Times New Roman" pitchFamily="18" charset="0"/>
                </a:rPr>
                <a:t>Получает социальные гарантии - расходная часть бюджета (образование, здравоохранение, социальные льготы и другие направления социальных гарантий населению)</a:t>
              </a: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6" name="Прямая соединительная линия 125">
            <a:extLst>
              <a:ext uri="{FF2B5EF4-FFF2-40B4-BE49-F238E27FC236}"/>
            </a:extLst>
          </p:cNvPr>
          <p:cNvCxnSpPr/>
          <p:nvPr/>
        </p:nvCxnSpPr>
        <p:spPr>
          <a:xfrm>
            <a:off x="4500563" y="908050"/>
            <a:ext cx="0" cy="5545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Рисунок 128" descr="ЖКХ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174" y="5491832"/>
            <a:ext cx="785817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0" name="Рисунок 129" descr="образование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517232"/>
            <a:ext cx="1094796" cy="8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1" name="Рисунок 130" descr="здрав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7283" y="5682332"/>
            <a:ext cx="928694" cy="83224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sp>
        <p:nvSpPr>
          <p:cNvPr id="15368" name="Rectangle 2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4572000" y="31416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1</a:t>
            </a:r>
            <a:endParaRPr lang="ru-RU" altLang="ru-RU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4427538" y="48688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2</a:t>
            </a:r>
            <a:endParaRPr lang="ru-RU" altLang="ru-RU"/>
          </a:p>
        </p:txBody>
      </p:sp>
      <p:sp>
        <p:nvSpPr>
          <p:cNvPr id="15371" name="Oval 27"/>
          <p:cNvSpPr>
            <a:spLocks noChangeArrowheads="1"/>
          </p:cNvSpPr>
          <p:nvPr/>
        </p:nvSpPr>
        <p:spPr bwMode="auto">
          <a:xfrm>
            <a:off x="5651500" y="2492375"/>
            <a:ext cx="3097213" cy="16573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по проекту бюджета 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Михайловский </a:t>
            </a:r>
            <a:r>
              <a:rPr lang="ru-RU" altLang="ru-RU" sz="1400" b="1" i="1" dirty="0">
                <a:latin typeface="Times New Roman" pitchFamily="18" charset="0"/>
              </a:rPr>
              <a:t>на очередной финансовый год и плановый период</a:t>
            </a:r>
            <a:endParaRPr lang="ru-RU" altLang="ru-RU" sz="1400" dirty="0"/>
          </a:p>
        </p:txBody>
      </p:sp>
      <p:sp>
        <p:nvSpPr>
          <p:cNvPr id="15372" name="Oval 28"/>
          <p:cNvSpPr>
            <a:spLocks noChangeArrowheads="1"/>
          </p:cNvSpPr>
          <p:nvPr/>
        </p:nvSpPr>
        <p:spPr bwMode="auto">
          <a:xfrm>
            <a:off x="5508625" y="4365625"/>
            <a:ext cx="34290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 по  проекту отчета об исполнения бюджета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</a:t>
            </a:r>
            <a:r>
              <a:rPr lang="ru-RU" altLang="ru-RU" sz="1400" b="1" i="1" dirty="0">
                <a:latin typeface="Times New Roman" pitchFamily="18" charset="0"/>
              </a:rPr>
              <a:t>Михайловский за отчетный финансовый год</a:t>
            </a:r>
            <a:r>
              <a:rPr lang="ru-RU" altLang="ru-RU" sz="1000" b="1" i="1" dirty="0">
                <a:latin typeface="Times New Roman" pitchFamily="18" charset="0"/>
              </a:rPr>
              <a:t> </a:t>
            </a:r>
          </a:p>
          <a:p>
            <a:pPr algn="ctr"/>
            <a:endParaRPr lang="ru-RU" altLang="ru-RU" dirty="0"/>
          </a:p>
        </p:txBody>
      </p:sp>
      <p:sp>
        <p:nvSpPr>
          <p:cNvPr id="124" name="TextBox 123">
            <a:extLst>
              <a:ext uri="{FF2B5EF4-FFF2-40B4-BE49-F238E27FC236}"/>
            </a:extLst>
          </p:cNvPr>
          <p:cNvSpPr txBox="1"/>
          <p:nvPr/>
        </p:nvSpPr>
        <p:spPr>
          <a:xfrm>
            <a:off x="142875" y="2071688"/>
            <a:ext cx="4500563" cy="614362"/>
          </a:xfrm>
          <a:prstGeom prst="downArrow">
            <a:avLst>
              <a:gd name="adj1" fmla="val 71811"/>
              <a:gd name="adj2" fmla="val 62798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</a:p>
        </p:txBody>
      </p:sp>
      <p:sp>
        <p:nvSpPr>
          <p:cNvPr id="132" name="TextBox 131">
            <a:extLst>
              <a:ext uri="{FF2B5EF4-FFF2-40B4-BE49-F238E27FC236}"/>
            </a:extLst>
          </p:cNvPr>
          <p:cNvSpPr txBox="1"/>
          <p:nvPr/>
        </p:nvSpPr>
        <p:spPr>
          <a:xfrm>
            <a:off x="5138415" y="1159669"/>
            <a:ext cx="3744416" cy="1123712"/>
          </a:xfrm>
          <a:prstGeom prst="wedgeRoundRectCallout">
            <a:avLst>
              <a:gd name="adj1" fmla="val -46244"/>
              <a:gd name="adj2" fmla="val 102994"/>
              <a:gd name="adj3" fmla="val 1666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120" name="TextBox 119">
            <a:extLst>
              <a:ext uri="{FF2B5EF4-FFF2-40B4-BE49-F238E27FC236}"/>
            </a:extLst>
          </p:cNvPr>
          <p:cNvSpPr txBox="1"/>
          <p:nvPr/>
        </p:nvSpPr>
        <p:spPr>
          <a:xfrm>
            <a:off x="785786" y="1000108"/>
            <a:ext cx="3238650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Помогает формировать доходную часть бюджета (налог на доходы физических лиц, налог на имущество и др.)</a:t>
            </a:r>
          </a:p>
        </p:txBody>
      </p:sp>
      <p:sp>
        <p:nvSpPr>
          <p:cNvPr id="128" name="Овал 127">
            <a:extLst>
              <a:ext uri="{FF2B5EF4-FFF2-40B4-BE49-F238E27FC236}"/>
            </a:extLst>
          </p:cNvPr>
          <p:cNvSpPr/>
          <p:nvPr/>
        </p:nvSpPr>
        <p:spPr>
          <a:xfrm>
            <a:off x="1071538" y="2643182"/>
            <a:ext cx="2376264" cy="864097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311150" h="336550"/>
            <a:bevelB w="412750" h="901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27" name="TextBox 126">
            <a:extLst>
              <a:ext uri="{FF2B5EF4-FFF2-40B4-BE49-F238E27FC236}"/>
            </a:extLst>
          </p:cNvPr>
          <p:cNvSpPr txBox="1"/>
          <p:nvPr/>
        </p:nvSpPr>
        <p:spPr>
          <a:xfrm>
            <a:off x="0" y="3573463"/>
            <a:ext cx="4427538" cy="866775"/>
          </a:xfrm>
          <a:prstGeom prst="downArrow">
            <a:avLst>
              <a:gd name="adj1" fmla="val 66225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Документы, на основе которых составляет финансовый орган проект бюджета</a:t>
            </a:r>
          </a:p>
        </p:txBody>
      </p:sp>
      <p:sp>
        <p:nvSpPr>
          <p:cNvPr id="6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1844675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>
                <a:latin typeface="Arial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781300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Прогноз социально-экономического развития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3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3716338"/>
            <a:ext cx="6697662" cy="1087437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Основные направления бюджетной и налоговой политики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4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5084763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Муниципальные программы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50825" y="2579688"/>
            <a:ext cx="864235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 dirty="0"/>
              <a:t>Основные направления бюджетной политики:</a:t>
            </a:r>
          </a:p>
          <a:p>
            <a:endParaRPr lang="ru-RU" sz="1200" b="1" u="sng" dirty="0"/>
          </a:p>
          <a:p>
            <a:pPr>
              <a:spcAft>
                <a:spcPts val="600"/>
              </a:spcAft>
            </a:pPr>
            <a:r>
              <a:rPr lang="ru-RU" sz="1400" dirty="0"/>
              <a:t>   определение основных параметров городского бюджета исходя из ожидаемого прогноза поступлений доходов и допустимого уровня муниципального долга;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планирование бюджетных ассигнований на реализацию муниципальных программ с учетом результатов их реализации за предыдущий год, а также в тесной увязке с целевыми индикаторами и показателями, характеризующими достижение поставленных целей указанных программ;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усиление текущего контроля и ответственности за выполнение муниципальных заданий;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недопущение увеличения действующих и принятия новых расходных обязательств, не обеспеченных финансовыми </a:t>
            </a:r>
            <a:r>
              <a:rPr lang="ru-RU" sz="1400" dirty="0" smtClean="0"/>
              <a:t>источниками.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endParaRPr lang="ru-RU" sz="1200" u="sng" dirty="0">
              <a:solidFill>
                <a:srgbClr val="0070C0"/>
              </a:solidFill>
            </a:endParaRP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27038" y="82550"/>
            <a:ext cx="8448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бюджетной политики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 п . Михайловский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2022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 и плановый период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2023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2024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0416" y="1142984"/>
            <a:ext cx="8723584" cy="108204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673100" y="1098550"/>
            <a:ext cx="79930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Итоги реализации бюджетной </a:t>
            </a:r>
            <a:r>
              <a:rPr lang="ru-RU" sz="1200" dirty="0" smtClean="0"/>
              <a:t>политики в 2022 </a:t>
            </a:r>
            <a:r>
              <a:rPr lang="ru-RU" sz="1200" dirty="0"/>
              <a:t>году: обеспечение </a:t>
            </a:r>
            <a:r>
              <a:rPr lang="ru-RU" sz="1200" dirty="0" smtClean="0"/>
              <a:t>сбалансированности и </a:t>
            </a:r>
            <a:r>
              <a:rPr lang="ru-RU" sz="1200" dirty="0"/>
              <a:t>устойчивости бюджетной системы округа на основе стабильной налоговой политики с целью максимального выполнения принятых обязательств; выявление внутренних резервов в расходах городского бюджета с целью их перераспределения в пользу приоритетных направлений, в том числе задач, обозначенных в Указах Президента Российской Федерации; своевременная реализация антикризисных мероприятий; повышение открытости бюджета.</a:t>
            </a:r>
          </a:p>
          <a:p>
            <a:endParaRPr lang="ru-RU" sz="1200" dirty="0"/>
          </a:p>
          <a:p>
            <a:endParaRPr lang="ru-RU" dirty="0"/>
          </a:p>
        </p:txBody>
      </p:sp>
      <p:pic>
        <p:nvPicPr>
          <p:cNvPr id="17416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01700"/>
            <a:ext cx="6588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6775" y="901700"/>
            <a:ext cx="6635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2"/>
          <p:cNvSpPr>
            <a:spLocks noChangeArrowheads="1"/>
          </p:cNvSpPr>
          <p:nvPr/>
        </p:nvSpPr>
        <p:spPr bwMode="auto">
          <a:xfrm>
            <a:off x="8532813" y="1795463"/>
            <a:ext cx="60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r>
              <a:rPr lang="ru-RU" b="1" i="1">
                <a:solidFill>
                  <a:srgbClr val="0070C0"/>
                </a:solidFill>
                <a:latin typeface="Times New Roman" pitchFamily="18" charset="0"/>
              </a:rPr>
              <a:t>. 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17419" name="Рисунок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13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47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5455</Words>
  <Characters>0</Characters>
  <Application>Microsoft Office PowerPoint</Application>
  <DocSecurity>0</DocSecurity>
  <PresentationFormat>Экран (4:3)</PresentationFormat>
  <Lines>0</Lines>
  <Paragraphs>1481</Paragraphs>
  <Slides>36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默认设计模板</vt:lpstr>
      <vt:lpstr>1_默认设计模板</vt:lpstr>
      <vt:lpstr>Лист</vt:lpstr>
      <vt:lpstr>БЮДЖЕТ ДЛЯ ГРАЖДАН</vt:lpstr>
      <vt:lpstr>Уважаемые жители МО п. Михайловский !</vt:lpstr>
      <vt:lpstr>Что такое бюджет для граждан?</vt:lpstr>
      <vt:lpstr>Основные понятия</vt:lpstr>
      <vt:lpstr>Презентация PowerPoint</vt:lpstr>
      <vt:lpstr>Этапы составления и утверждения бюджета </vt:lpstr>
      <vt:lpstr>Гражданин, его участие  в бюджетном процессе</vt:lpstr>
      <vt:lpstr>Документы, на основе которых составляет финансовый орган проект бюджета</vt:lpstr>
      <vt:lpstr>Презентация PowerPoint</vt:lpstr>
      <vt:lpstr>Показатели прогноза социально-экономического развития МО п. Михайловский на 2022 – 2024 годы</vt:lpstr>
      <vt:lpstr>Прогноз социально-экономического развития муниципального образования п. Михайловский на 2022 год и плановый период 2023 и 2024 годов </vt:lpstr>
      <vt:lpstr>Презентация PowerPoint</vt:lpstr>
      <vt:lpstr>Презентация PowerPoint</vt:lpstr>
      <vt:lpstr>Презентация PowerPoint</vt:lpstr>
      <vt:lpstr>Динамика доходной части бюджета  городского округа МО п. Михайловский  в 2020-2024 г. (млн. рублей)</vt:lpstr>
      <vt:lpstr> Безвозмездные поступления  в бюджет МО п. Михайловский 2020-2024 гг.</vt:lpstr>
      <vt:lpstr>Презентация PowerPoint</vt:lpstr>
      <vt:lpstr>Презентация PowerPoint</vt:lpstr>
      <vt:lpstr>Налоговые и неналоговые доходы</vt:lpstr>
      <vt:lpstr>Структура расходов бюджета на 2022 год(тыс. рублей)</vt:lpstr>
      <vt:lpstr>Структура расходов бюджета  на 2023 год(тыс. рублей)</vt:lpstr>
      <vt:lpstr>Структура расходов бюджета  на 2024 год(тыс. рублей)</vt:lpstr>
      <vt:lpstr>Распределение бюджетных ассигнований по разделам и подразделам на 2022 год и плановый период 2023 и 2024 годы тыс. руб</vt:lpstr>
      <vt:lpstr>Презентация PowerPoint</vt:lpstr>
      <vt:lpstr>Перечень  муниципальных  программ МО п. Михайловский             на 2022 год и плановый период 2023 и 2024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СВЕДЕНИЯ О СОЦИАЛЬНО-ЗНАЧИМЫХ ПРОЕКТАХ, ПРЕДУСМОТРЕННЫХ К ФИНАНСИРОВАНИЮ ЗА СЧЕТ БЮДЖЕТА В 2022 ГОДУ   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2021-11-19T10:35:07Z</dcterms:modified>
</cp:coreProperties>
</file>