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39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73" r:id="rId13"/>
    <p:sldId id="374" r:id="rId14"/>
    <p:sldId id="368" r:id="rId15"/>
    <p:sldId id="346" r:id="rId16"/>
    <p:sldId id="356" r:id="rId17"/>
    <p:sldId id="353" r:id="rId18"/>
    <p:sldId id="331" r:id="rId19"/>
    <p:sldId id="367" r:id="rId20"/>
    <p:sldId id="372" r:id="rId21"/>
    <p:sldId id="332" r:id="rId22"/>
    <p:sldId id="355" r:id="rId23"/>
    <p:sldId id="354" r:id="rId24"/>
    <p:sldId id="339" r:id="rId25"/>
    <p:sldId id="340" r:id="rId26"/>
    <p:sldId id="348" r:id="rId27"/>
    <p:sldId id="360" r:id="rId28"/>
    <p:sldId id="361" r:id="rId29"/>
    <p:sldId id="362" r:id="rId30"/>
    <p:sldId id="349" r:id="rId31"/>
    <p:sldId id="363" r:id="rId32"/>
    <p:sldId id="364" r:id="rId33"/>
    <p:sldId id="365" r:id="rId34"/>
    <p:sldId id="369" r:id="rId35"/>
    <p:sldId id="371" r:id="rId36"/>
    <p:sldId id="370" r:id="rId37"/>
    <p:sldId id="338" r:id="rId38"/>
  </p:sldIdLst>
  <p:sldSz cx="9144000" cy="6858000" type="screen4x3"/>
  <p:notesSz cx="6797675" cy="9928225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66FF"/>
    <a:srgbClr val="3333FF"/>
    <a:srgbClr val="00CC00"/>
    <a:srgbClr val="FF66FF"/>
    <a:srgbClr val="CC9900"/>
    <a:srgbClr val="008000"/>
    <a:srgbClr val="CC00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57" autoAdjust="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Динамика основных показателей бюджета, млн.руб</a:t>
            </a:r>
          </a:p>
        </c:rich>
      </c:tx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8"/>
          <c:y val="0.41312260037743215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88.3</c:v>
                </c:pt>
                <c:pt idx="1">
                  <c:v>74.900000000000006</c:v>
                </c:pt>
                <c:pt idx="2">
                  <c:v>76.2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92.2</c:v>
                </c:pt>
                <c:pt idx="1">
                  <c:v>74.900000000000006</c:v>
                </c:pt>
                <c:pt idx="2">
                  <c:v>76.2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4990464"/>
        <c:axId val="24992000"/>
        <c:axId val="0"/>
      </c:bar3DChart>
      <c:catAx>
        <c:axId val="2499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4992000"/>
        <c:crosses val="autoZero"/>
        <c:auto val="1"/>
        <c:lblAlgn val="ctr"/>
        <c:lblOffset val="100"/>
        <c:noMultiLvlLbl val="0"/>
      </c:catAx>
      <c:valAx>
        <c:axId val="24992000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4990464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overlay val="0"/>
      <c:spPr>
        <a:noFill/>
        <a:ln w="31891">
          <a:noFill/>
        </a:ln>
      </c:spPr>
      <c:txPr>
        <a:bodyPr/>
        <a:lstStyle/>
        <a:p>
          <a:pPr>
            <a:defRPr sz="1375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30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333399">
                  <a:lumMod val="60000"/>
                  <a:lumOff val="40000"/>
                </a:srgbClr>
              </a:solidFill>
            </c:spPr>
          </c:dPt>
          <c:dPt>
            <c:idx val="5"/>
            <c:bubble3D val="0"/>
            <c:explosion val="33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3333FF"/>
              </a:solidFill>
            </c:spPr>
          </c:dPt>
          <c:dPt>
            <c:idx val="9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232159347042526E-4"/>
                  <c:y val="-0.284410476214732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6743506032984231E-2"/>
                  <c:y val="-8.96796189312298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265005011908103"/>
                  <c:y val="0.1816890715846387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6.1940359183780054E-2"/>
                  <c:y val="-3.373120579194904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(2021)'!$C$3:$C$12</c:f>
              <c:numCache>
                <c:formatCode>#,##0.00</c:formatCode>
                <c:ptCount val="10"/>
                <c:pt idx="0">
                  <c:v>25566.3</c:v>
                </c:pt>
                <c:pt idx="1">
                  <c:v>99.1</c:v>
                </c:pt>
                <c:pt idx="2">
                  <c:v>2710</c:v>
                </c:pt>
                <c:pt idx="3">
                  <c:v>3102.9</c:v>
                </c:pt>
                <c:pt idx="4">
                  <c:v>200</c:v>
                </c:pt>
                <c:pt idx="5">
                  <c:v>33369</c:v>
                </c:pt>
                <c:pt idx="6">
                  <c:v>4573.1000000000004</c:v>
                </c:pt>
                <c:pt idx="7">
                  <c:v>1054.9000000000001</c:v>
                </c:pt>
                <c:pt idx="8">
                  <c:v>2057</c:v>
                </c:pt>
                <c:pt idx="9">
                  <c:v>1098.9000000000001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43373493975904"/>
          <c:y val="0"/>
          <c:w val="0.65297694715871357"/>
          <c:h val="1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32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FF9900"/>
              </a:solidFill>
            </c:spPr>
          </c:dPt>
          <c:dPt>
            <c:idx val="4"/>
            <c:bubble3D val="0"/>
            <c:spPr>
              <a:solidFill>
                <a:srgbClr val="7030A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0066FF"/>
              </a:solidFill>
            </c:spPr>
          </c:dPt>
          <c:dPt>
            <c:idx val="8"/>
            <c:bubble3D val="0"/>
            <c:spPr>
              <a:solidFill>
                <a:srgbClr val="00B050"/>
              </a:solidFill>
            </c:spPr>
          </c:dPt>
          <c:dPt>
            <c:idx val="9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4.4628988394522957E-2"/>
                  <c:y val="-7.362669016553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0475603200202381E-2"/>
                  <c:y val="1.67442697821617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23381281029630341"/>
                  <c:y val="-0.137272804798317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'[Диаграмма в Microsoft PowerPoint]Расходы ФКР (2020)'!$A$3:$B$12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 (2020)'!$C$3:$C$12</c:f>
              <c:numCache>
                <c:formatCode>#,##0.00</c:formatCode>
                <c:ptCount val="10"/>
                <c:pt idx="0">
                  <c:v>32305</c:v>
                </c:pt>
                <c:pt idx="1">
                  <c:v>96</c:v>
                </c:pt>
                <c:pt idx="2">
                  <c:v>3034.2</c:v>
                </c:pt>
                <c:pt idx="3">
                  <c:v>3426.4</c:v>
                </c:pt>
                <c:pt idx="4">
                  <c:v>1968.8</c:v>
                </c:pt>
                <c:pt idx="5">
                  <c:v>40313.1</c:v>
                </c:pt>
                <c:pt idx="6">
                  <c:v>5558.4</c:v>
                </c:pt>
                <c:pt idx="7">
                  <c:v>1051.7</c:v>
                </c:pt>
                <c:pt idx="8">
                  <c:v>2394.1</c:v>
                </c:pt>
                <c:pt idx="9">
                  <c:v>2086.9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188E-2"/>
          <c:y val="0.20205797806383763"/>
          <c:w val="0.92465998659273163"/>
          <c:h val="0.59987906121981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64"/>
          <c:y val="0.22730044961424825"/>
          <c:w val="0.81366768038501103"/>
          <c:h val="0.771411177735734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448840769903773"/>
          <c:y val="7.4548702245552642E-2"/>
          <c:w val="0.72102690288713911"/>
          <c:h val="0.798225065616797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Доходы!$N$17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Доходы!$N$18:$N$20</c:f>
              <c:numCache>
                <c:formatCode>General</c:formatCode>
                <c:ptCount val="3"/>
                <c:pt idx="0">
                  <c:v>34.799999999999997</c:v>
                </c:pt>
                <c:pt idx="1">
                  <c:v>25.9</c:v>
                </c:pt>
                <c:pt idx="2" formatCode="0.00">
                  <c:v>26</c:v>
                </c:pt>
              </c:numCache>
            </c:numRef>
          </c:val>
        </c:ser>
        <c:ser>
          <c:idx val="1"/>
          <c:order val="1"/>
          <c:tx>
            <c:strRef>
              <c:f>Доходы!$O$17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Доходы!$O$18:$O$20</c:f>
              <c:numCache>
                <c:formatCode>General</c:formatCode>
                <c:ptCount val="3"/>
                <c:pt idx="0">
                  <c:v>34.799999999999997</c:v>
                </c:pt>
                <c:pt idx="1">
                  <c:v>25.9</c:v>
                </c:pt>
                <c:pt idx="2" formatCode="0.00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057536"/>
        <c:axId val="27063424"/>
      </c:barChart>
      <c:catAx>
        <c:axId val="27057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7063424"/>
        <c:crosses val="autoZero"/>
        <c:auto val="1"/>
        <c:lblAlgn val="ctr"/>
        <c:lblOffset val="100"/>
        <c:noMultiLvlLbl val="0"/>
      </c:catAx>
      <c:valAx>
        <c:axId val="2706342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70575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764" dirty="0">
                <a:solidFill>
                  <a:schemeClr val="tx1"/>
                </a:solidFill>
              </a:rPr>
              <a:t>Структура налоговых и неналоговых доходов на </a:t>
            </a:r>
            <a:r>
              <a:rPr lang="ru-RU" sz="1764" dirty="0" smtClean="0">
                <a:solidFill>
                  <a:schemeClr val="tx1"/>
                </a:solidFill>
              </a:rPr>
              <a:t>2022 </a:t>
            </a:r>
            <a:r>
              <a:rPr lang="ru-RU" sz="1764" dirty="0">
                <a:solidFill>
                  <a:schemeClr val="tx1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1108277147459165"/>
          <c:y val="6.0525682331592789E-4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0303808021374E-2"/>
          <c:y val="0.18859015664926118"/>
          <c:w val="0.92465998659273163"/>
          <c:h val="0.59987906121981627"/>
        </c:manualLayout>
      </c:layout>
      <c:pie3DChart>
        <c:varyColors val="1"/>
        <c:ser>
          <c:idx val="1"/>
          <c:order val="1"/>
          <c:explosion val="8"/>
          <c:dPt>
            <c:idx val="0"/>
            <c:bubble3D val="0"/>
            <c:explosion val="15"/>
          </c:dPt>
          <c:dPt>
            <c:idx val="1"/>
            <c:bubble3D val="0"/>
            <c:explosion val="11"/>
          </c:dPt>
          <c:dLbls>
            <c:dLbl>
              <c:idx val="0"/>
              <c:layout>
                <c:manualLayout>
                  <c:x val="0.1173666372717912"/>
                  <c:y val="0.2196807881561546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5.5448575729807874E-2"/>
                  <c:y val="-5.732920356519526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Доходы!$H$3:$H$4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Доходы!$I$3:$I$4</c:f>
              <c:numCache>
                <c:formatCode>General</c:formatCode>
                <c:ptCount val="2"/>
                <c:pt idx="0">
                  <c:v>15825.2</c:v>
                </c:pt>
                <c:pt idx="1">
                  <c:v>19046.900000000001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60172648390623"/>
          <c:y val="3.0757871192781304E-2"/>
          <c:w val="0.22913198456425241"/>
          <c:h val="0.5656529686106803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5.3385317222965363E-2"/>
                  <c:y val="-0.2179370617079605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9.8892393298050635E-2"/>
                  <c:y val="3.96613745775753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0554735955666494E-2"/>
                  <c:y val="0.3088826463367583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PowerPoint]Доходы'!$D$4:$D$7</c:f>
              <c:strCache>
                <c:ptCount val="3"/>
                <c:pt idx="0">
                  <c:v>Дотации 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'[Диаграмма в Microsoft PowerPoint]Доходы'!$E$4:$E$7</c:f>
              <c:numCache>
                <c:formatCode>General</c:formatCode>
                <c:ptCount val="4"/>
                <c:pt idx="0">
                  <c:v>21.4</c:v>
                </c:pt>
                <c:pt idx="1">
                  <c:v>1.5</c:v>
                </c:pt>
                <c:pt idx="2">
                  <c:v>30.2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60172648390623"/>
          <c:y val="0.21142752989209682"/>
          <c:w val="0.22913198456425241"/>
          <c:h val="0.5539967920676581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89049285505979"/>
          <c:y val="0"/>
          <c:w val="0.66377940604646646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43373493975904"/>
          <c:y val="0"/>
          <c:w val="0.65297694715871357"/>
          <c:h val="1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66FF"/>
              </a:solidFill>
            </c:spPr>
          </c:dPt>
          <c:dPt>
            <c:idx val="6"/>
            <c:bubble3D val="0"/>
            <c:spPr>
              <a:solidFill>
                <a:srgbClr val="FF0000"/>
              </a:solidFill>
            </c:spPr>
          </c:dPt>
          <c:dPt>
            <c:idx val="8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4.4628988394522957E-2"/>
                  <c:y val="-7.362669016553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0475603200202381E-2"/>
                  <c:y val="1.67442697821617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23381281029630341"/>
                  <c:y val="-0.137272804798317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'[Диаграмма в Microsoft PowerPoint]Расходы ФКР (2020)'!$A$3:$B$12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 (2020)'!$C$3:$C$12</c:f>
              <c:numCache>
                <c:formatCode>#,##0.00</c:formatCode>
                <c:ptCount val="10"/>
                <c:pt idx="0">
                  <c:v>32305</c:v>
                </c:pt>
                <c:pt idx="1">
                  <c:v>96</c:v>
                </c:pt>
                <c:pt idx="2">
                  <c:v>3034.2</c:v>
                </c:pt>
                <c:pt idx="3">
                  <c:v>3426.4</c:v>
                </c:pt>
                <c:pt idx="4">
                  <c:v>1968.8</c:v>
                </c:pt>
                <c:pt idx="5">
                  <c:v>40313.1</c:v>
                </c:pt>
                <c:pt idx="6">
                  <c:v>5558.4</c:v>
                </c:pt>
                <c:pt idx="7">
                  <c:v>1051.7</c:v>
                </c:pt>
                <c:pt idx="8">
                  <c:v>2394.1</c:v>
                </c:pt>
                <c:pt idx="9">
                  <c:v>2086.9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8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19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3548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32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chart" Target="../charts/chart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emf"/><Relationship Id="rId4" Type="http://schemas.openxmlformats.org/officeDocument/2006/relationships/oleObject" Target="../embeddings/Microsoft_Excel_97-2003_Worksheet1.xls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oleObject" Target="../embeddings/oleObject2.bin"/><Relationship Id="rId7" Type="http://schemas.openxmlformats.org/officeDocument/2006/relationships/chart" Target="../charts/chart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jpeg"/><Relationship Id="rId5" Type="http://schemas.openxmlformats.org/officeDocument/2006/relationships/image" Target="../media/image17.emf"/><Relationship Id="rId4" Type="http://schemas.openxmlformats.org/officeDocument/2006/relationships/oleObject" Target="../embeddings/Microsoft_Excel_97-2003_Worksheet2.xls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проекту  бюджета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2022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2023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2024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Показатели прогноза социально-экономического развития МО п. Михайловский на 2022 – 2024 годы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892568"/>
              </p:ext>
            </p:extLst>
          </p:nvPr>
        </p:nvGraphicFramePr>
        <p:xfrm>
          <a:off x="467544" y="1268760"/>
          <a:ext cx="8229600" cy="4736144"/>
        </p:xfrm>
        <a:graphic>
          <a:graphicData uri="http://schemas.openxmlformats.org/drawingml/2006/table">
            <a:tbl>
              <a:tblPr/>
              <a:tblGrid>
                <a:gridCol w="3898900"/>
                <a:gridCol w="720725"/>
                <a:gridCol w="719138"/>
                <a:gridCol w="720725"/>
                <a:gridCol w="719608"/>
                <a:gridCol w="720080"/>
                <a:gridCol w="730424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Показатели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2019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2020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2021 год оценка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2022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2023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2024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Денежные доходы населения -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747 956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807 341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822 037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881 186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946 979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1 018 845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2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Оплата труда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359 114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389 980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393 880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421 485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452 640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486 588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Доходы от предпринимательской деятельности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Пенсии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130 344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137 643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145 901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155 092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163 622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172 621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Пособия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6 600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6 732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6 934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7 593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8 148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8 759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Стипендии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доходы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2513 79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272 986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275 322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296 656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322 569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350 877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Расходы и сбережения - 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613 324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670 093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682 291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729 902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787 868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856 717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Покупка товаров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131 949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133 560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140 370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149 790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159 990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171 040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Обязательные платежи и разнообразные взносы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100 325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119 947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122 130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130 652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138 214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148 099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Прочие расходы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381 050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416 586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419 791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449 460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489 664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537 578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Среднемесячные денежные доходы на душу населения, рублей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24 453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26 879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27 368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29 338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31 528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33 921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темп роста среднемесячных денежных доходов на душу населения 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       103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Численность населения (среднегодовая),человек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/>
          <a:lstStyle/>
          <a:p>
            <a:r>
              <a:rPr lang="ru-RU" sz="1800" dirty="0"/>
              <a:t>Прогноз социально-экономического развития муниципального образования п. Михайловский</a:t>
            </a:r>
            <a:br>
              <a:rPr lang="ru-RU" sz="1800" dirty="0"/>
            </a:br>
            <a:r>
              <a:rPr lang="ru-RU" sz="1800" dirty="0"/>
              <a:t>на 2022 год и плановый период 2023 и 2024 годов</a:t>
            </a:r>
            <a:br>
              <a:rPr lang="ru-RU" sz="1800" dirty="0"/>
            </a:b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2815743"/>
              </p:ext>
            </p:extLst>
          </p:nvPr>
        </p:nvGraphicFramePr>
        <p:xfrm>
          <a:off x="323526" y="1124742"/>
          <a:ext cx="8712972" cy="5623119"/>
        </p:xfrm>
        <a:graphic>
          <a:graphicData uri="http://schemas.openxmlformats.org/drawingml/2006/table">
            <a:tbl>
              <a:tblPr/>
              <a:tblGrid>
                <a:gridCol w="1887812"/>
                <a:gridCol w="3267363"/>
                <a:gridCol w="871297"/>
                <a:gridCol w="798689"/>
                <a:gridCol w="653473"/>
                <a:gridCol w="586264"/>
                <a:gridCol w="648074"/>
              </a:tblGrid>
              <a:tr h="7058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п/п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Отчет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2020 года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Оценка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2022 год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2023 год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2024 год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3548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(по видам деятельности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«Добыча полезных ископаемых»,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«Обрабатывающие производства»,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«Обеспечение электрической энергией, газом и паром; кондиционирование воздуха», 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«Водоснабжение, водоотведение, организация сбора и утилизация отходов, деятельность по ликвидации загрязнений» по классификации ОКВЭД), тыс.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17136,0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17972,0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18690,8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19438,5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 ИПП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6164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Объем производства подакцизных товаров, тыс.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дкл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2353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Объем валовой продукции сельского хозяйства во всех категориях хозяйств в действующих ценах каждого года, млн.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0589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Доходы, уменьшенные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налога, всего, тыс. руб.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855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898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943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990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работающих, всего, человек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41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6471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Фонд оплаты труда работающих, всего (включая данные по сотрудникам УВД, УГПС, юстиции и приравненным к ним категориям, денежное содержание военнослужащих), тыс.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389980,0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393880,0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421845,0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452640,0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486588,0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107,30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107,50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Выплаты социального характера, тыс.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1702,0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1929,0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2070,0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2225,0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50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3510461"/>
              </p:ext>
            </p:extLst>
          </p:nvPr>
        </p:nvGraphicFramePr>
        <p:xfrm>
          <a:off x="395535" y="260649"/>
          <a:ext cx="8259608" cy="5865512"/>
        </p:xfrm>
        <a:graphic>
          <a:graphicData uri="http://schemas.openxmlformats.org/drawingml/2006/table">
            <a:tbl>
              <a:tblPr/>
              <a:tblGrid>
                <a:gridCol w="2576148"/>
                <a:gridCol w="2576148"/>
                <a:gridCol w="637778"/>
                <a:gridCol w="626015"/>
                <a:gridCol w="626015"/>
                <a:gridCol w="626015"/>
                <a:gridCol w="591489"/>
              </a:tblGrid>
              <a:tr h="5676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п/п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Отчет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2020 года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Оценка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2022 год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2023 год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2024 год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5136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физических лиц, получающих доходы от предпринимательской и иной приносящий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другие лица, занимающиеся частной практикой), человек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5136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Чистый доход физических лиц, получающих доход от предпринимательской и иной приносящий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Оборот розничной торговли,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127370,0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133870,0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142850,0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152580,0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163120,0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Оборот общественного питания,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6190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6940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7410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7920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Денежные доходы населения,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807341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822037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881186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946979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1018845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107,6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 и сбережения,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670093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682291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729902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787868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856717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108,7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детей до 18 лет, человек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464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91,1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98,3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09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562943"/>
              </p:ext>
            </p:extLst>
          </p:nvPr>
        </p:nvGraphicFramePr>
        <p:xfrm>
          <a:off x="1547664" y="1729520"/>
          <a:ext cx="6336704" cy="4844086"/>
        </p:xfrm>
        <a:graphic>
          <a:graphicData uri="http://schemas.openxmlformats.org/drawingml/2006/table">
            <a:tbl>
              <a:tblPr firstRow="1" firstCol="1" bandRow="1"/>
              <a:tblGrid>
                <a:gridCol w="1843275"/>
                <a:gridCol w="1290292"/>
                <a:gridCol w="1725395"/>
                <a:gridCol w="1477742"/>
              </a:tblGrid>
              <a:tr h="367957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2458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653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0-2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3-5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7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722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23668"/>
            <a:ext cx="8352928" cy="170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latin typeface="Times New Roman"/>
                <a:ea typeface="Times New Roman"/>
                <a:cs typeface="Times New Roman"/>
              </a:rPr>
              <a:t>2.2</a:t>
            </a:r>
            <a:r>
              <a:rPr lang="ru-RU" sz="1100" b="1" dirty="0">
                <a:latin typeface="Times New Roman"/>
                <a:ea typeface="Times New Roman"/>
                <a:cs typeface="Times New Roman"/>
              </a:rPr>
              <a:t>. Численность и состав населения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Численность населения муниципального образования п. Михайловский  по состоянию на 1 января 2021 года составила 2458 человек, из них: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63,4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трудоспособного возраста (численность 1559  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16,6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моложе трудоспособного возраста (численность 408 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16,6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 старше  трудоспособного возраста (численность 408 человек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).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0615745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625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931548"/>
              </p:ext>
            </p:extLst>
          </p:nvPr>
        </p:nvGraphicFramePr>
        <p:xfrm>
          <a:off x="4560887" y="3659817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263579"/>
              </p:ext>
            </p:extLst>
          </p:nvPr>
        </p:nvGraphicFramePr>
        <p:xfrm>
          <a:off x="4560887" y="4005064"/>
          <a:ext cx="38111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6973921"/>
              </p:ext>
            </p:extLst>
          </p:nvPr>
        </p:nvGraphicFramePr>
        <p:xfrm>
          <a:off x="27605" y="3789041"/>
          <a:ext cx="4112347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3747447"/>
              </p:ext>
            </p:extLst>
          </p:nvPr>
        </p:nvGraphicFramePr>
        <p:xfrm>
          <a:off x="4661207" y="3861048"/>
          <a:ext cx="4464497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МО п. Михайловский </a:t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2020-2024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(млн. рублей)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4314524"/>
              </p:ext>
            </p:extLst>
          </p:nvPr>
        </p:nvGraphicFramePr>
        <p:xfrm>
          <a:off x="611188" y="1698625"/>
          <a:ext cx="6680200" cy="405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Лист" r:id="rId4" imgW="6696055" imgH="4067280" progId="Excel.Sheet.8">
                  <p:embed/>
                </p:oleObj>
              </mc:Choice>
              <mc:Fallback>
                <p:oleObj name="Лист" r:id="rId4" imgW="6696055" imgH="4067280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698625"/>
                        <a:ext cx="6680200" cy="40576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dirty="0" smtClean="0">
                <a:solidFill>
                  <a:srgbClr val="000000"/>
                </a:solidFill>
              </a:rPr>
            </a:br>
            <a:r>
              <a:rPr lang="ru-RU" altLang="ru-RU" sz="2400" dirty="0" smtClean="0">
                <a:solidFill>
                  <a:srgbClr val="000000"/>
                </a:solidFill>
              </a:rPr>
              <a:t>в бюджет МО п. Михайловский 2020-2024 гг.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5447055"/>
              </p:ext>
            </p:extLst>
          </p:nvPr>
        </p:nvGraphicFramePr>
        <p:xfrm>
          <a:off x="129686" y="2393877"/>
          <a:ext cx="4675188" cy="310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" name="Лист" r:id="rId4" imgW="6162543" imgH="4095630" progId="Excel.Sheet.8">
                  <p:embed/>
                </p:oleObj>
              </mc:Choice>
              <mc:Fallback>
                <p:oleObj name="Лист" r:id="rId4" imgW="6162543" imgH="409563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686" y="2393877"/>
                        <a:ext cx="4675188" cy="310673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827088" y="1412875"/>
            <a:ext cx="4032250" cy="4318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0000"/>
                </a:solidFill>
                <a:latin typeface="Times New Roman" pitchFamily="18" charset="0"/>
              </a:rPr>
              <a:t>Безвозмездные поступления, млн. руб.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219700" y="1412875"/>
            <a:ext cx="3636963" cy="8636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Структура безвозмездных</a:t>
            </a:r>
          </a:p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поступлений на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2022 </a:t>
            </a: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год, %</a:t>
            </a:r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 rot="3904475">
            <a:off x="2103437" y="4589463"/>
            <a:ext cx="1076325" cy="165100"/>
          </a:xfrm>
          <a:prstGeom prst="rightArrow">
            <a:avLst>
              <a:gd name="adj1" fmla="val 50000"/>
              <a:gd name="adj2" fmla="val 7159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4" name="AutoShape 12"/>
          <p:cNvSpPr>
            <a:spLocks noChangeArrowheads="1"/>
          </p:cNvSpPr>
          <p:nvPr/>
        </p:nvSpPr>
        <p:spPr bwMode="auto">
          <a:xfrm rot="4042564" flipV="1">
            <a:off x="1187450" y="3208338"/>
            <a:ext cx="1350963" cy="166687"/>
          </a:xfrm>
          <a:prstGeom prst="rightArrow">
            <a:avLst>
              <a:gd name="adj1" fmla="val 50000"/>
              <a:gd name="adj2" fmla="val 62474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5" name="AutoShape 12"/>
          <p:cNvSpPr>
            <a:spLocks noChangeArrowheads="1"/>
          </p:cNvSpPr>
          <p:nvPr/>
        </p:nvSpPr>
        <p:spPr bwMode="auto">
          <a:xfrm rot="20757583" flipV="1">
            <a:off x="3065463" y="5210175"/>
            <a:ext cx="482600" cy="136525"/>
          </a:xfrm>
          <a:prstGeom prst="rightArrow">
            <a:avLst>
              <a:gd name="adj1" fmla="val 50000"/>
              <a:gd name="adj2" fmla="val 6307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6" name="AutoShape 12"/>
          <p:cNvSpPr>
            <a:spLocks noChangeArrowheads="1"/>
          </p:cNvSpPr>
          <p:nvPr/>
        </p:nvSpPr>
        <p:spPr bwMode="auto">
          <a:xfrm rot="1591304" flipV="1">
            <a:off x="3762375" y="5221288"/>
            <a:ext cx="484188" cy="128587"/>
          </a:xfrm>
          <a:prstGeom prst="rightArrow">
            <a:avLst>
              <a:gd name="adj1" fmla="val 50000"/>
              <a:gd name="adj2" fmla="val 63472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5084763"/>
            <a:ext cx="33083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8847054"/>
              </p:ext>
            </p:extLst>
          </p:nvPr>
        </p:nvGraphicFramePr>
        <p:xfrm>
          <a:off x="5097474" y="2492896"/>
          <a:ext cx="3888432" cy="217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4364237"/>
              </p:ext>
            </p:extLst>
          </p:nvPr>
        </p:nvGraphicFramePr>
        <p:xfrm>
          <a:off x="5076056" y="2492895"/>
          <a:ext cx="3967383" cy="2304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119138"/>
              </p:ext>
            </p:extLst>
          </p:nvPr>
        </p:nvGraphicFramePr>
        <p:xfrm>
          <a:off x="251521" y="476672"/>
          <a:ext cx="8424936" cy="5868186"/>
        </p:xfrm>
        <a:graphic>
          <a:graphicData uri="http://schemas.openxmlformats.org/drawingml/2006/table">
            <a:tbl>
              <a:tblPr/>
              <a:tblGrid>
                <a:gridCol w="1923050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895678"/>
              </a:tblGrid>
              <a:tr h="629876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Саратовской области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18 399,4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47 307,0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34 872,1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25 961,7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54,9%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74,4%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26 082,9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100,5%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15 962,0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15 428,0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15 825,2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15 979,7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103,6%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16 115,7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100,9%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12 980,8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11 500,0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11 920,0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12030,0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совокупный доход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383,6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198,4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налог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2437,4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31 879,0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19  046,9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9982,0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52,4%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9967,7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имущества, находящегося  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1333,8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1259,3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743,4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30,382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17 850,0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8940,0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8930,0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3619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105843"/>
              </p:ext>
            </p:extLst>
          </p:nvPr>
        </p:nvGraphicFramePr>
        <p:xfrm>
          <a:off x="323525" y="188641"/>
          <a:ext cx="8363274" cy="6127343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2022-2024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82 622,3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72 923,6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53 499,1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64,85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48 977,6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67,2%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91,5%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50 134,1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82 622,3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72 923,6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53 499,1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64,85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48 977,6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67,2%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91,5%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50 134,1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47 197,0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36 228,3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21 399,8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18 362,4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19 512,3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4959,2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5543,5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30,1%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28 437,7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29429,2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30 203,6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30 209,9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30 216,5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84074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Проекты развития муниципальных образований Саратовской области, основанных на местных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инициативах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alibri"/>
                <a:ea typeface="Calibri"/>
                <a:cs typeface="Times New Roman"/>
              </a:rPr>
              <a:t>Налоговые и неналоговые доходы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x-none" sz="1400"/>
              <a:t>на 202</a:t>
            </a:r>
            <a:r>
              <a:rPr lang="ru-RU" sz="1400" dirty="0"/>
              <a:t>2</a:t>
            </a:r>
            <a:r>
              <a:rPr lang="x-none" sz="1400"/>
              <a:t> год</a:t>
            </a:r>
            <a:r>
              <a:rPr lang="ru-RU" sz="1400" dirty="0"/>
              <a:t>:</a:t>
            </a:r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15 825,2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 102,6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/>
              <a:t>21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19 046,9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59,7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/>
              <a:t>21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</a:t>
            </a:r>
            <a:r>
              <a:rPr lang="x-none" sz="1400"/>
              <a:t>202</a:t>
            </a:r>
            <a:r>
              <a:rPr lang="ru-RU" sz="1400" dirty="0"/>
              <a:t>3</a:t>
            </a:r>
            <a:r>
              <a:rPr lang="x-none" sz="1400"/>
              <a:t> 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15 979,70 </a:t>
            </a:r>
            <a:r>
              <a:rPr lang="x-none" sz="1400"/>
              <a:t>тыс. рублей (</a:t>
            </a:r>
            <a:r>
              <a:rPr lang="ru-RU" sz="1400" dirty="0" smtClean="0"/>
              <a:t>101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9 982,0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52,4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</a:t>
            </a:r>
            <a:r>
              <a:rPr lang="x-none" sz="1400"/>
              <a:t>202</a:t>
            </a:r>
            <a:r>
              <a:rPr lang="ru-RU" sz="1400" dirty="0"/>
              <a:t>4</a:t>
            </a:r>
            <a:r>
              <a:rPr lang="x-none" sz="1400"/>
              <a:t> 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16 115,70</a:t>
            </a:r>
            <a:r>
              <a:rPr lang="x-none" sz="1400" smtClean="0"/>
              <a:t> </a:t>
            </a:r>
            <a:r>
              <a:rPr lang="x-none" sz="1400"/>
              <a:t>тыс. рублей (</a:t>
            </a:r>
            <a:r>
              <a:rPr lang="ru-RU" sz="1400" dirty="0" smtClean="0"/>
              <a:t>100,5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9 967,2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99,9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 smtClean="0"/>
              <a:t>Прогнозные </a:t>
            </a:r>
            <a:r>
              <a:rPr lang="ru-RU" sz="1400" dirty="0"/>
              <a:t>показатели налоговых и неналоговых доходов бюджета </a:t>
            </a:r>
            <a:r>
              <a:rPr lang="ru-RU" sz="1400" dirty="0">
                <a:solidFill>
                  <a:srgbClr val="000000"/>
                </a:solidFill>
              </a:rPr>
              <a:t>муниципального образования </a:t>
            </a:r>
            <a:r>
              <a:rPr lang="ru-RU" sz="1400" dirty="0" smtClean="0">
                <a:solidFill>
                  <a:srgbClr val="000000"/>
                </a:solidFill>
              </a:rPr>
              <a:t>п. Михайловский</a:t>
            </a:r>
            <a:r>
              <a:rPr lang="ru-RU" sz="1400" dirty="0" smtClean="0"/>
              <a:t> </a:t>
            </a:r>
            <a:r>
              <a:rPr lang="ru-RU" sz="1400" dirty="0"/>
              <a:t>рассчитаны по нормативам отчислений в соответствии с Бюджетным кодексом Российской Федерации, законодательством Саратовской области и проектом решения о бюджете.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814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2022 год и на плановый период 2023 и 2024 годов – основной инструмент реализации социально-экономической политики на территории городского округа. «Бюджет для граждан» знакомит население городского округа с основными положениями главного финансового документа - бюджета городского округа п. Михайловский на 2022 год и на плановый период 2023 и 2024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820472" cy="86489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Структура расходов бюджета на 2022 год(тыс. рублей)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683771"/>
              </p:ext>
            </p:extLst>
          </p:nvPr>
        </p:nvGraphicFramePr>
        <p:xfrm>
          <a:off x="539552" y="1268760"/>
          <a:ext cx="7632848" cy="4320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6696114"/>
              </p:ext>
            </p:extLst>
          </p:nvPr>
        </p:nvGraphicFramePr>
        <p:xfrm>
          <a:off x="899592" y="1268760"/>
          <a:ext cx="7128792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2023 год(тыс. рублей)</a:t>
            </a:r>
            <a:endParaRPr lang="ru-RU" sz="2400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158171"/>
              </p:ext>
            </p:extLst>
          </p:nvPr>
        </p:nvGraphicFramePr>
        <p:xfrm>
          <a:off x="395536" y="1484784"/>
          <a:ext cx="842493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4220002"/>
              </p:ext>
            </p:extLst>
          </p:nvPr>
        </p:nvGraphicFramePr>
        <p:xfrm>
          <a:off x="395536" y="1340768"/>
          <a:ext cx="8424935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2024 год(тыс. рублей)</a:t>
            </a:r>
            <a:endParaRPr lang="ru-RU" sz="24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175428"/>
              </p:ext>
            </p:extLst>
          </p:nvPr>
        </p:nvGraphicFramePr>
        <p:xfrm>
          <a:off x="683568" y="1340768"/>
          <a:ext cx="786956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577704"/>
              </p:ext>
            </p:extLst>
          </p:nvPr>
        </p:nvGraphicFramePr>
        <p:xfrm>
          <a:off x="827584" y="1412776"/>
          <a:ext cx="763284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/>
          <a:lstStyle/>
          <a:p>
            <a:r>
              <a:rPr lang="ru-RU" sz="1600" dirty="0" smtClean="0"/>
              <a:t>Распределение бюджетных ассигнований по разделам и подразделам на 2022 год и плановый период 2023 и 2024 годы тыс. </a:t>
            </a:r>
            <a:r>
              <a:rPr lang="ru-RU" sz="1600" dirty="0" err="1" smtClean="0"/>
              <a:t>руб</a:t>
            </a:r>
            <a:endParaRPr lang="ru-RU" sz="16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0120385"/>
              </p:ext>
            </p:extLst>
          </p:nvPr>
        </p:nvGraphicFramePr>
        <p:xfrm>
          <a:off x="395536" y="692699"/>
          <a:ext cx="8060757" cy="5844592"/>
        </p:xfrm>
        <a:graphic>
          <a:graphicData uri="http://schemas.openxmlformats.org/drawingml/2006/table">
            <a:tbl>
              <a:tblPr/>
              <a:tblGrid>
                <a:gridCol w="3177015"/>
                <a:gridCol w="498550"/>
                <a:gridCol w="356883"/>
                <a:gridCol w="762919"/>
                <a:gridCol w="726571"/>
                <a:gridCol w="1077089"/>
                <a:gridCol w="699516"/>
                <a:gridCol w="762214"/>
              </a:tblGrid>
              <a:tr h="681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2020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(оценка)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2022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9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25 883,4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34 572,6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32 305,0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25 566,3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26 584,3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1 701,20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2 049,80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2 231,8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2 231,8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2 231,8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81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9 411,6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10 199,20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11 729,7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11 704,7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11 704,7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3 363,10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3 485,30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4 728,7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4 728,7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4 728,7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11 307,7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7 666,60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13 515,8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6 901,1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7 919,1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29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90,90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75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90,90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4 687,80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4 942,50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3 034,2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4 687,80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4 942,50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2 885,2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1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4 334,30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7088,60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3 426,4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3 102,9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2 112,9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32,9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32,9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462,00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4061,80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6 594,60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3 393,5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3 070,0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2 080,0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1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13 823,90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17 840,50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1 968,8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312,10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472,80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75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5889,20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10 268,70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1 596,0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4331127"/>
              </p:ext>
            </p:extLst>
          </p:nvPr>
        </p:nvGraphicFramePr>
        <p:xfrm>
          <a:off x="323528" y="260648"/>
          <a:ext cx="8229601" cy="6180952"/>
        </p:xfrm>
        <a:graphic>
          <a:graphicData uri="http://schemas.openxmlformats.org/drawingml/2006/table">
            <a:tbl>
              <a:tblPr/>
              <a:tblGrid>
                <a:gridCol w="3178696"/>
                <a:gridCol w="709736"/>
                <a:gridCol w="432048"/>
                <a:gridCol w="864096"/>
                <a:gridCol w="720080"/>
                <a:gridCol w="662005"/>
                <a:gridCol w="918602"/>
                <a:gridCol w="744338"/>
              </a:tblGrid>
              <a:tr h="816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2020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(оценка)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2022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Благоустройство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7622,60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7 099,00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46 345,00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49 333,50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40 313,1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33 369,0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33 440,4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17 959,50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19 611,50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14 640,0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12 118,8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12 190,2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28 271,50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29 004,70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25 580,8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21 157,8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21 157,8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320,50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Молодежная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54,80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92,3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92,4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92,4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сми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5 740,20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7 118,20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5 558,4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4 573,1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5 740,20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7 118,20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5 558,4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828,90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1 039,00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1 051,7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1 054,9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1 058,2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579,30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636,20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71,00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75,3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224,00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331,80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2 655,00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2 906,10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2 394,1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Массовый спорт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2 655,00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2 906,10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2 394,1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"Средства массовой информации"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1 693,90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1 908,90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2 086,9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1 693,90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1 908,90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2 086,9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106 083,30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126 843,6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92 234,6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73 831,2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73 937,2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560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2022-2023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/>
          <a:lstStyle/>
          <a:p>
            <a:r>
              <a:rPr lang="en-US" sz="2000" dirty="0" err="1"/>
              <a:t>Перечень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en-US" sz="2000" dirty="0" err="1"/>
              <a:t>муниципальных</a:t>
            </a:r>
            <a:r>
              <a:rPr lang="en-US" sz="2000" dirty="0"/>
              <a:t> </a:t>
            </a:r>
            <a:r>
              <a:rPr lang="ru-RU" sz="2000" dirty="0"/>
              <a:t> </a:t>
            </a:r>
            <a:r>
              <a:rPr lang="en-US" sz="2000" dirty="0" err="1"/>
              <a:t>программ</a:t>
            </a:r>
            <a:r>
              <a:rPr lang="en-US" sz="2000" dirty="0"/>
              <a:t> </a:t>
            </a:r>
            <a:r>
              <a:rPr lang="ru-RU" sz="2000" dirty="0"/>
              <a:t>МО п.</a:t>
            </a:r>
            <a:r>
              <a:rPr lang="en-US" sz="2000" dirty="0"/>
              <a:t> </a:t>
            </a:r>
            <a:r>
              <a:rPr lang="en-US" sz="2000" dirty="0" err="1"/>
              <a:t>Михайловский</a:t>
            </a:r>
            <a:r>
              <a:rPr lang="en-US" sz="2000" dirty="0"/>
              <a:t>  </a:t>
            </a:r>
            <a:r>
              <a:rPr lang="ru-RU" sz="2000" dirty="0" smtClean="0"/>
              <a:t>           </a:t>
            </a:r>
            <a:r>
              <a:rPr lang="en-US" sz="2000" dirty="0" err="1" smtClean="0"/>
              <a:t>на</a:t>
            </a:r>
            <a:r>
              <a:rPr lang="en-US" sz="2000" dirty="0" smtClean="0"/>
              <a:t> </a:t>
            </a:r>
            <a:r>
              <a:rPr lang="en-US" sz="2000" dirty="0"/>
              <a:t>20</a:t>
            </a:r>
            <a:r>
              <a:rPr lang="ru-RU" sz="2000" dirty="0" smtClean="0"/>
              <a:t>22</a:t>
            </a:r>
            <a:r>
              <a:rPr lang="en-US" sz="2000" dirty="0" smtClean="0"/>
              <a:t> </a:t>
            </a:r>
            <a:r>
              <a:rPr lang="en-US" sz="2000" dirty="0" err="1"/>
              <a:t>год</a:t>
            </a:r>
            <a:r>
              <a:rPr lang="en-US" sz="2000" dirty="0"/>
              <a:t> и </a:t>
            </a:r>
            <a:r>
              <a:rPr lang="en-US" sz="2000" dirty="0" err="1"/>
              <a:t>плановый</a:t>
            </a:r>
            <a:r>
              <a:rPr lang="en-US" sz="2000" dirty="0"/>
              <a:t> </a:t>
            </a:r>
            <a:r>
              <a:rPr lang="en-US" sz="2000" dirty="0" err="1"/>
              <a:t>период</a:t>
            </a:r>
            <a:r>
              <a:rPr lang="en-US" sz="2000" dirty="0"/>
              <a:t> 20</a:t>
            </a:r>
            <a:r>
              <a:rPr lang="ru-RU" sz="2000" dirty="0" smtClean="0"/>
              <a:t>23</a:t>
            </a:r>
            <a:r>
              <a:rPr lang="en-US" sz="2000" dirty="0" smtClean="0"/>
              <a:t> </a:t>
            </a:r>
            <a:r>
              <a:rPr lang="en-US" sz="2000" dirty="0"/>
              <a:t>и </a:t>
            </a:r>
            <a:r>
              <a:rPr lang="en-US" sz="2000" dirty="0" smtClean="0"/>
              <a:t>202</a:t>
            </a:r>
            <a:r>
              <a:rPr lang="ru-RU" sz="2000" dirty="0"/>
              <a:t>4</a:t>
            </a:r>
            <a:r>
              <a:rPr lang="en-US" sz="2000" dirty="0" smtClean="0"/>
              <a:t> </a:t>
            </a:r>
            <a:r>
              <a:rPr lang="en-US" sz="2000" dirty="0" err="1"/>
              <a:t>годов</a:t>
            </a:r>
            <a:endParaRPr lang="ru-RU" sz="20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9929865"/>
              </p:ext>
            </p:extLst>
          </p:nvPr>
        </p:nvGraphicFramePr>
        <p:xfrm>
          <a:off x="467544" y="692696"/>
          <a:ext cx="8424935" cy="6027482"/>
        </p:xfrm>
        <a:graphic>
          <a:graphicData uri="http://schemas.openxmlformats.org/drawingml/2006/table">
            <a:tbl>
              <a:tblPr/>
              <a:tblGrid>
                <a:gridCol w="3024336"/>
                <a:gridCol w="864096"/>
                <a:gridCol w="2376264"/>
                <a:gridCol w="720080"/>
                <a:gridCol w="720080"/>
                <a:gridCol w="720079"/>
              </a:tblGrid>
              <a:tr h="360040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866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8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2340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"Молодежная политика и оздоровление детей МО п.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воспитание, становление, духовное и физическое развитие молодежи.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513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"Повышение безопасности дорожного движения в муниципальном образовании п.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сокращение количества лиц, пострадавших в результате дорожно-транспортных происшествий.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рисков возникновения  дорожно-транспортных происшествий,  совершаемых по  причине  "человеческого   фактора",  повышение правового сознания участников дорожного движения и формирование у них стереотипов  безопасного  поведения  на дорогах;                             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рисков возникновения  дорожно-транспортных происшествий, происходящих по техническим  причинам, совершенствование  систем  организации, управления   и    контроля    дорожного движения;                            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 рисков  возникновения  тяжких последствий   от   дорожно-транспортных происшествий.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0992264"/>
              </p:ext>
            </p:extLst>
          </p:nvPr>
        </p:nvGraphicFramePr>
        <p:xfrm>
          <a:off x="107505" y="-314347"/>
          <a:ext cx="8936876" cy="6920509"/>
        </p:xfrm>
        <a:graphic>
          <a:graphicData uri="http://schemas.openxmlformats.org/drawingml/2006/table">
            <a:tbl>
              <a:tblPr/>
              <a:tblGrid>
                <a:gridCol w="2040550"/>
                <a:gridCol w="871115"/>
                <a:gridCol w="3339273"/>
                <a:gridCol w="1016301"/>
                <a:gridCol w="871115"/>
                <a:gridCol w="798522"/>
              </a:tblGrid>
              <a:tr h="476701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29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2020год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518,21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3,7 %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              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2021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453,44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3,3 %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2022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414,57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1 893,5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4549740"/>
              </p:ext>
            </p:extLst>
          </p:nvPr>
        </p:nvGraphicFramePr>
        <p:xfrm>
          <a:off x="251520" y="-459432"/>
          <a:ext cx="8784976" cy="7259468"/>
        </p:xfrm>
        <a:graphic>
          <a:graphicData uri="http://schemas.openxmlformats.org/drawingml/2006/table">
            <a:tbl>
              <a:tblPr/>
              <a:tblGrid>
                <a:gridCol w="2088232"/>
                <a:gridCol w="779037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местного самоуправления в муниципальном образовании п. Михайловский Саратовской области на 2022-2024 годы"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7 134,7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6 551,1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6551,1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дошкольного образования муниципального образования п.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14 640,0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12 118,8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12 190,2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культуры в муниципальном образовании поселок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5 474,8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4 573,1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4573,1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9350800"/>
              </p:ext>
            </p:extLst>
          </p:nvPr>
        </p:nvGraphicFramePr>
        <p:xfrm>
          <a:off x="107504" y="-459432"/>
          <a:ext cx="8928992" cy="7328864"/>
        </p:xfrm>
        <a:graphic>
          <a:graphicData uri="http://schemas.openxmlformats.org/drawingml/2006/table">
            <a:tbl>
              <a:tblPr/>
              <a:tblGrid>
                <a:gridCol w="2140170"/>
                <a:gridCol w="871115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4440,3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 в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4440,3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1,7 %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248,4 кв. м;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1,8 %                                           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2024 год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3831,9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.,   в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3831,9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1,45 %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 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2025 год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4064,5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.,   в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4064,5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1,5 %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478588"/>
              </p:ext>
            </p:extLst>
          </p:nvPr>
        </p:nvGraphicFramePr>
        <p:xfrm>
          <a:off x="259585" y="188641"/>
          <a:ext cx="8856983" cy="5319132"/>
        </p:xfrm>
        <a:graphic>
          <a:graphicData uri="http://schemas.openxmlformats.org/drawingml/2006/table">
            <a:tbl>
              <a:tblPr/>
              <a:tblGrid>
                <a:gridCol w="3693880"/>
                <a:gridCol w="770616"/>
                <a:gridCol w="2088232"/>
                <a:gridCol w="720080"/>
                <a:gridCol w="720080"/>
                <a:gridCol w="864095"/>
              </a:tblGrid>
              <a:tr h="19260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92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2021 - 2023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2 086,9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1 098,9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2024 - 2026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"Благоустройство территории муниципального образования поселок Михайловский Саратовской области на 2022-2024 годы"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-устройство сетей водоснабжения, теплоснабжения, кабельных линий связи, линий электроснабжения;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исполнение законодательства РФ  в сфере архитектуры и градостроительства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1 596,0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179512" y="2161232"/>
            <a:ext cx="1656184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  <p:pic>
        <p:nvPicPr>
          <p:cNvPr id="11276" name="3D-модели 9" descr="Printed documen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72275" y="3432175"/>
            <a:ext cx="212248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6741935"/>
              </p:ext>
            </p:extLst>
          </p:nvPr>
        </p:nvGraphicFramePr>
        <p:xfrm>
          <a:off x="179511" y="116632"/>
          <a:ext cx="8856984" cy="6245614"/>
        </p:xfrm>
        <a:graphic>
          <a:graphicData uri="http://schemas.openxmlformats.org/drawingml/2006/table">
            <a:tbl>
              <a:tblPr/>
              <a:tblGrid>
                <a:gridCol w="2520281"/>
                <a:gridCol w="864096"/>
                <a:gridCol w="3168352"/>
                <a:gridCol w="720080"/>
                <a:gridCol w="720080"/>
                <a:gridCol w="864095"/>
              </a:tblGrid>
              <a:tr h="16053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886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подушенвое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2022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25 580,8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21 157,8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21 157,8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9654731"/>
              </p:ext>
            </p:extLst>
          </p:nvPr>
        </p:nvGraphicFramePr>
        <p:xfrm>
          <a:off x="179511" y="44623"/>
          <a:ext cx="8856984" cy="6767168"/>
        </p:xfrm>
        <a:graphic>
          <a:graphicData uri="http://schemas.openxmlformats.org/drawingml/2006/table">
            <a:tbl>
              <a:tblPr/>
              <a:tblGrid>
                <a:gridCol w="2880321"/>
                <a:gridCol w="648072"/>
                <a:gridCol w="3024336"/>
                <a:gridCol w="720080"/>
                <a:gridCol w="720080"/>
                <a:gridCol w="864095"/>
              </a:tblGrid>
              <a:tr h="15099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96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04331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имуществом муниципального образования п. Михайловский на 2022-2024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Содержание имущества казны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5 378,4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1 550,0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2 588,0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6642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физической культуры и спорта в муниципальном образовании п. Михайловский Саратовской области на 2020-2022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2394,1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2 446,6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70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физической культуры и спорта в муниципальном образовании п.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2 057,0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2 057,0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512745"/>
              </p:ext>
            </p:extLst>
          </p:nvPr>
        </p:nvGraphicFramePr>
        <p:xfrm>
          <a:off x="205865" y="-243408"/>
          <a:ext cx="8928991" cy="5835118"/>
        </p:xfrm>
        <a:graphic>
          <a:graphicData uri="http://schemas.openxmlformats.org/drawingml/2006/table">
            <a:tbl>
              <a:tblPr/>
              <a:tblGrid>
                <a:gridCol w="2903738"/>
                <a:gridCol w="943715"/>
                <a:gridCol w="2758550"/>
                <a:gridCol w="725934"/>
                <a:gridCol w="725934"/>
                <a:gridCol w="871120"/>
              </a:tblGrid>
              <a:tr h="57606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6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613560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2022-2024 годах»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3 117,8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2 710,0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2 710,0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122145"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27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9" y="500063"/>
            <a:ext cx="8314060" cy="6022975"/>
          </a:xfrm>
        </p:spPr>
        <p:txBody>
          <a:bodyPr/>
          <a:lstStyle/>
          <a:p>
            <a:pPr marL="0" lvl="0" indent="450850" algn="ctr" eaLnBrk="1" hangingPunct="1">
              <a:spcBef>
                <a:spcPct val="0"/>
              </a:spcBef>
              <a:buNone/>
            </a:pP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об объеме муниципального 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долга муниципального </a:t>
            </a: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образования п. Михайловский </a:t>
            </a:r>
            <a:r>
              <a:rPr lang="ru-RU" altLang="ru-RU" sz="1800" b="1" kern="120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Саратовской </a:t>
            </a:r>
            <a:r>
              <a:rPr lang="ru-RU" altLang="ru-RU" sz="1800" b="1" kern="120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области</a:t>
            </a:r>
            <a:endParaRPr lang="ru-RU" altLang="ru-RU" sz="18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endParaRPr lang="ru-RU" sz="17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252094"/>
              </p:ext>
            </p:extLst>
          </p:nvPr>
        </p:nvGraphicFramePr>
        <p:xfrm>
          <a:off x="539552" y="1746598"/>
          <a:ext cx="8003232" cy="3548632"/>
        </p:xfrm>
        <a:graphic>
          <a:graphicData uri="http://schemas.openxmlformats.org/drawingml/2006/table">
            <a:tbl>
              <a:tblPr firstRow="1" firstCol="1" bandRow="1"/>
              <a:tblGrid>
                <a:gridCol w="182725"/>
                <a:gridCol w="1617475"/>
                <a:gridCol w="1080120"/>
                <a:gridCol w="1224136"/>
                <a:gridCol w="1368152"/>
                <a:gridCol w="1296144"/>
                <a:gridCol w="1234480"/>
              </a:tblGrid>
              <a:tr h="581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01.01.2021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01.01.2022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5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5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503083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СОЦИАЛЬНО-ЗНАЧИМЫХ ПРОЕКТАХ, ПРЕДУСМОТРЕННЫХ К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финансирование не предусмотрено.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90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  <p:extLst>
      <p:ext uri="{BB962C8B-B14F-4D97-AF65-F5344CB8AC3E}">
        <p14:creationId xmlns:p14="http://schemas.microsoft.com/office/powerpoint/2010/main" val="316372806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пос</a:t>
            </a:r>
            <a:r>
              <a:rPr lang="ru-RU" dirty="0"/>
              <a:t>.</a:t>
            </a:r>
            <a:r>
              <a:rPr lang="ru-RU" dirty="0" smtClean="0"/>
              <a:t>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435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784912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       п. Михайловский – это свод доходов 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</a:t>
            </a:r>
            <a:r>
              <a:rPr lang="ru-RU" sz="1300" dirty="0" smtClean="0">
                <a:latin typeface="Arial" charset="0"/>
              </a:rPr>
              <a:t>с разработки </a:t>
            </a:r>
            <a:r>
              <a:rPr lang="ru-RU" sz="1300" dirty="0">
                <a:latin typeface="Arial" charset="0"/>
              </a:rPr>
              <a:t>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2022 год и </a:t>
            </a:r>
            <a:r>
              <a:rPr lang="ru-RU" altLang="ru-RU" sz="1300" dirty="0"/>
              <a:t>плановый период </a:t>
            </a:r>
            <a:r>
              <a:rPr lang="ru-RU" altLang="ru-RU" sz="1300" dirty="0" smtClean="0"/>
              <a:t>2023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2024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собрания 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dirty="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2022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2023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2024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</a:t>
            </a:r>
            <a:r>
              <a:rPr lang="ru-RU" sz="1200" dirty="0" smtClean="0"/>
              <a:t>политики в 2022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5437</Words>
  <Characters>0</Characters>
  <Application>Microsoft Office PowerPoint</Application>
  <DocSecurity>0</DocSecurity>
  <PresentationFormat>Экран (4:3)</PresentationFormat>
  <Lines>0</Lines>
  <Paragraphs>1472</Paragraphs>
  <Slides>36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2022 – 2024 годы</vt:lpstr>
      <vt:lpstr>Прогноз социально-экономического развития муниципального образования п. Михайловский на 2022 год и плановый период 2023 и 2024 годов </vt:lpstr>
      <vt:lpstr>Презентация PowerPoint</vt:lpstr>
      <vt:lpstr>Презентация PowerPoint</vt:lpstr>
      <vt:lpstr>Презентация PowerPoint</vt:lpstr>
      <vt:lpstr>Динамика доходной части бюджета  городского округа МО п. Михайловский  в 2020-2024 г. (млн. рублей)</vt:lpstr>
      <vt:lpstr> Безвозмездные поступления  в бюджет МО п. Михайловский 2020-2024 гг.</vt:lpstr>
      <vt:lpstr>Презентация PowerPoint</vt:lpstr>
      <vt:lpstr>Презентация PowerPoint</vt:lpstr>
      <vt:lpstr>Налоговые и неналоговые доходы</vt:lpstr>
      <vt:lpstr>Структура расходов бюджета на 2022 год(тыс. рублей)</vt:lpstr>
      <vt:lpstr>Структура расходов бюджета  на 2023 год(тыс. рублей)</vt:lpstr>
      <vt:lpstr>Структура расходов бюджета  на 2024 год(тыс. рублей)</vt:lpstr>
      <vt:lpstr>Распределение бюджетных ассигнований по разделам и подразделам на 2022 год и плановый период 2023 и 2024 годы тыс. руб</vt:lpstr>
      <vt:lpstr>Презентация PowerPoint</vt:lpstr>
      <vt:lpstr>Перечень  муниципальных  программ МО п. Михайловский             на 2022 год и плановый период 2023 и 2024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СВЕДЕНИЯ О СОЦИАЛЬНО-ЗНАЧИМЫХ ПРОЕКТАХ, ПРЕДУСМОТРЕННЫХ К ФИНАНСИРОВАНИЮ ЗА СЧЕТ БЮДЖЕТА В 2022 ГОДУ  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2021-11-19T10:51:12Z</dcterms:modified>
</cp:coreProperties>
</file>