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theme/themeOverride1.xml" ContentType="application/vnd.openxmlformats-officedocument.themeOverride+xml"/>
  <Override PartName="/ppt/charts/chart3.xml" ContentType="application/vnd.openxmlformats-officedocument.drawingml.chart+xml"/>
  <Override PartName="/ppt/theme/themeOverride2.xml" ContentType="application/vnd.openxmlformats-officedocument.themeOverride+xml"/>
  <Override PartName="/ppt/charts/chart4.xml" ContentType="application/vnd.openxmlformats-officedocument.drawingml.chart+xml"/>
  <Override PartName="/ppt/theme/themeOverride3.xml" ContentType="application/vnd.openxmlformats-officedocument.themeOverride+xml"/>
  <Override PartName="/ppt/charts/chart5.xml" ContentType="application/vnd.openxmlformats-officedocument.drawingml.chart+xml"/>
  <Override PartName="/ppt/theme/themeOverride4.xml" ContentType="application/vnd.openxmlformats-officedocument.themeOverride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theme/themeOverride5.xml" ContentType="application/vnd.openxmlformats-officedocument.themeOverride+xml"/>
  <Override PartName="/ppt/notesSlides/notesSlide2.xml" ContentType="application/vnd.openxmlformats-officedocument.presentationml.notesSlide+xml"/>
  <Override PartName="/ppt/charts/chart8.xml" ContentType="application/vnd.openxmlformats-officedocument.drawingml.chart+xml"/>
  <Override PartName="/ppt/theme/themeOverride6.xml" ContentType="application/vnd.openxmlformats-officedocument.themeOverride+xml"/>
  <Override PartName="/ppt/charts/chart9.xml" ContentType="application/vnd.openxmlformats-officedocument.drawingml.chart+xml"/>
  <Override PartName="/ppt/theme/themeOverride7.xml" ContentType="application/vnd.openxmlformats-officedocument.themeOverride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theme/themeOverride8.xml" ContentType="application/vnd.openxmlformats-officedocument.themeOverride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theme/themeOverride9.xml" ContentType="application/vnd.openxmlformats-officedocument.themeOverride+xml"/>
  <Override PartName="/ppt/charts/chart15.xml" ContentType="application/vnd.openxmlformats-officedocument.drawingml.chart+xml"/>
  <Override PartName="/ppt/theme/themeOverride10.xml" ContentType="application/vnd.openxmlformats-officedocument.themeOverride+xml"/>
  <Override PartName="/ppt/charts/chart16.xml" ContentType="application/vnd.openxmlformats-officedocument.drawingml.chart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  <p:sldMasterId id="2147483649" r:id="rId2"/>
  </p:sldMasterIdLst>
  <p:notesMasterIdLst>
    <p:notesMasterId r:id="rId41"/>
  </p:notesMasterIdLst>
  <p:sldIdLst>
    <p:sldId id="294" r:id="rId3"/>
    <p:sldId id="350" r:id="rId4"/>
    <p:sldId id="320" r:id="rId5"/>
    <p:sldId id="322" r:id="rId6"/>
    <p:sldId id="324" r:id="rId7"/>
    <p:sldId id="325" r:id="rId8"/>
    <p:sldId id="326" r:id="rId9"/>
    <p:sldId id="327" r:id="rId10"/>
    <p:sldId id="344" r:id="rId11"/>
    <p:sldId id="351" r:id="rId12"/>
    <p:sldId id="375" r:id="rId13"/>
    <p:sldId id="376" r:id="rId14"/>
    <p:sldId id="368" r:id="rId15"/>
    <p:sldId id="346" r:id="rId16"/>
    <p:sldId id="356" r:id="rId17"/>
    <p:sldId id="353" r:id="rId18"/>
    <p:sldId id="378" r:id="rId19"/>
    <p:sldId id="331" r:id="rId20"/>
    <p:sldId id="367" r:id="rId21"/>
    <p:sldId id="372" r:id="rId22"/>
    <p:sldId id="332" r:id="rId23"/>
    <p:sldId id="355" r:id="rId24"/>
    <p:sldId id="354" r:id="rId25"/>
    <p:sldId id="339" r:id="rId26"/>
    <p:sldId id="340" r:id="rId27"/>
    <p:sldId id="348" r:id="rId28"/>
    <p:sldId id="360" r:id="rId29"/>
    <p:sldId id="361" r:id="rId30"/>
    <p:sldId id="362" r:id="rId31"/>
    <p:sldId id="349" r:id="rId32"/>
    <p:sldId id="380" r:id="rId33"/>
    <p:sldId id="363" r:id="rId34"/>
    <p:sldId id="364" r:id="rId35"/>
    <p:sldId id="377" r:id="rId36"/>
    <p:sldId id="369" r:id="rId37"/>
    <p:sldId id="371" r:id="rId38"/>
    <p:sldId id="370" r:id="rId39"/>
    <p:sldId id="338" r:id="rId40"/>
  </p:sldIdLst>
  <p:sldSz cx="9144000" cy="6858000" type="screen4x3"/>
  <p:notesSz cx="6797675" cy="9928225"/>
  <p:custDataLst>
    <p:tags r:id="rId4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0D6D6"/>
    <a:srgbClr val="CC6600"/>
    <a:srgbClr val="FF66FF"/>
    <a:srgbClr val="FF9966"/>
    <a:srgbClr val="EF5765"/>
    <a:srgbClr val="CCFF66"/>
    <a:srgbClr val="3333FF"/>
    <a:srgbClr val="71C2FF"/>
    <a:srgbClr val="CCCC00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2620" autoAdjust="0"/>
  </p:normalViewPr>
  <p:slideViewPr>
    <p:cSldViewPr>
      <p:cViewPr>
        <p:scale>
          <a:sx n="80" d="100"/>
          <a:sy n="80" d="100"/>
        </p:scale>
        <p:origin x="-1445" y="-29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ags" Target="tags/tag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3.bin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4.bin"/><Relationship Id="rId1" Type="http://schemas.openxmlformats.org/officeDocument/2006/relationships/image" Target="../media/image18.jpeg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7.xlsx"/><Relationship Id="rId1" Type="http://schemas.openxmlformats.org/officeDocument/2006/relationships/themeOverride" Target="../theme/themeOverride8.xml"/></Relationships>
</file>

<file path=ppt/charts/_rels/chart13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5.bin"/><Relationship Id="rId1" Type="http://schemas.openxmlformats.org/officeDocument/2006/relationships/image" Target="../media/image18.jpeg"/></Relationships>
</file>

<file path=ppt/charts/_rels/chart1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8.xlsx"/><Relationship Id="rId1" Type="http://schemas.openxmlformats.org/officeDocument/2006/relationships/themeOverride" Target="../theme/themeOverride9.xml"/></Relationships>
</file>

<file path=ppt/charts/_rels/chart15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6.bin"/><Relationship Id="rId1" Type="http://schemas.openxmlformats.org/officeDocument/2006/relationships/themeOverride" Target="../theme/themeOverride10.xml"/></Relationships>
</file>

<file path=ppt/charts/_rels/chart16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7.bin"/><Relationship Id="rId1" Type="http://schemas.openxmlformats.org/officeDocument/2006/relationships/image" Target="../media/image18.jpeg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1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.xlsx"/><Relationship Id="rId1" Type="http://schemas.openxmlformats.org/officeDocument/2006/relationships/themeOverride" Target="../theme/themeOverride2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.xlsx"/><Relationship Id="rId1" Type="http://schemas.openxmlformats.org/officeDocument/2006/relationships/themeOverride" Target="../theme/themeOverride3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5.xlsx"/><Relationship Id="rId1" Type="http://schemas.openxmlformats.org/officeDocument/2006/relationships/themeOverride" Target="../theme/themeOverride4.xm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&#1044;&#1080;&#1072;&#1075;&#1088;&#1072;&#1084;&#1084;&#1072;%20&#1074;%20Microsoft%20PowerPoint" TargetMode="Externa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1.bin"/><Relationship Id="rId1" Type="http://schemas.openxmlformats.org/officeDocument/2006/relationships/themeOverride" Target="../theme/themeOverride5.xml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6.xlsx"/><Relationship Id="rId1" Type="http://schemas.openxmlformats.org/officeDocument/2006/relationships/themeOverride" Target="../theme/themeOverride6.xml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2.bin"/><Relationship Id="rId1" Type="http://schemas.openxmlformats.org/officeDocument/2006/relationships/themeOverride" Target="../theme/themeOverrid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260" b="0" i="1" u="none" strike="noStrike" baseline="0">
                <a:solidFill>
                  <a:srgbClr val="333333"/>
                </a:solidFill>
                <a:latin typeface="Calibri"/>
                <a:ea typeface="Calibri"/>
                <a:cs typeface="Calibri"/>
              </a:defRPr>
            </a:pPr>
            <a:r>
              <a:rPr lang="ru-RU" i="1"/>
              <a:t>Динамика основных показателей бюджета, млн.руб</a:t>
            </a:r>
          </a:p>
        </c:rich>
      </c:tx>
      <c:layout/>
      <c:overlay val="0"/>
      <c:spPr>
        <a:noFill/>
        <a:ln w="31891">
          <a:noFill/>
        </a:ln>
      </c:sp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 w="9525">
          <a:noFill/>
        </a:ln>
      </c:spPr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0.1133845447898148"/>
          <c:y val="0.41312260037743215"/>
          <c:w val="0.852739726027398"/>
          <c:h val="0.34817813765182187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</c:v>
                </c:pt>
              </c:strCache>
            </c:strRef>
          </c:tx>
          <c:spPr>
            <a:solidFill>
              <a:srgbClr val="3333FF">
                <a:alpha val="73000"/>
              </a:srgbClr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dkEdge"/>
          </c:spPr>
          <c:invertIfNegative val="0"/>
          <c:dLbls>
            <c:dLbl>
              <c:idx val="0"/>
              <c:layout>
                <c:manualLayout>
                  <c:x val="-2.0751737851912401E-2"/>
                  <c:y val="-2.645540303001168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2.9012950741056982E-2"/>
                  <c:y val="-2.19701359467476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2.9022794935583778E-2"/>
                  <c:y val="-2.20461691916763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31891">
                <a:noFill/>
              </a:ln>
            </c:spPr>
            <c:txPr>
              <a:bodyPr/>
              <a:lstStyle/>
              <a:p>
                <a:pPr>
                  <a:defRPr sz="1758" b="1" i="0" u="none" strike="noStrike" baseline="0">
                    <a:solidFill>
                      <a:srgbClr val="333333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2024</c:v>
                </c:pt>
                <c:pt idx="1">
                  <c:v>2025</c:v>
                </c:pt>
                <c:pt idx="2">
                  <c:v>2026</c:v>
                </c:pt>
              </c:numCache>
            </c:numRef>
          </c:cat>
          <c:val>
            <c:numRef>
              <c:f>Лист1!$B$2:$B$4</c:f>
              <c:numCache>
                <c:formatCode>0.0</c:formatCode>
                <c:ptCount val="3"/>
                <c:pt idx="0">
                  <c:v>105.7</c:v>
                </c:pt>
                <c:pt idx="1">
                  <c:v>103.7</c:v>
                </c:pt>
                <c:pt idx="2">
                  <c:v>110.4</c:v>
                </c:pt>
              </c:numCache>
            </c:numRef>
          </c:val>
          <c:shape val="cylinder"/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Расходы</c:v>
                </c:pt>
              </c:strCache>
            </c:strRef>
          </c:tx>
          <c:spPr>
            <a:solidFill>
              <a:srgbClr val="FF0000">
                <a:alpha val="68000"/>
              </a:srgbClr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dkEdge"/>
          </c:spPr>
          <c:invertIfNegative val="0"/>
          <c:dLbls>
            <c:dLbl>
              <c:idx val="0"/>
              <c:layout>
                <c:manualLayout>
                  <c:x val="3.0350530672400636E-2"/>
                  <c:y val="-3.094067011327568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4.0844442038085703E-2"/>
                  <c:y val="-2.645540303001164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5.8045589871167605E-2"/>
                  <c:y val="-1.32277015150059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31891">
                <a:noFill/>
              </a:ln>
            </c:spPr>
            <c:txPr>
              <a:bodyPr/>
              <a:lstStyle/>
              <a:p>
                <a:pPr>
                  <a:defRPr sz="1758" b="1" i="0" u="none" strike="noStrike" baseline="0">
                    <a:solidFill>
                      <a:srgbClr val="333333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2024</c:v>
                </c:pt>
                <c:pt idx="1">
                  <c:v>2025</c:v>
                </c:pt>
                <c:pt idx="2">
                  <c:v>2026</c:v>
                </c:pt>
              </c:numCache>
            </c:numRef>
          </c:cat>
          <c:val>
            <c:numRef>
              <c:f>Лист1!$C$2:$C$4</c:f>
              <c:numCache>
                <c:formatCode>0.0</c:formatCode>
                <c:ptCount val="3"/>
                <c:pt idx="0">
                  <c:v>105.7</c:v>
                </c:pt>
                <c:pt idx="1">
                  <c:v>103.7</c:v>
                </c:pt>
                <c:pt idx="2">
                  <c:v>110.4</c:v>
                </c:pt>
              </c:numCache>
            </c:numRef>
          </c:val>
          <c:shape val="cylinder"/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Дефицит/Профицит</c:v>
                </c:pt>
              </c:strCache>
            </c:strRef>
          </c:tx>
          <c:spPr>
            <a:solidFill>
              <a:srgbClr val="B2B2B2">
                <a:alpha val="65000"/>
              </a:srgbClr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dkEdge"/>
          </c:spPr>
          <c:invertIfNegative val="0"/>
          <c:dLbls>
            <c:dLbl>
              <c:idx val="1"/>
              <c:layout>
                <c:manualLayout>
                  <c:x val="3.7137927009516736E-2"/>
                  <c:y val="-4.09687260334707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31891">
                <a:noFill/>
              </a:ln>
            </c:spPr>
            <c:txPr>
              <a:bodyPr/>
              <a:lstStyle/>
              <a:p>
                <a:pPr>
                  <a:defRPr sz="1500" b="0" i="0" u="none" strike="noStrike" baseline="0">
                    <a:solidFill>
                      <a:srgbClr val="333333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2024</c:v>
                </c:pt>
                <c:pt idx="1">
                  <c:v>2025</c:v>
                </c:pt>
                <c:pt idx="2">
                  <c:v>2026</c:v>
                </c:pt>
              </c:numCache>
            </c:num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0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  <c:shape val="cylinder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381308288"/>
        <c:axId val="381715584"/>
        <c:axId val="0"/>
      </c:bar3DChart>
      <c:catAx>
        <c:axId val="3813082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 w="11959">
            <a:noFill/>
          </a:ln>
        </c:spPr>
        <c:txPr>
          <a:bodyPr rot="0" vert="horz"/>
          <a:lstStyle/>
          <a:p>
            <a:pPr>
              <a:defRPr sz="1500" b="1" i="0" u="none" strike="noStrike" baseline="0">
                <a:solidFill>
                  <a:srgbClr val="333333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381715584"/>
        <c:crosses val="autoZero"/>
        <c:auto val="1"/>
        <c:lblAlgn val="ctr"/>
        <c:lblOffset val="100"/>
        <c:noMultiLvlLbl val="0"/>
      </c:catAx>
      <c:valAx>
        <c:axId val="381715584"/>
        <c:scaling>
          <c:orientation val="minMax"/>
        </c:scaling>
        <c:delete val="0"/>
        <c:axPos val="l"/>
        <c:majorGridlines>
          <c:spPr>
            <a:ln w="11959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spPr>
          <a:ln w="11959">
            <a:noFill/>
          </a:ln>
        </c:spPr>
        <c:txPr>
          <a:bodyPr rot="0" vert="horz"/>
          <a:lstStyle/>
          <a:p>
            <a:pPr>
              <a:defRPr sz="1500" b="1" i="0" u="none" strike="noStrike" baseline="0">
                <a:solidFill>
                  <a:srgbClr val="333333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381308288"/>
        <c:crosses val="autoZero"/>
        <c:crossBetween val="between"/>
      </c:valAx>
      <c:spPr>
        <a:noFill/>
        <a:ln w="31891">
          <a:noFill/>
        </a:ln>
      </c:spPr>
    </c:plotArea>
    <c:legend>
      <c:legendPos val="b"/>
      <c:layout/>
      <c:overlay val="0"/>
      <c:spPr>
        <a:noFill/>
        <a:ln w="31891">
          <a:noFill/>
        </a:ln>
      </c:spPr>
      <c:txPr>
        <a:bodyPr/>
        <a:lstStyle/>
        <a:p>
          <a:pPr>
            <a:defRPr sz="1375" b="1" i="0" u="none" strike="noStrike" baseline="0">
              <a:solidFill>
                <a:srgbClr val="333333"/>
              </a:solidFill>
              <a:latin typeface="Calibri"/>
              <a:ea typeface="Calibri"/>
              <a:cs typeface="Calibri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256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ru-RU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1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title>
      <c:tx>
        <c:rich>
          <a:bodyPr/>
          <a:lstStyle/>
          <a:p>
            <a:pPr algn="ctr">
              <a:defRPr sz="1100">
                <a:latin typeface="Times New Roman" pitchFamily="18" charset="0"/>
                <a:cs typeface="Times New Roman" pitchFamily="18" charset="0"/>
              </a:defRPr>
            </a:pPr>
            <a:r>
              <a:rPr lang="ru-RU" sz="1100">
                <a:latin typeface="Times New Roman" pitchFamily="18" charset="0"/>
                <a:cs typeface="Times New Roman" pitchFamily="18" charset="0"/>
              </a:rPr>
              <a:t>Распределение бюджетных ассигнований по разделам классификации расходов бюджета городского</a:t>
            </a:r>
            <a:r>
              <a:rPr lang="ru-RU" sz="1100" baseline="0">
                <a:latin typeface="Times New Roman" pitchFamily="18" charset="0"/>
                <a:cs typeface="Times New Roman" pitchFamily="18" charset="0"/>
              </a:rPr>
              <a:t> округа ЗАТО Михайловский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 ,в тыс.руб. и в %</a:t>
            </a:r>
          </a:p>
        </c:rich>
      </c:tx>
      <c:layout>
        <c:manualLayout>
          <c:xMode val="edge"/>
          <c:yMode val="edge"/>
          <c:x val="6.1669593995099907E-2"/>
          <c:y val="1.3311854429634565E-2"/>
        </c:manualLayout>
      </c:layout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3.1543588872159092E-2"/>
          <c:y val="0.15116420661258992"/>
          <c:w val="0.82635452199117754"/>
          <c:h val="0.7674670596917601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 w="25400">
          <a:noFill/>
        </a:ln>
      </c:spPr>
    </c:plotArea>
    <c:plotVisOnly val="1"/>
    <c:dispBlanksAs val="zero"/>
    <c:showDLblsOverMax val="0"/>
  </c:chart>
  <c:spPr>
    <a:solidFill>
      <a:srgbClr val="70D6D6"/>
    </a:solidFill>
  </c:sp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1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6.7188301828897318E-2"/>
          <c:y val="6.2775510818948554E-2"/>
          <c:w val="0.84714661333925856"/>
          <c:h val="0.85352380808911998"/>
        </c:manualLayout>
      </c:layout>
      <c:pie3DChart>
        <c:varyColors val="1"/>
        <c:ser>
          <c:idx val="0"/>
          <c:order val="0"/>
          <c:tx>
            <c:strRef>
              <c:f>'[Диаграмма в Microsoft PowerPoint]Расходы ФКР'!$A$1</c:f>
              <c:strCache>
                <c:ptCount val="1"/>
                <c:pt idx="0">
                  <c:v>Распределение бюджетных ассигнований по разделам классификации расходов бюджета городского округа ЗАТО Михайловский на 2019 год 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</c:spPr>
          <c:explosion val="32"/>
          <c:dPt>
            <c:idx val="0"/>
            <c:bubble3D val="0"/>
            <c:explosion val="39"/>
            <c:spPr>
              <a:solidFill>
                <a:srgbClr val="FF0000"/>
              </a:solidFill>
              <a:ln>
                <a:noFill/>
              </a:ln>
            </c:spPr>
          </c:dPt>
          <c:dPt>
            <c:idx val="1"/>
            <c:bubble3D val="0"/>
            <c:spPr>
              <a:solidFill>
                <a:srgbClr val="CCFF66"/>
              </a:solidFill>
              <a:ln>
                <a:noFill/>
              </a:ln>
            </c:spPr>
          </c:dPt>
          <c:dPt>
            <c:idx val="2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c:spPr>
          </c:dPt>
          <c:dPt>
            <c:idx val="3"/>
            <c:bubble3D val="0"/>
            <c:spPr>
              <a:solidFill>
                <a:srgbClr val="C00000"/>
              </a:solidFill>
              <a:ln>
                <a:noFill/>
              </a:ln>
            </c:spPr>
          </c:dPt>
          <c:dPt>
            <c:idx val="4"/>
            <c:bubble3D val="0"/>
            <c:spPr>
              <a:solidFill>
                <a:srgbClr val="FFFF00"/>
              </a:solidFill>
            </c:spPr>
          </c:dPt>
          <c:dPt>
            <c:idx val="5"/>
            <c:bubble3D val="0"/>
            <c:spPr>
              <a:solidFill>
                <a:srgbClr val="FF66FF"/>
              </a:solidFill>
              <a:ln>
                <a:noFill/>
              </a:ln>
            </c:spPr>
          </c:dPt>
          <c:dPt>
            <c:idx val="6"/>
            <c:bubble3D val="0"/>
            <c:spPr>
              <a:solidFill>
                <a:srgbClr val="EF5765"/>
              </a:solidFill>
              <a:ln>
                <a:noFill/>
              </a:ln>
            </c:spPr>
          </c:dPt>
          <c:dPt>
            <c:idx val="7"/>
            <c:bubble3D val="0"/>
            <c:spPr>
              <a:solidFill>
                <a:srgbClr val="FF9966"/>
              </a:solidFill>
              <a:ln>
                <a:noFill/>
              </a:ln>
            </c:spPr>
          </c:dPt>
          <c:dLbls>
            <c:dLbl>
              <c:idx val="0"/>
              <c:layout>
                <c:manualLayout>
                  <c:x val="9.8580453128698023E-3"/>
                  <c:y val="-0.14809460034879979"/>
                </c:manualLayout>
              </c:layout>
              <c:tx>
                <c:rich>
                  <a:bodyPr/>
                  <a:lstStyle/>
                  <a:p>
                    <a:r>
                      <a:rPr lang="ru-RU" sz="900" dirty="0">
                        <a:solidFill>
                          <a:srgbClr val="002060"/>
                        </a:solidFill>
                      </a:rPr>
                      <a:t>Общегосударственные вопросы 01; 37 874,80; 35,84%</a:t>
                    </a:r>
                    <a:endParaRPr lang="ru-RU" sz="800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214C-46B5-BE91-E5B218B0AA0D}"/>
                </c:ext>
              </c:extLst>
            </c:dLbl>
            <c:dLbl>
              <c:idx val="1"/>
              <c:layout>
                <c:manualLayout>
                  <c:x val="6.4517909159351516E-2"/>
                  <c:y val="-8.5059648698746257E-2"/>
                </c:manualLayout>
              </c:layout>
              <c:tx>
                <c:rich>
                  <a:bodyPr/>
                  <a:lstStyle/>
                  <a:p>
                    <a:r>
                      <a:rPr lang="ru-RU" sz="900" dirty="0">
                        <a:solidFill>
                          <a:srgbClr val="002060"/>
                        </a:solidFill>
                      </a:rPr>
                      <a:t>Национальная безопасность и правоохранительная деятельность 03; 4 808,00; 4,55%</a:t>
                    </a:r>
                    <a:endParaRPr lang="ru-RU" sz="800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14C-46B5-BE91-E5B218B0AA0D}"/>
                </c:ext>
              </c:extLst>
            </c:dLbl>
            <c:dLbl>
              <c:idx val="2"/>
              <c:layout>
                <c:manualLayout>
                  <c:x val="2.8555028277281361E-2"/>
                  <c:y val="-1.7733214827981968E-2"/>
                </c:manualLayout>
              </c:layout>
              <c:tx>
                <c:rich>
                  <a:bodyPr/>
                  <a:lstStyle/>
                  <a:p>
                    <a:r>
                      <a:rPr lang="ru-RU" sz="900" dirty="0">
                        <a:solidFill>
                          <a:srgbClr val="002060"/>
                        </a:solidFill>
                      </a:rPr>
                      <a:t>Национальная экономика 04; 6 145,40; 5,81%</a:t>
                    </a:r>
                    <a:endParaRPr lang="ru-RU" sz="800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214C-46B5-BE91-E5B218B0AA0D}"/>
                </c:ext>
              </c:extLst>
            </c:dLbl>
            <c:dLbl>
              <c:idx val="3"/>
              <c:layout>
                <c:manualLayout>
                  <c:x val="-0.18391861083174182"/>
                  <c:y val="5.1858829112733568E-2"/>
                </c:manualLayout>
              </c:layout>
              <c:tx>
                <c:rich>
                  <a:bodyPr/>
                  <a:lstStyle/>
                  <a:p>
                    <a:r>
                      <a:rPr lang="ru-RU" sz="900" dirty="0" err="1" smtClean="0">
                        <a:solidFill>
                          <a:srgbClr val="002060"/>
                        </a:solidFill>
                      </a:rPr>
                      <a:t>Жилищно</a:t>
                    </a:r>
                    <a:r>
                      <a:rPr lang="ru-RU" sz="900" dirty="0" smtClean="0">
                        <a:solidFill>
                          <a:srgbClr val="002060"/>
                        </a:solidFill>
                      </a:rPr>
                      <a:t> </a:t>
                    </a:r>
                    <a:r>
                      <a:rPr lang="ru-RU" sz="900" dirty="0">
                        <a:solidFill>
                          <a:srgbClr val="002060"/>
                        </a:solidFill>
                      </a:rPr>
                      <a:t>- коммунальное хозяйство 05; 2 434,90; 2,30%</a:t>
                    </a:r>
                    <a:endParaRPr lang="ru-RU" sz="800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214C-46B5-BE91-E5B218B0AA0D}"/>
                </c:ext>
              </c:extLst>
            </c:dLbl>
            <c:dLbl>
              <c:idx val="4"/>
              <c:layout>
                <c:manualLayout>
                  <c:x val="6.3273190838877988E-2"/>
                  <c:y val="0.16729857884643054"/>
                </c:manualLayout>
              </c:layout>
              <c:tx>
                <c:rich>
                  <a:bodyPr/>
                  <a:lstStyle/>
                  <a:p>
                    <a:r>
                      <a:rPr lang="ru-RU" sz="900" dirty="0">
                        <a:solidFill>
                          <a:srgbClr val="002060"/>
                        </a:solidFill>
                      </a:rPr>
                      <a:t>Образование 07; 46 001,00; 43,52%</a:t>
                    </a:r>
                    <a:endParaRPr lang="ru-RU" sz="800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214C-46B5-BE91-E5B218B0AA0D}"/>
                </c:ext>
              </c:extLst>
            </c:dLbl>
            <c:dLbl>
              <c:idx val="5"/>
              <c:layout>
                <c:manualLayout>
                  <c:x val="-5.4520926246290111E-2"/>
                  <c:y val="5.6527382079957215E-2"/>
                </c:manualLayout>
              </c:layout>
              <c:tx>
                <c:rich>
                  <a:bodyPr/>
                  <a:lstStyle/>
                  <a:p>
                    <a:r>
                      <a:rPr lang="ru-RU" sz="900" dirty="0">
                        <a:solidFill>
                          <a:srgbClr val="002060"/>
                        </a:solidFill>
                      </a:rPr>
                      <a:t>Культура, кинематография 08; 5 107,50; 4,83%</a:t>
                    </a:r>
                    <a:endParaRPr lang="ru-RU" sz="800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214C-46B5-BE91-E5B218B0AA0D}"/>
                </c:ext>
              </c:extLst>
            </c:dLbl>
            <c:dLbl>
              <c:idx val="6"/>
              <c:layout>
                <c:manualLayout>
                  <c:x val="-0.25793042059245275"/>
                  <c:y val="-1.3508473361505263E-2"/>
                </c:manualLayout>
              </c:layout>
              <c:tx>
                <c:rich>
                  <a:bodyPr/>
                  <a:lstStyle/>
                  <a:p>
                    <a:r>
                      <a:rPr lang="ru-RU" sz="900" dirty="0">
                        <a:solidFill>
                          <a:srgbClr val="002060"/>
                        </a:solidFill>
                      </a:rPr>
                      <a:t>Социальная политика 10; 1 043,50; 0,99%</a:t>
                    </a:r>
                    <a:endParaRPr lang="ru-RU" sz="800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214C-46B5-BE91-E5B218B0AA0D}"/>
                </c:ext>
              </c:extLst>
            </c:dLbl>
            <c:dLbl>
              <c:idx val="7"/>
              <c:layout>
                <c:manualLayout>
                  <c:x val="0.17859846848292577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ru-RU" sz="900" dirty="0">
                        <a:solidFill>
                          <a:srgbClr val="002060"/>
                        </a:solidFill>
                      </a:rPr>
                      <a:t>Средства массовой информации 12; 2 273,70; 2,15%</a:t>
                    </a:r>
                    <a:endParaRPr lang="ru-RU" sz="800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214C-46B5-BE91-E5B218B0AA0D}"/>
                </c:ext>
              </c:extLst>
            </c:dLbl>
            <c:dLbl>
              <c:idx val="8"/>
              <c:layout>
                <c:manualLayout>
                  <c:x val="-0.18561014949571494"/>
                  <c:y val="-0.13127178547126081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214C-46B5-BE91-E5B218B0AA0D}"/>
                </c:ext>
              </c:extLst>
            </c:dLbl>
            <c:dLbl>
              <c:idx val="9"/>
              <c:layout>
                <c:manualLayout>
                  <c:x val="-1.8087512030832361E-2"/>
                  <c:y val="-0.10356635976058567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214C-46B5-BE91-E5B218B0AA0D}"/>
                </c:ext>
              </c:extLst>
            </c:dLbl>
            <c:numFmt formatCode="0.00%" sourceLinked="0"/>
            <c:spPr>
              <a:blipFill dpi="0" rotWithShape="1">
                <a:blip xmlns:r="http://schemas.openxmlformats.org/officeDocument/2006/relationships" r:embed="rId1"/>
                <a:srcRect/>
                <a:stretch>
                  <a:fillRect/>
                </a:stretch>
              </a:blipFill>
              <a:effectLst>
                <a:innerShdw blurRad="114300">
                  <a:prstClr val="black"/>
                </a:innerShdw>
              </a:effectLst>
              <a:scene3d>
                <a:camera prst="orthographicFront"/>
                <a:lightRig rig="threePt" dir="t"/>
              </a:scene3d>
              <a:sp3d>
                <a:bevelT w="114300" prst="artDeco"/>
              </a:sp3d>
            </c:spPr>
            <c:txPr>
              <a:bodyPr rot="0" vert="horz" anchor="t" anchorCtr="0"/>
              <a:lstStyle/>
              <a:p>
                <a:pPr>
                  <a:defRPr sz="900" b="1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multiLvlStrRef>
              <c:f>'[Диаграмма в Microsoft PowerPoint]Расходы ФКР'!$A$3:$B$10</c:f>
              <c:multiLvlStrCache>
                <c:ptCount val="8"/>
                <c:lvl>
                  <c:pt idx="0">
                    <c:v>01</c:v>
                  </c:pt>
                  <c:pt idx="1">
                    <c:v>03</c:v>
                  </c:pt>
                  <c:pt idx="2">
                    <c:v>04</c:v>
                  </c:pt>
                  <c:pt idx="3">
                    <c:v>05</c:v>
                  </c:pt>
                  <c:pt idx="4">
                    <c:v>07</c:v>
                  </c:pt>
                  <c:pt idx="5">
                    <c:v>08</c:v>
                  </c:pt>
                  <c:pt idx="6">
                    <c:v>10</c:v>
                  </c:pt>
                  <c:pt idx="7">
                    <c:v>12</c:v>
                  </c:pt>
                </c:lvl>
                <c:lvl>
                  <c:pt idx="0">
                    <c:v>Общегосударственные вопросы</c:v>
                  </c:pt>
                  <c:pt idx="1">
                    <c:v>Национальная безопасность и правоохранительная деятельность</c:v>
                  </c:pt>
                  <c:pt idx="2">
                    <c:v>Национальная экономика</c:v>
                  </c:pt>
                  <c:pt idx="3">
                    <c:v>Жилищно - коммунальное хозяйство</c:v>
                  </c:pt>
                  <c:pt idx="4">
                    <c:v>Образование</c:v>
                  </c:pt>
                  <c:pt idx="5">
                    <c:v>Культура, кинематография</c:v>
                  </c:pt>
                  <c:pt idx="6">
                    <c:v>Социальная политика</c:v>
                  </c:pt>
                  <c:pt idx="7">
                    <c:v>Средства массовой информации</c:v>
                  </c:pt>
                </c:lvl>
              </c:multiLvlStrCache>
            </c:multiLvlStrRef>
          </c:cat>
          <c:val>
            <c:numRef>
              <c:f>'[Диаграмма в Microsoft PowerPoint]Расходы ФКР'!$C$3:$C$10</c:f>
              <c:numCache>
                <c:formatCode>#,##0.00</c:formatCode>
                <c:ptCount val="8"/>
                <c:pt idx="0">
                  <c:v>37874.800000000003</c:v>
                </c:pt>
                <c:pt idx="1">
                  <c:v>4808</c:v>
                </c:pt>
                <c:pt idx="2">
                  <c:v>6145.4</c:v>
                </c:pt>
                <c:pt idx="3">
                  <c:v>2434.9</c:v>
                </c:pt>
                <c:pt idx="4">
                  <c:v>46001</c:v>
                </c:pt>
                <c:pt idx="5">
                  <c:v>5107.5</c:v>
                </c:pt>
                <c:pt idx="6">
                  <c:v>1043.5</c:v>
                </c:pt>
                <c:pt idx="7">
                  <c:v>2273.6999999999998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214C-46B5-BE91-E5B218B0AA0D}"/>
            </c:ext>
          </c:extLst>
        </c:ser>
        <c:ser>
          <c:idx val="1"/>
          <c:order val="1"/>
          <c:explosion val="25"/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multiLvlStrRef>
              <c:f>'[Диаграмма в Microsoft PowerPoint]Расходы ФКР'!$A$3:$B$10</c:f>
              <c:multiLvlStrCache>
                <c:ptCount val="8"/>
                <c:lvl>
                  <c:pt idx="0">
                    <c:v>01</c:v>
                  </c:pt>
                  <c:pt idx="1">
                    <c:v>03</c:v>
                  </c:pt>
                  <c:pt idx="2">
                    <c:v>04</c:v>
                  </c:pt>
                  <c:pt idx="3">
                    <c:v>05</c:v>
                  </c:pt>
                  <c:pt idx="4">
                    <c:v>07</c:v>
                  </c:pt>
                  <c:pt idx="5">
                    <c:v>08</c:v>
                  </c:pt>
                  <c:pt idx="6">
                    <c:v>10</c:v>
                  </c:pt>
                  <c:pt idx="7">
                    <c:v>12</c:v>
                  </c:pt>
                </c:lvl>
                <c:lvl>
                  <c:pt idx="0">
                    <c:v>Общегосударственные вопросы</c:v>
                  </c:pt>
                  <c:pt idx="1">
                    <c:v>Национальная безопасность и правоохранительная деятельность</c:v>
                  </c:pt>
                  <c:pt idx="2">
                    <c:v>Национальная экономика</c:v>
                  </c:pt>
                  <c:pt idx="3">
                    <c:v>Жилищно - коммунальное хозяйство</c:v>
                  </c:pt>
                  <c:pt idx="4">
                    <c:v>Образование</c:v>
                  </c:pt>
                  <c:pt idx="5">
                    <c:v>Культура, кинематография</c:v>
                  </c:pt>
                  <c:pt idx="6">
                    <c:v>Социальная политика</c:v>
                  </c:pt>
                  <c:pt idx="7">
                    <c:v>Средства массовой информации</c:v>
                  </c:pt>
                </c:lvl>
              </c:multiLvlStrCache>
            </c:multiLvlStrRef>
          </c:cat>
          <c:val>
            <c:numRef>
              <c:f>'[Диаграмма в Microsoft PowerPoint]Расходы ФКР'!$D$3:$D$10</c:f>
              <c:numCache>
                <c:formatCode>0.00%</c:formatCode>
                <c:ptCount val="8"/>
                <c:pt idx="0">
                  <c:v>0.35836152932004151</c:v>
                </c:pt>
                <c:pt idx="1">
                  <c:v>4.5492048353278684E-2</c:v>
                </c:pt>
                <c:pt idx="2">
                  <c:v>5.8146180106122873E-2</c:v>
                </c:pt>
                <c:pt idx="3">
                  <c:v>2.3038391958277508E-2</c:v>
                </c:pt>
                <c:pt idx="4">
                  <c:v>0.43524952502062658</c:v>
                </c:pt>
                <c:pt idx="5">
                  <c:v>4.8325839634852506E-2</c:v>
                </c:pt>
                <c:pt idx="6">
                  <c:v>9.873326218104472E-3</c:v>
                </c:pt>
                <c:pt idx="7">
                  <c:v>2.1513159388695868E-2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B-214C-46B5-BE91-E5B218B0AA0D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solidFill>
          <a:srgbClr val="70D6D6"/>
        </a:solidFill>
      </c:spPr>
    </c:plotArea>
    <c:plotVisOnly val="1"/>
    <c:dispBlanksAs val="zero"/>
    <c:showDLblsOverMax val="0"/>
  </c:chart>
  <c:externalData r:id="rId2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2731355863368671E-3"/>
          <c:y val="0.10194762004946598"/>
          <c:w val="0.83160759887440461"/>
          <c:h val="0.81714354581402648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spPr>
    <a:solidFill>
      <a:schemeClr val="accent3">
        <a:lumMod val="20000"/>
        <a:lumOff val="80000"/>
      </a:schemeClr>
    </a:solidFill>
  </c:spPr>
  <c:externalData r:id="rId2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1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5.0681693630679689E-2"/>
          <c:y val="0.10658879032933963"/>
          <c:w val="0.82635452199117754"/>
          <c:h val="0.7674670596917601"/>
        </c:manualLayout>
      </c:layout>
      <c:pie3DChart>
        <c:varyColors val="1"/>
        <c:ser>
          <c:idx val="0"/>
          <c:order val="0"/>
          <c:tx>
            <c:strRef>
              <c:f>'[Диаграмма в Microsoft PowerPoint]Расходы ФКР'!$A$1</c:f>
              <c:strCache>
                <c:ptCount val="1"/>
                <c:pt idx="0">
                  <c:v>Распределение бюджетных ассигнований по разделам классификации расходов бюджета городского округа ЗАТО Михайловский на 2019 год 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</c:spPr>
          <c:explosion val="24"/>
          <c:dPt>
            <c:idx val="1"/>
            <c:bubble3D val="0"/>
            <c:spPr>
              <a:solidFill>
                <a:srgbClr val="92D050"/>
              </a:solidFill>
              <a:ln>
                <a:noFill/>
              </a:ln>
            </c:spPr>
          </c:dPt>
          <c:dPt>
            <c:idx val="2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c:spPr>
          </c:dPt>
          <c:dPt>
            <c:idx val="3"/>
            <c:bubble3D val="0"/>
            <c:spPr>
              <a:solidFill>
                <a:srgbClr val="C00000"/>
              </a:solidFill>
              <a:ln>
                <a:noFill/>
              </a:ln>
            </c:spPr>
          </c:dPt>
          <c:dPt>
            <c:idx val="4"/>
            <c:bubble3D val="0"/>
            <c:spPr>
              <a:solidFill>
                <a:srgbClr val="FFFF00"/>
              </a:solidFill>
              <a:ln>
                <a:noFill/>
              </a:ln>
            </c:spPr>
          </c:dPt>
          <c:dPt>
            <c:idx val="5"/>
            <c:bubble3D val="0"/>
            <c:explosion val="35"/>
            <c:spPr>
              <a:solidFill>
                <a:srgbClr val="FF66FF"/>
              </a:solidFill>
              <a:ln>
                <a:noFill/>
              </a:ln>
            </c:spPr>
          </c:dPt>
          <c:dPt>
            <c:idx val="6"/>
            <c:bubble3D val="0"/>
            <c:spPr>
              <a:solidFill>
                <a:srgbClr val="70D6D6"/>
              </a:solidFill>
              <a:ln>
                <a:noFill/>
              </a:ln>
            </c:spPr>
          </c:dPt>
          <c:dPt>
            <c:idx val="7"/>
            <c:bubble3D val="0"/>
            <c:spPr>
              <a:solidFill>
                <a:srgbClr val="FF9966"/>
              </a:solidFill>
              <a:ln>
                <a:noFill/>
              </a:ln>
            </c:spPr>
          </c:dPt>
          <c:dLbls>
            <c:dLbl>
              <c:idx val="0"/>
              <c:layout>
                <c:manualLayout>
                  <c:x val="2.1436796945549746E-3"/>
                  <c:y val="-0.113516383169901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214C-46B5-BE91-E5B218B0AA0D}"/>
                </c:ext>
              </c:extLst>
            </c:dLbl>
            <c:dLbl>
              <c:idx val="1"/>
              <c:layout>
                <c:manualLayout>
                  <c:x val="3.0741802848275893E-2"/>
                  <c:y val="2.5187156181001081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14C-46B5-BE91-E5B218B0AA0D}"/>
                </c:ext>
              </c:extLst>
            </c:dLbl>
            <c:dLbl>
              <c:idx val="2"/>
              <c:layout>
                <c:manualLayout>
                  <c:x val="-6.85535407363701E-2"/>
                  <c:y val="8.6637547095157072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214C-46B5-BE91-E5B218B0AA0D}"/>
                </c:ext>
              </c:extLst>
            </c:dLbl>
            <c:dLbl>
              <c:idx val="3"/>
              <c:layout>
                <c:manualLayout>
                  <c:x val="-0.19487109129530283"/>
                  <c:y val="0"/>
                </c:manualLayout>
              </c:layout>
              <c:tx>
                <c:rich>
                  <a:bodyPr rot="0" vert="horz" anchor="t" anchorCtr="0"/>
                  <a:lstStyle/>
                  <a:p>
                    <a:pPr>
                      <a:defRPr sz="900" b="1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sz="900" dirty="0" err="1" smtClean="0">
                        <a:solidFill>
                          <a:srgbClr val="002060"/>
                        </a:solidFill>
                      </a:rPr>
                      <a:t>Жилищно</a:t>
                    </a:r>
                    <a:r>
                      <a:rPr lang="ru-RU" sz="900" dirty="0" smtClean="0">
                        <a:solidFill>
                          <a:srgbClr val="002060"/>
                        </a:solidFill>
                      </a:rPr>
                      <a:t> </a:t>
                    </a:r>
                    <a:r>
                      <a:rPr lang="ru-RU" sz="900" dirty="0">
                        <a:solidFill>
                          <a:srgbClr val="002060"/>
                        </a:solidFill>
                      </a:rPr>
                      <a:t>- коммунальное хозяйство 05; 1 417,90; 1,39%</a:t>
                    </a:r>
                    <a:endParaRPr lang="ru-RU" dirty="0">
                      <a:solidFill>
                        <a:srgbClr val="002060"/>
                      </a:solidFill>
                    </a:endParaRPr>
                  </a:p>
                </c:rich>
              </c:tx>
              <c:numFmt formatCode="0.00%" sourceLinked="0"/>
              <c:spPr>
                <a:blipFill dpi="0" rotWithShape="1">
                  <a:blip xmlns:r="http://schemas.openxmlformats.org/officeDocument/2006/relationships" r:embed="rId1"/>
                  <a:srcRect/>
                  <a:stretch>
                    <a:fillRect/>
                  </a:stretch>
                </a:blipFill>
                <a:effectLst>
                  <a:innerShdw blurRad="114300">
                    <a:prstClr val="black"/>
                  </a:innerShdw>
                </a:effectLst>
                <a:scene3d>
                  <a:camera prst="orthographicFront"/>
                  <a:lightRig rig="threePt" dir="t"/>
                </a:scene3d>
                <a:sp3d>
                  <a:bevelT w="114300" prst="artDeco"/>
                </a:sp3d>
              </c:spPr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214C-46B5-BE91-E5B218B0AA0D}"/>
                </c:ext>
              </c:extLst>
            </c:dLbl>
            <c:dLbl>
              <c:idx val="4"/>
              <c:layout>
                <c:manualLayout>
                  <c:x val="5.4102998826460927E-2"/>
                  <c:y val="0.10126287137686456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214C-46B5-BE91-E5B218B0AA0D}"/>
                </c:ext>
              </c:extLst>
            </c:dLbl>
            <c:dLbl>
              <c:idx val="5"/>
              <c:layout>
                <c:manualLayout>
                  <c:x val="8.5193081623054903E-2"/>
                  <c:y val="-7.5065327418416677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214C-46B5-BE91-E5B218B0AA0D}"/>
                </c:ext>
              </c:extLst>
            </c:dLbl>
            <c:dLbl>
              <c:idx val="6"/>
              <c:layout>
                <c:manualLayout>
                  <c:x val="0.22977022160936367"/>
                  <c:y val="-3.7667841974673377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214C-46B5-BE91-E5B218B0AA0D}"/>
                </c:ext>
              </c:extLst>
            </c:dLbl>
            <c:dLbl>
              <c:idx val="7"/>
              <c:layout>
                <c:manualLayout>
                  <c:x val="-0.29854875127508684"/>
                  <c:y val="-2.3987759226662797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214C-46B5-BE91-E5B218B0AA0D}"/>
                </c:ext>
              </c:extLst>
            </c:dLbl>
            <c:dLbl>
              <c:idx val="8"/>
              <c:layout>
                <c:manualLayout>
                  <c:x val="-0.18561014949571494"/>
                  <c:y val="-0.13127178547126081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214C-46B5-BE91-E5B218B0AA0D}"/>
                </c:ext>
              </c:extLst>
            </c:dLbl>
            <c:dLbl>
              <c:idx val="9"/>
              <c:layout>
                <c:manualLayout>
                  <c:x val="-1.8087512030832361E-2"/>
                  <c:y val="-0.10356635976058567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214C-46B5-BE91-E5B218B0AA0D}"/>
                </c:ext>
              </c:extLst>
            </c:dLbl>
            <c:numFmt formatCode="0.00%" sourceLinked="0"/>
            <c:spPr>
              <a:blipFill dpi="0" rotWithShape="1">
                <a:blip xmlns:r="http://schemas.openxmlformats.org/officeDocument/2006/relationships" r:embed="rId1"/>
                <a:srcRect/>
                <a:stretch>
                  <a:fillRect/>
                </a:stretch>
              </a:blipFill>
              <a:effectLst>
                <a:innerShdw blurRad="114300">
                  <a:prstClr val="black"/>
                </a:innerShdw>
              </a:effectLst>
              <a:scene3d>
                <a:camera prst="orthographicFront"/>
                <a:lightRig rig="threePt" dir="t"/>
              </a:scene3d>
              <a:sp3d>
                <a:bevelT w="114300" prst="artDeco"/>
              </a:sp3d>
            </c:spPr>
            <c:txPr>
              <a:bodyPr rot="0" vert="horz" anchor="t" anchorCtr="0"/>
              <a:lstStyle/>
              <a:p>
                <a:pPr>
                  <a:defRPr sz="9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multiLvlStrRef>
              <c:f>'[Диаграмма в Microsoft PowerPoint]Расходы ФКР'!$A$3:$B$10</c:f>
              <c:multiLvlStrCache>
                <c:ptCount val="8"/>
                <c:lvl>
                  <c:pt idx="0">
                    <c:v>01</c:v>
                  </c:pt>
                  <c:pt idx="1">
                    <c:v>03</c:v>
                  </c:pt>
                  <c:pt idx="2">
                    <c:v>04</c:v>
                  </c:pt>
                  <c:pt idx="3">
                    <c:v>05</c:v>
                  </c:pt>
                  <c:pt idx="4">
                    <c:v>07</c:v>
                  </c:pt>
                  <c:pt idx="5">
                    <c:v>08</c:v>
                  </c:pt>
                  <c:pt idx="6">
                    <c:v>10</c:v>
                  </c:pt>
                  <c:pt idx="7">
                    <c:v>12</c:v>
                  </c:pt>
                </c:lvl>
                <c:lvl>
                  <c:pt idx="0">
                    <c:v>Общегосударственные вопросы</c:v>
                  </c:pt>
                  <c:pt idx="1">
                    <c:v>Национальная безопасность и правоохранительная деятельность</c:v>
                  </c:pt>
                  <c:pt idx="2">
                    <c:v>Национальная экономика</c:v>
                  </c:pt>
                  <c:pt idx="3">
                    <c:v>Жилищно - коммунальное хозяйство</c:v>
                  </c:pt>
                  <c:pt idx="4">
                    <c:v>Образование</c:v>
                  </c:pt>
                  <c:pt idx="5">
                    <c:v>Культура, кинематография</c:v>
                  </c:pt>
                  <c:pt idx="6">
                    <c:v>Социальная политика</c:v>
                  </c:pt>
                  <c:pt idx="7">
                    <c:v>Средства массовой информации</c:v>
                  </c:pt>
                </c:lvl>
              </c:multiLvlStrCache>
            </c:multiLvlStrRef>
          </c:cat>
          <c:val>
            <c:numRef>
              <c:f>'[Диаграмма в Microsoft PowerPoint]Расходы ФКР'!$C$3:$C$10</c:f>
              <c:numCache>
                <c:formatCode>#,##0.00</c:formatCode>
                <c:ptCount val="8"/>
                <c:pt idx="0">
                  <c:v>37559.599999999999</c:v>
                </c:pt>
                <c:pt idx="1">
                  <c:v>5408</c:v>
                </c:pt>
                <c:pt idx="2">
                  <c:v>6235.8</c:v>
                </c:pt>
                <c:pt idx="3">
                  <c:v>1417.9</c:v>
                </c:pt>
                <c:pt idx="4">
                  <c:v>42515.5</c:v>
                </c:pt>
                <c:pt idx="5">
                  <c:v>5179.3</c:v>
                </c:pt>
                <c:pt idx="6">
                  <c:v>1104.5</c:v>
                </c:pt>
                <c:pt idx="7">
                  <c:v>2430.9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214C-46B5-BE91-E5B218B0AA0D}"/>
            </c:ext>
          </c:extLst>
        </c:ser>
        <c:ser>
          <c:idx val="1"/>
          <c:order val="1"/>
          <c:explosion val="25"/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multiLvlStrRef>
              <c:f>'[Диаграмма в Microsoft PowerPoint]Расходы ФКР'!$A$3:$B$10</c:f>
              <c:multiLvlStrCache>
                <c:ptCount val="8"/>
                <c:lvl>
                  <c:pt idx="0">
                    <c:v>01</c:v>
                  </c:pt>
                  <c:pt idx="1">
                    <c:v>03</c:v>
                  </c:pt>
                  <c:pt idx="2">
                    <c:v>04</c:v>
                  </c:pt>
                  <c:pt idx="3">
                    <c:v>05</c:v>
                  </c:pt>
                  <c:pt idx="4">
                    <c:v>07</c:v>
                  </c:pt>
                  <c:pt idx="5">
                    <c:v>08</c:v>
                  </c:pt>
                  <c:pt idx="6">
                    <c:v>10</c:v>
                  </c:pt>
                  <c:pt idx="7">
                    <c:v>12</c:v>
                  </c:pt>
                </c:lvl>
                <c:lvl>
                  <c:pt idx="0">
                    <c:v>Общегосударственные вопросы</c:v>
                  </c:pt>
                  <c:pt idx="1">
                    <c:v>Национальная безопасность и правоохранительная деятельность</c:v>
                  </c:pt>
                  <c:pt idx="2">
                    <c:v>Национальная экономика</c:v>
                  </c:pt>
                  <c:pt idx="3">
                    <c:v>Жилищно - коммунальное хозяйство</c:v>
                  </c:pt>
                  <c:pt idx="4">
                    <c:v>Образование</c:v>
                  </c:pt>
                  <c:pt idx="5">
                    <c:v>Культура, кинематография</c:v>
                  </c:pt>
                  <c:pt idx="6">
                    <c:v>Социальная политика</c:v>
                  </c:pt>
                  <c:pt idx="7">
                    <c:v>Средства массовой информации</c:v>
                  </c:pt>
                </c:lvl>
              </c:multiLvlStrCache>
            </c:multiLvlStrRef>
          </c:cat>
          <c:val>
            <c:numRef>
              <c:f>'[Диаграмма в Microsoft PowerPoint]Расходы ФКР'!$D$3:$D$10</c:f>
              <c:numCache>
                <c:formatCode>0.00%</c:formatCode>
                <c:ptCount val="8"/>
                <c:pt idx="0">
                  <c:v>0.36876825574488348</c:v>
                </c:pt>
                <c:pt idx="1">
                  <c:v>5.3096910698418778E-2</c:v>
                </c:pt>
                <c:pt idx="2">
                  <c:v>6.1224429684393455E-2</c:v>
                </c:pt>
                <c:pt idx="3">
                  <c:v>1.3921248091584317E-2</c:v>
                </c:pt>
                <c:pt idx="4">
                  <c:v>0.41742635110921295</c:v>
                </c:pt>
                <c:pt idx="5">
                  <c:v>5.0851484759674624E-2</c:v>
                </c:pt>
                <c:pt idx="6">
                  <c:v>1.0844219280030241E-2</c:v>
                </c:pt>
                <c:pt idx="7">
                  <c:v>2.3867100631802182E-2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B-214C-46B5-BE91-E5B218B0AA0D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plotVisOnly val="1"/>
    <c:dispBlanksAs val="zero"/>
    <c:showDLblsOverMax val="0"/>
  </c:chart>
  <c:spPr>
    <a:solidFill>
      <a:srgbClr val="70D6D6"/>
    </a:solidFill>
  </c:spPr>
  <c:externalData r:id="rId2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2731355863368671E-3"/>
          <c:y val="0.10194762004946598"/>
          <c:w val="0.83160759887440461"/>
          <c:h val="0.81714354581402648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spPr>
    <a:solidFill>
      <a:schemeClr val="accent3">
        <a:lumMod val="20000"/>
        <a:lumOff val="80000"/>
      </a:schemeClr>
    </a:solidFill>
  </c:spPr>
  <c:externalData r:id="rId2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8.1490378620062628E-2"/>
          <c:y val="9.2243069639066463E-2"/>
          <c:w val="0.83160759887440461"/>
          <c:h val="0.81714354581402648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spPr>
    <a:solidFill>
      <a:schemeClr val="accent3">
        <a:lumMod val="20000"/>
        <a:lumOff val="80000"/>
      </a:schemeClr>
    </a:solidFill>
  </c:spPr>
  <c:externalData r:id="rId2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1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7777753004221882E-2"/>
          <c:y val="0.15300183218813729"/>
          <c:w val="0.82635452199117754"/>
          <c:h val="0.7674670596917601"/>
        </c:manualLayout>
      </c:layout>
      <c:pie3DChart>
        <c:varyColors val="1"/>
        <c:ser>
          <c:idx val="0"/>
          <c:order val="0"/>
          <c:tx>
            <c:strRef>
              <c:f>'[Диаграмма в Microsoft PowerPoint]Расходы ФКР'!$A$1</c:f>
              <c:strCache>
                <c:ptCount val="1"/>
                <c:pt idx="0">
                  <c:v>Распределение бюджетных ассигнований по разделам классификации расходов бюджета городского округа ЗАТО Михайловский на 2019 год </c:v>
                </c:pt>
              </c:strCache>
            </c:strRef>
          </c:tx>
          <c:spPr>
            <a:ln>
              <a:noFill/>
            </a:ln>
          </c:spPr>
          <c:explosion val="39"/>
          <c:dPt>
            <c:idx val="0"/>
            <c:bubble3D val="0"/>
            <c:spPr>
              <a:solidFill>
                <a:srgbClr val="FF0000"/>
              </a:solidFill>
              <a:ln>
                <a:noFill/>
              </a:ln>
            </c:spPr>
          </c:dPt>
          <c:dPt>
            <c:idx val="1"/>
            <c:bubble3D val="0"/>
            <c:spPr>
              <a:solidFill>
                <a:srgbClr val="92D050"/>
              </a:solidFill>
              <a:ln>
                <a:noFill/>
              </a:ln>
            </c:spPr>
          </c:dPt>
          <c:dPt>
            <c:idx val="2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c:spPr>
          </c:dPt>
          <c:dPt>
            <c:idx val="3"/>
            <c:bubble3D val="0"/>
            <c:spPr>
              <a:solidFill>
                <a:srgbClr val="C00000"/>
              </a:solidFill>
              <a:ln>
                <a:noFill/>
              </a:ln>
            </c:spPr>
          </c:dPt>
          <c:dPt>
            <c:idx val="4"/>
            <c:bubble3D val="0"/>
            <c:spPr>
              <a:solidFill>
                <a:srgbClr val="FFFF00"/>
              </a:solidFill>
              <a:ln>
                <a:noFill/>
              </a:ln>
            </c:spPr>
          </c:dPt>
          <c:dPt>
            <c:idx val="5"/>
            <c:bubble3D val="0"/>
            <c:spPr>
              <a:solidFill>
                <a:srgbClr val="FF66FF"/>
              </a:solidFill>
              <a:ln>
                <a:noFill/>
              </a:ln>
            </c:spPr>
          </c:dPt>
          <c:dPt>
            <c:idx val="7"/>
            <c:bubble3D val="0"/>
            <c:spPr>
              <a:solidFill>
                <a:srgbClr val="CC6600"/>
              </a:solidFill>
              <a:ln>
                <a:noFill/>
              </a:ln>
            </c:spPr>
          </c:dPt>
          <c:dLbls>
            <c:dLbl>
              <c:idx val="0"/>
              <c:layout>
                <c:manualLayout>
                  <c:x val="-3.5893060288543408E-3"/>
                  <c:y val="-9.7783155920528622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214C-46B5-BE91-E5B218B0AA0D}"/>
                </c:ext>
              </c:extLst>
            </c:dLbl>
            <c:dLbl>
              <c:idx val="1"/>
              <c:layout>
                <c:manualLayout>
                  <c:x val="6.3103088329518983E-2"/>
                  <c:y val="-9.7374538422284523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14C-46B5-BE91-E5B218B0AA0D}"/>
                </c:ext>
              </c:extLst>
            </c:dLbl>
            <c:dLbl>
              <c:idx val="2"/>
              <c:layout>
                <c:manualLayout>
                  <c:x val="3.5589194930073384E-2"/>
                  <c:y val="1.195724015599031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214C-46B5-BE91-E5B218B0AA0D}"/>
                </c:ext>
              </c:extLst>
            </c:dLbl>
            <c:dLbl>
              <c:idx val="3"/>
              <c:layout>
                <c:manualLayout>
                  <c:x val="-0.17336200327410145"/>
                  <c:y val="0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214C-46B5-BE91-E5B218B0AA0D}"/>
                </c:ext>
              </c:extLst>
            </c:dLbl>
            <c:dLbl>
              <c:idx val="4"/>
              <c:layout>
                <c:manualLayout>
                  <c:x val="1.4732055094293193E-3"/>
                  <c:y val="7.9551189227562283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214C-46B5-BE91-E5B218B0AA0D}"/>
                </c:ext>
              </c:extLst>
            </c:dLbl>
            <c:dLbl>
              <c:idx val="5"/>
              <c:layout>
                <c:manualLayout>
                  <c:x val="8.5193081623054903E-2"/>
                  <c:y val="-7.5065327418416677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214C-46B5-BE91-E5B218B0AA0D}"/>
                </c:ext>
              </c:extLst>
            </c:dLbl>
            <c:dLbl>
              <c:idx val="6"/>
              <c:layout>
                <c:manualLayout>
                  <c:x val="0.27252811264193283"/>
                  <c:y val="-5.6608587746370932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214C-46B5-BE91-E5B218B0AA0D}"/>
                </c:ext>
              </c:extLst>
            </c:dLbl>
            <c:dLbl>
              <c:idx val="7"/>
              <c:layout>
                <c:manualLayout>
                  <c:x val="-0.29854875127508684"/>
                  <c:y val="-2.3987759226662797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214C-46B5-BE91-E5B218B0AA0D}"/>
                </c:ext>
              </c:extLst>
            </c:dLbl>
            <c:dLbl>
              <c:idx val="8"/>
              <c:layout>
                <c:manualLayout>
                  <c:x val="-0.18561014949571494"/>
                  <c:y val="-0.13127178547126081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214C-46B5-BE91-E5B218B0AA0D}"/>
                </c:ext>
              </c:extLst>
            </c:dLbl>
            <c:dLbl>
              <c:idx val="9"/>
              <c:layout>
                <c:manualLayout>
                  <c:x val="-1.8087512030832361E-2"/>
                  <c:y val="-0.10356635976058567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214C-46B5-BE91-E5B218B0AA0D}"/>
                </c:ext>
              </c:extLst>
            </c:dLbl>
            <c:numFmt formatCode="0.00%" sourceLinked="0"/>
            <c:spPr>
              <a:blipFill dpi="0" rotWithShape="1">
                <a:blip xmlns:r="http://schemas.openxmlformats.org/officeDocument/2006/relationships" r:embed="rId1"/>
                <a:srcRect/>
                <a:stretch>
                  <a:fillRect/>
                </a:stretch>
              </a:blipFill>
              <a:effectLst>
                <a:innerShdw blurRad="114300">
                  <a:prstClr val="black"/>
                </a:innerShdw>
              </a:effectLst>
              <a:scene3d>
                <a:camera prst="orthographicFront"/>
                <a:lightRig rig="threePt" dir="t"/>
              </a:scene3d>
              <a:sp3d>
                <a:bevelT w="114300" prst="artDeco"/>
              </a:sp3d>
            </c:spPr>
            <c:txPr>
              <a:bodyPr rot="0" vert="horz" anchor="t" anchorCtr="0"/>
              <a:lstStyle/>
              <a:p>
                <a:pPr>
                  <a:defRPr sz="900" b="1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multiLvlStrRef>
              <c:f>'[Диаграмма в Microsoft PowerPoint]Расходы ФКР'!$A$3:$B$10</c:f>
              <c:multiLvlStrCache>
                <c:ptCount val="8"/>
                <c:lvl>
                  <c:pt idx="0">
                    <c:v>01</c:v>
                  </c:pt>
                  <c:pt idx="1">
                    <c:v>03</c:v>
                  </c:pt>
                  <c:pt idx="2">
                    <c:v>04</c:v>
                  </c:pt>
                  <c:pt idx="3">
                    <c:v>05</c:v>
                  </c:pt>
                  <c:pt idx="4">
                    <c:v>07</c:v>
                  </c:pt>
                  <c:pt idx="5">
                    <c:v>08</c:v>
                  </c:pt>
                  <c:pt idx="6">
                    <c:v>10</c:v>
                  </c:pt>
                  <c:pt idx="7">
                    <c:v>12</c:v>
                  </c:pt>
                </c:lvl>
                <c:lvl>
                  <c:pt idx="0">
                    <c:v>Общегосударственные вопросы</c:v>
                  </c:pt>
                  <c:pt idx="1">
                    <c:v>Национальная безопасность и правоохранительная деятельность</c:v>
                  </c:pt>
                  <c:pt idx="2">
                    <c:v>Национальная экономика</c:v>
                  </c:pt>
                  <c:pt idx="3">
                    <c:v>Жилищно - коммунальное хозяйство</c:v>
                  </c:pt>
                  <c:pt idx="4">
                    <c:v>Образование</c:v>
                  </c:pt>
                  <c:pt idx="5">
                    <c:v>Культура, кинематография</c:v>
                  </c:pt>
                  <c:pt idx="6">
                    <c:v>Социальная политика</c:v>
                  </c:pt>
                  <c:pt idx="7">
                    <c:v>Средства массовой информации</c:v>
                  </c:pt>
                </c:lvl>
              </c:multiLvlStrCache>
            </c:multiLvlStrRef>
          </c:cat>
          <c:val>
            <c:numRef>
              <c:f>'[Диаграмма в Microsoft PowerPoint]Расходы ФКР'!$C$3:$C$10</c:f>
              <c:numCache>
                <c:formatCode>#,##0.00</c:formatCode>
                <c:ptCount val="8"/>
                <c:pt idx="0">
                  <c:v>38619.599999999999</c:v>
                </c:pt>
                <c:pt idx="1">
                  <c:v>5408</c:v>
                </c:pt>
                <c:pt idx="2">
                  <c:v>7073.2</c:v>
                </c:pt>
                <c:pt idx="3">
                  <c:v>2270.9</c:v>
                </c:pt>
                <c:pt idx="4">
                  <c:v>44205.8</c:v>
                </c:pt>
                <c:pt idx="5">
                  <c:v>5160.5</c:v>
                </c:pt>
                <c:pt idx="6">
                  <c:v>1135.5</c:v>
                </c:pt>
                <c:pt idx="7">
                  <c:v>2492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214C-46B5-BE91-E5B218B0AA0D}"/>
            </c:ext>
          </c:extLst>
        </c:ser>
        <c:ser>
          <c:idx val="1"/>
          <c:order val="1"/>
          <c:explosion val="25"/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multiLvlStrRef>
              <c:f>'[Диаграмма в Microsoft PowerPoint]Расходы ФКР'!$A$3:$B$10</c:f>
              <c:multiLvlStrCache>
                <c:ptCount val="8"/>
                <c:lvl>
                  <c:pt idx="0">
                    <c:v>01</c:v>
                  </c:pt>
                  <c:pt idx="1">
                    <c:v>03</c:v>
                  </c:pt>
                  <c:pt idx="2">
                    <c:v>04</c:v>
                  </c:pt>
                  <c:pt idx="3">
                    <c:v>05</c:v>
                  </c:pt>
                  <c:pt idx="4">
                    <c:v>07</c:v>
                  </c:pt>
                  <c:pt idx="5">
                    <c:v>08</c:v>
                  </c:pt>
                  <c:pt idx="6">
                    <c:v>10</c:v>
                  </c:pt>
                  <c:pt idx="7">
                    <c:v>12</c:v>
                  </c:pt>
                </c:lvl>
                <c:lvl>
                  <c:pt idx="0">
                    <c:v>Общегосударственные вопросы</c:v>
                  </c:pt>
                  <c:pt idx="1">
                    <c:v>Национальная безопасность и правоохранительная деятельность</c:v>
                  </c:pt>
                  <c:pt idx="2">
                    <c:v>Национальная экономика</c:v>
                  </c:pt>
                  <c:pt idx="3">
                    <c:v>Жилищно - коммунальное хозяйство</c:v>
                  </c:pt>
                  <c:pt idx="4">
                    <c:v>Образование</c:v>
                  </c:pt>
                  <c:pt idx="5">
                    <c:v>Культура, кинематография</c:v>
                  </c:pt>
                  <c:pt idx="6">
                    <c:v>Социальная политика</c:v>
                  </c:pt>
                  <c:pt idx="7">
                    <c:v>Средства массовой информации</c:v>
                  </c:pt>
                </c:lvl>
              </c:multiLvlStrCache>
            </c:multiLvlStrRef>
          </c:cat>
          <c:val>
            <c:numRef>
              <c:f>'[Диаграмма в Microsoft PowerPoint]Расходы ФКР'!$D$3:$D$10</c:f>
              <c:numCache>
                <c:formatCode>0.00%</c:formatCode>
                <c:ptCount val="8"/>
                <c:pt idx="0">
                  <c:v>0.36308389468389657</c:v>
                </c:pt>
                <c:pt idx="1">
                  <c:v>5.0843553595855802E-2</c:v>
                </c:pt>
                <c:pt idx="2">
                  <c:v>6.6499005786650744E-2</c:v>
                </c:pt>
                <c:pt idx="3">
                  <c:v>2.1349967799709494E-2</c:v>
                </c:pt>
                <c:pt idx="4">
                  <c:v>0.41560280354062173</c:v>
                </c:pt>
                <c:pt idx="5">
                  <c:v>4.8516671289092796E-2</c:v>
                </c:pt>
                <c:pt idx="6">
                  <c:v>1.0675453977088436E-2</c:v>
                </c:pt>
                <c:pt idx="7">
                  <c:v>2.3428649327084439E-2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B-214C-46B5-BE91-E5B218B0AA0D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plotVisOnly val="1"/>
    <c:dispBlanksAs val="zero"/>
    <c:showDLblsOverMax val="0"/>
  </c:chart>
  <c:spPr>
    <a:solidFill>
      <a:srgbClr val="70D6D6"/>
    </a:solidFill>
  </c:sp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0702688853082188E-2"/>
          <c:y val="0.20205797806383763"/>
          <c:w val="0.92465998659273163"/>
          <c:h val="0.5998790612198162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explosion val="42"/>
          <c:dPt>
            <c:idx val="0"/>
            <c:bubble3D val="0"/>
            <c:explosion val="19"/>
            <c:spPr>
              <a:gradFill rotWithShape="1">
                <a:gsLst>
                  <a:gs pos="0">
                    <a:schemeClr val="accent1">
                      <a:tint val="50000"/>
                      <a:satMod val="300000"/>
                    </a:schemeClr>
                  </a:gs>
                  <a:gs pos="35000">
                    <a:schemeClr val="accent1">
                      <a:tint val="37000"/>
                      <a:satMod val="300000"/>
                    </a:schemeClr>
                  </a:gs>
                  <a:gs pos="100000">
                    <a:schemeClr val="accent1">
                      <a:tint val="15000"/>
                      <a:satMod val="350000"/>
                    </a:schemeClr>
                  </a:gs>
                </a:gsLst>
                <a:lin ang="16200000" scaled="1"/>
              </a:gradFill>
              <a:ln>
                <a:noFill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  <a:sp3d/>
            </c:spPr>
          </c:dPt>
          <c:dPt>
            <c:idx val="1"/>
            <c:bubble3D val="0"/>
            <c:explosion val="0"/>
            <c:spPr>
              <a:solidFill>
                <a:srgbClr val="DBD0F0"/>
              </a:solidFill>
              <a:ln>
                <a:noFill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  <a:sp3d/>
            </c:spPr>
          </c:dPt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42529724409448816"/>
          <c:y val="0.8105316925204713"/>
          <c:w val="0.18025831146106747"/>
          <c:h val="0.18682123067949849"/>
        </c:manualLayout>
      </c:layout>
      <c:overlay val="0"/>
      <c:spPr>
        <a:noFill/>
        <a:ln w="24897">
          <a:noFill/>
        </a:ln>
      </c:spPr>
      <c:txPr>
        <a:bodyPr rot="0" spcFirstLastPara="1" vertOverflow="ellipsis" vert="horz" wrap="square" anchor="ctr" anchorCtr="1"/>
        <a:lstStyle/>
        <a:p>
          <a:pPr rtl="0">
            <a:defRPr sz="1173" b="0" i="0" u="none" strike="noStrike" kern="120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</c:spPr>
  <c:txPr>
    <a:bodyPr/>
    <a:lstStyle/>
    <a:p>
      <a:pPr>
        <a:defRPr/>
      </a:pPr>
      <a:endParaRPr lang="ru-RU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8516472154794664"/>
          <c:y val="0.22730044961424825"/>
          <c:w val="0.81366768038501103"/>
          <c:h val="0.7714111777357342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23448840769903773"/>
          <c:y val="7.4548702245552642E-2"/>
          <c:w val="0.72102690288713911"/>
          <c:h val="0.7982250656167978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Доходы!$N$18</c:f>
              <c:strCache>
                <c:ptCount val="1"/>
                <c:pt idx="0">
                  <c:v>Расходы</c:v>
                </c:pt>
              </c:strCache>
            </c:strRef>
          </c:tx>
          <c:spPr>
            <a:solidFill>
              <a:srgbClr val="3333FF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Доходы!$M$19:$M$21</c:f>
              <c:numCache>
                <c:formatCode>General</c:formatCode>
                <c:ptCount val="3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</c:numCache>
            </c:numRef>
          </c:cat>
          <c:val>
            <c:numRef>
              <c:f>Доходы!$N$19:$N$21</c:f>
              <c:numCache>
                <c:formatCode>General</c:formatCode>
                <c:ptCount val="3"/>
                <c:pt idx="0">
                  <c:v>105.7</c:v>
                </c:pt>
                <c:pt idx="1">
                  <c:v>103.7</c:v>
                </c:pt>
                <c:pt idx="2" formatCode="0.00">
                  <c:v>110.4</c:v>
                </c:pt>
              </c:numCache>
            </c:numRef>
          </c:val>
        </c:ser>
        <c:ser>
          <c:idx val="1"/>
          <c:order val="1"/>
          <c:tx>
            <c:strRef>
              <c:f>Доходы!$O$18</c:f>
              <c:strCache>
                <c:ptCount val="1"/>
                <c:pt idx="0">
                  <c:v>Доходы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dLbl>
              <c:idx val="0"/>
              <c:layout>
                <c:manualLayout>
                  <c:x val="6.1764972654301732E-2"/>
                  <c:y val="-1.43002128892585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3970868703443555E-2"/>
                  <c:y val="-3.813390103802280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7.4118258989331512E-2"/>
                  <c:y val="-1.43002128892585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Доходы!$M$19:$M$21</c:f>
              <c:numCache>
                <c:formatCode>General</c:formatCode>
                <c:ptCount val="3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</c:numCache>
            </c:numRef>
          </c:cat>
          <c:val>
            <c:numRef>
              <c:f>Доходы!$O$19:$O$21</c:f>
              <c:numCache>
                <c:formatCode>General</c:formatCode>
                <c:ptCount val="3"/>
                <c:pt idx="0">
                  <c:v>105.7</c:v>
                </c:pt>
                <c:pt idx="1">
                  <c:v>103.7</c:v>
                </c:pt>
                <c:pt idx="2" formatCode="0.00">
                  <c:v>110.4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pyramid"/>
        <c:axId val="381877632"/>
        <c:axId val="382014592"/>
        <c:axId val="0"/>
      </c:bar3DChart>
      <c:catAx>
        <c:axId val="3818776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382014592"/>
        <c:crosses val="autoZero"/>
        <c:auto val="1"/>
        <c:lblAlgn val="ctr"/>
        <c:lblOffset val="100"/>
        <c:noMultiLvlLbl val="0"/>
      </c:catAx>
      <c:valAx>
        <c:axId val="38201459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381877632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 b="1"/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 algn="ctr">
              <a:defRPr sz="1825" b="0" i="1" u="none" strike="noStrike" kern="1200" cap="none" spc="2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764" i="1" dirty="0">
                <a:solidFill>
                  <a:schemeClr val="tx1"/>
                </a:solidFill>
              </a:rPr>
              <a:t>Структура налоговых и неналоговых доходов на </a:t>
            </a:r>
            <a:r>
              <a:rPr lang="ru-RU" sz="1764" i="1" dirty="0" smtClean="0">
                <a:solidFill>
                  <a:schemeClr val="tx1"/>
                </a:solidFill>
              </a:rPr>
              <a:t>2024 </a:t>
            </a:r>
            <a:r>
              <a:rPr lang="ru-RU" sz="1764" i="1" dirty="0">
                <a:solidFill>
                  <a:schemeClr val="tx1"/>
                </a:solidFill>
              </a:rPr>
              <a:t>год</a:t>
            </a:r>
          </a:p>
        </c:rich>
      </c:tx>
      <c:layout>
        <c:manualLayout>
          <c:xMode val="edge"/>
          <c:yMode val="edge"/>
          <c:x val="0.13927436842269128"/>
          <c:y val="6.0525682331592789E-4"/>
        </c:manualLayout>
      </c:layout>
      <c:overlay val="0"/>
      <c:spPr>
        <a:noFill/>
        <a:ln w="24897">
          <a:noFill/>
        </a:ln>
      </c:spPr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4.5030380802137393E-2"/>
          <c:y val="0.24737992074954634"/>
          <c:w val="0.92465998659273163"/>
          <c:h val="0.5998790612198162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explosion val="42"/>
          <c:dPt>
            <c:idx val="0"/>
            <c:bubble3D val="0"/>
            <c:explosion val="19"/>
            <c:spPr>
              <a:gradFill rotWithShape="1">
                <a:gsLst>
                  <a:gs pos="0">
                    <a:schemeClr val="accent1">
                      <a:tint val="50000"/>
                      <a:satMod val="300000"/>
                    </a:schemeClr>
                  </a:gs>
                  <a:gs pos="35000">
                    <a:schemeClr val="accent1">
                      <a:tint val="37000"/>
                      <a:satMod val="300000"/>
                    </a:schemeClr>
                  </a:gs>
                  <a:gs pos="100000">
                    <a:schemeClr val="accent1">
                      <a:tint val="15000"/>
                      <a:satMod val="350000"/>
                    </a:schemeClr>
                  </a:gs>
                </a:gsLst>
                <a:lin ang="16200000" scaled="1"/>
              </a:gradFill>
              <a:ln>
                <a:noFill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  <a:sp3d/>
            </c:spPr>
          </c:dPt>
          <c:dPt>
            <c:idx val="1"/>
            <c:bubble3D val="0"/>
            <c:explosion val="0"/>
            <c:spPr>
              <a:solidFill>
                <a:srgbClr val="DBD0F0"/>
              </a:solidFill>
              <a:ln>
                <a:noFill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  <a:sp3d/>
            </c:spPr>
          </c:dPt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42529724409448816"/>
          <c:y val="0.8105316925204713"/>
          <c:w val="0.18025831146106747"/>
          <c:h val="0.18682123067949849"/>
        </c:manualLayout>
      </c:layout>
      <c:overlay val="0"/>
      <c:spPr>
        <a:noFill/>
        <a:ln w="24897">
          <a:noFill/>
        </a:ln>
      </c:spPr>
      <c:txPr>
        <a:bodyPr rot="0" spcFirstLastPara="1" vertOverflow="ellipsis" vert="horz" wrap="square" anchor="ctr" anchorCtr="1"/>
        <a:lstStyle/>
        <a:p>
          <a:pPr rtl="0">
            <a:defRPr sz="1173" b="0" i="0" u="none" strike="noStrike" kern="120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</c:spPr>
  <c:txPr>
    <a:bodyPr/>
    <a:lstStyle/>
    <a:p>
      <a:pPr>
        <a:defRPr/>
      </a:pPr>
      <a:endParaRPr lang="ru-RU"/>
    </a:p>
  </c:tx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6140425807148245"/>
          <c:y val="9.8070445079754404E-2"/>
          <c:w val="0.81366768038501103"/>
          <c:h val="0.7714111777357342"/>
        </c:manualLayout>
      </c:layout>
      <c:pie3DChart>
        <c:varyColors val="1"/>
        <c:ser>
          <c:idx val="0"/>
          <c:order val="0"/>
          <c:dPt>
            <c:idx val="0"/>
            <c:bubble3D val="0"/>
            <c:spPr>
              <a:solidFill>
                <a:srgbClr val="FF0000"/>
              </a:solidFill>
              <a:ln>
                <a:solidFill>
                  <a:srgbClr val="FF0000"/>
                </a:solidFill>
              </a:ln>
            </c:spPr>
          </c:dPt>
          <c:dPt>
            <c:idx val="1"/>
            <c:bubble3D val="0"/>
            <c:explosion val="29"/>
            <c:spPr>
              <a:solidFill>
                <a:srgbClr val="3333FF"/>
              </a:solidFill>
            </c:spPr>
          </c:dPt>
          <c:dLbls>
            <c:dLbl>
              <c:idx val="0"/>
              <c:layout>
                <c:manualLayout>
                  <c:x val="-1.6295577235476838E-3"/>
                  <c:y val="-0.63696490554910135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0.12085097889311733"/>
                  <c:y val="4.808712417832213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numFmt formatCode="0.00%" sourceLinked="0"/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'[Диаграмма в Microsoft PowerPoint]Доходы'!$H$3:$H$4</c:f>
              <c:strCache>
                <c:ptCount val="2"/>
                <c:pt idx="0">
                  <c:v> Неналоговые доходы</c:v>
                </c:pt>
                <c:pt idx="1">
                  <c:v>Налоговые доходы</c:v>
                </c:pt>
              </c:strCache>
            </c:strRef>
          </c:cat>
          <c:val>
            <c:numRef>
              <c:f>'[Диаграмма в Microsoft PowerPoint]Доходы'!$I$3:$I$4</c:f>
              <c:numCache>
                <c:formatCode>General</c:formatCode>
                <c:ptCount val="2"/>
                <c:pt idx="0">
                  <c:v>21406.9</c:v>
                </c:pt>
                <c:pt idx="1">
                  <c:v>9475.7999999999993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0158573928258962E-2"/>
          <c:y val="0.24511091828109013"/>
          <c:w val="0.56096041049531264"/>
          <c:h val="0.73483359580052499"/>
        </c:manualLayout>
      </c:layout>
      <c:pie3DChart>
        <c:varyColors val="1"/>
        <c:ser>
          <c:idx val="0"/>
          <c:order val="0"/>
          <c:tx>
            <c:strRef>
              <c:f>'[Диаграмма в Microsoft PowerPoint]Доходы'!$B$2</c:f>
              <c:strCache>
                <c:ptCount val="1"/>
                <c:pt idx="0">
                  <c:v>Сумма, тыс.руб</c:v>
                </c:pt>
              </c:strCache>
            </c:strRef>
          </c:tx>
          <c:spPr>
            <a:solidFill>
              <a:srgbClr val="FFFF00"/>
            </a:solidFill>
          </c:spPr>
          <c:dPt>
            <c:idx val="0"/>
            <c:bubble3D val="0"/>
            <c:spPr>
              <a:solidFill>
                <a:srgbClr val="70D6D6"/>
              </a:solidFill>
              <a:ln>
                <a:solidFill>
                  <a:srgbClr val="BBE0E3"/>
                </a:solidFill>
              </a:ln>
            </c:spPr>
          </c:dPt>
          <c:dPt>
            <c:idx val="1"/>
            <c:bubble3D val="0"/>
            <c:explosion val="18"/>
            <c:spPr>
              <a:solidFill>
                <a:srgbClr val="C00000"/>
              </a:solidFill>
            </c:spPr>
          </c:dPt>
          <c:dPt>
            <c:idx val="2"/>
            <c:bubble3D val="0"/>
            <c:explosion val="3"/>
            <c:spPr>
              <a:solidFill>
                <a:srgbClr val="3333FF"/>
              </a:solidFill>
            </c:spPr>
          </c:dPt>
          <c:dPt>
            <c:idx val="3"/>
            <c:bubble3D val="0"/>
            <c:explosion val="3"/>
          </c:dPt>
          <c:dPt>
            <c:idx val="4"/>
            <c:bubble3D val="0"/>
            <c:explosion val="6"/>
            <c:spPr>
              <a:solidFill>
                <a:srgbClr val="FF0000"/>
              </a:solidFill>
              <a:ln>
                <a:solidFill>
                  <a:srgbClr val="FF0000"/>
                </a:solidFill>
              </a:ln>
            </c:spPr>
          </c:dPt>
          <c:dLbls>
            <c:dLbl>
              <c:idx val="0"/>
              <c:layout>
                <c:manualLayout>
                  <c:x val="-3.5524351640769593E-2"/>
                  <c:y val="-7.8007421486107481E-2"/>
                </c:manualLayout>
              </c:layout>
              <c:numFmt formatCode="0.00%" sourceLinked="0"/>
              <c:spPr/>
              <c:txPr>
                <a:bodyPr/>
                <a:lstStyle/>
                <a:p>
                  <a:pPr>
                    <a:defRPr sz="900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dLblPos val="bestFit"/>
              <c:showLegendKey val="1"/>
              <c:showVal val="1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6628-4685-B657-BE01FB698FDA}"/>
                </c:ext>
              </c:extLst>
            </c:dLbl>
            <c:dLbl>
              <c:idx val="1"/>
              <c:layout>
                <c:manualLayout>
                  <c:x val="-0.11887460781434291"/>
                  <c:y val="8.4456270552388024E-2"/>
                </c:manualLayout>
              </c:layout>
              <c:numFmt formatCode="0.00%" sourceLinked="0"/>
              <c:spPr/>
              <c:txPr>
                <a:bodyPr/>
                <a:lstStyle/>
                <a:p>
                  <a:pPr>
                    <a:defRPr sz="900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dLblPos val="bestFit"/>
              <c:showLegendKey val="1"/>
              <c:showVal val="1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6628-4685-B657-BE01FB698FDA}"/>
                </c:ext>
              </c:extLst>
            </c:dLbl>
            <c:dLbl>
              <c:idx val="2"/>
              <c:layout>
                <c:manualLayout>
                  <c:x val="5.3593656032782883E-4"/>
                  <c:y val="0.12313150511358502"/>
                </c:manualLayout>
              </c:layout>
              <c:numFmt formatCode="0.00%" sourceLinked="0"/>
              <c:spPr/>
              <c:txPr>
                <a:bodyPr/>
                <a:lstStyle/>
                <a:p>
                  <a:pPr>
                    <a:defRPr sz="900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dLblPos val="bestFit"/>
              <c:showLegendKey val="1"/>
              <c:showVal val="1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6628-4685-B657-BE01FB698FDA}"/>
                </c:ext>
              </c:extLst>
            </c:dLbl>
            <c:dLbl>
              <c:idx val="3"/>
              <c:layout>
                <c:manualLayout>
                  <c:x val="0"/>
                  <c:y val="-0.10910312840310669"/>
                </c:manualLayout>
              </c:layout>
              <c:numFmt formatCode="0.00%" sourceLinked="0"/>
              <c:spPr/>
              <c:txPr>
                <a:bodyPr/>
                <a:lstStyle/>
                <a:p>
                  <a:pPr>
                    <a:defRPr sz="900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dLblPos val="bestFit"/>
              <c:showLegendKey val="1"/>
              <c:showVal val="1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6628-4685-B657-BE01FB698FDA}"/>
                </c:ext>
              </c:extLst>
            </c:dLbl>
            <c:dLbl>
              <c:idx val="4"/>
              <c:layout>
                <c:manualLayout>
                  <c:x val="6.6307596967045787E-2"/>
                  <c:y val="-5.7603623189994999E-2"/>
                </c:manualLayout>
              </c:layout>
              <c:dLblPos val="bestFit"/>
              <c:showLegendKey val="1"/>
              <c:showVal val="1"/>
              <c:showCatName val="0"/>
              <c:showSerName val="0"/>
              <c:showPercent val="1"/>
              <c:showBubbleSize val="0"/>
            </c:dLbl>
            <c:numFmt formatCode="0.0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bestFit"/>
            <c:showLegendKey val="1"/>
            <c:showVal val="1"/>
            <c:showCatName val="0"/>
            <c:showSerName val="0"/>
            <c:showPercent val="1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'[Диаграмма в Microsoft PowerPoint]Доходы'!$A$3:$A$7</c:f>
              <c:strCache>
                <c:ptCount val="5"/>
                <c:pt idx="0">
                  <c:v>Налоговые и неналоговые доходы</c:v>
                </c:pt>
                <c:pt idx="1">
                  <c:v>Дотации бюджетам бюджетной системы Российской Федерации</c:v>
                </c:pt>
                <c:pt idx="2">
                  <c:v>Субсидии бюджетам бюджетной системы Российской Федерации (межбюджетные субсидии)</c:v>
                </c:pt>
                <c:pt idx="3">
                  <c:v>Межбюджетные трансферты, передаваемые бюджетам городских округов области на оснащение и укрепление материально-технической базы образовательных организаций</c:v>
                </c:pt>
                <c:pt idx="4">
                  <c:v>Субвенции бюджетам бюджетной системы Российской Федерации</c:v>
                </c:pt>
              </c:strCache>
            </c:strRef>
          </c:cat>
          <c:val>
            <c:numRef>
              <c:f>'[Диаграмма в Microsoft PowerPoint]Доходы'!$B$3:$B$7</c:f>
              <c:numCache>
                <c:formatCode>#,##0.00</c:formatCode>
                <c:ptCount val="5"/>
                <c:pt idx="0">
                  <c:v>30882.7</c:v>
                </c:pt>
                <c:pt idx="1">
                  <c:v>42171.9</c:v>
                </c:pt>
                <c:pt idx="2">
                  <c:v>1582</c:v>
                </c:pt>
                <c:pt idx="3">
                  <c:v>500</c:v>
                </c:pt>
                <c:pt idx="4">
                  <c:v>29601.200000000001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6628-4685-B657-BE01FB698FDA}"/>
            </c:ext>
          </c:extLst>
        </c:ser>
        <c:ser>
          <c:idx val="1"/>
          <c:order val="1"/>
          <c:tx>
            <c:strRef>
              <c:f>'[Диаграмма в Microsoft PowerPoint]Доходы'!$A$3:$A$8</c:f>
              <c:strCache>
                <c:ptCount val="1"/>
                <c:pt idx="0">
                  <c:v>Налоговые и неналоговые доходы Дотации бюджетам бюджетной системы Российской Федерации Субсидии бюджетам бюджетной системы Российской Федерации (межбюджетные субсидии) Межбюджетные трансферты, передаваемые бюджетам городских округов области на оснащение и</c:v>
                </c:pt>
              </c:strCache>
            </c:strRef>
          </c:tx>
          <c:explosion val="25"/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val>
            <c:numLit>
              <c:formatCode>General</c:formatCode>
              <c:ptCount val="1"/>
              <c:pt idx="0">
                <c:v>1</c:v>
              </c:pt>
            </c:numLit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6628-4685-B657-BE01FB698FDA}"/>
            </c:ext>
          </c:extLst>
        </c:ser>
        <c:ser>
          <c:idx val="2"/>
          <c:order val="2"/>
          <c:tx>
            <c:strRef>
              <c:f>'[Диаграмма в Microsoft PowerPoint]Доходы'!$A$1</c:f>
              <c:strCache>
                <c:ptCount val="1"/>
                <c:pt idx="0">
                  <c:v>Поступление доходов в бюджет городского округа ЗАТО Михайловский на 2019 год </c:v>
                </c:pt>
              </c:strCache>
            </c:strRef>
          </c:tx>
          <c:explosion val="25"/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val>
            <c:numLit>
              <c:formatCode>General</c:formatCode>
              <c:ptCount val="1"/>
              <c:pt idx="0">
                <c:v>1</c:v>
              </c:pt>
            </c:numLit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6628-4685-B657-BE01FB698FDA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7358364926606396"/>
          <c:y val="0.15689654458187036"/>
          <c:w val="0.3194185629105436"/>
          <c:h val="0.73746127662083827"/>
        </c:manualLayout>
      </c:layout>
      <c:overlay val="0"/>
      <c:spPr>
        <a:solidFill>
          <a:srgbClr val="71C2FF"/>
        </a:solidFill>
        <a:ln>
          <a:solidFill>
            <a:srgbClr val="DAEDEF">
              <a:lumMod val="90000"/>
            </a:srgbClr>
          </a:solidFill>
        </a:ln>
      </c:spPr>
      <c:txPr>
        <a:bodyPr/>
        <a:lstStyle/>
        <a:p>
          <a:pPr>
            <a:defRPr b="1">
              <a:solidFill>
                <a:schemeClr val="tx1"/>
              </a:solidFill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  <c:showDLblsOverMax val="0"/>
  </c:chart>
  <c:externalData r:id="rId2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0689049285505979"/>
          <c:y val="0"/>
          <c:w val="0.66377940604646646"/>
          <c:h val="1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00">
          <a:noFill/>
        </a:ln>
      </c:spPr>
    </c:plotArea>
    <c:plotVisOnly val="1"/>
    <c:dispBlanksAs val="gap"/>
    <c:showDLblsOverMax val="0"/>
  </c:chart>
  <c:spPr>
    <a:solidFill>
      <a:srgbClr val="9BBB59">
        <a:lumMod val="20000"/>
        <a:lumOff val="80000"/>
      </a:srgbClr>
    </a:solidFill>
  </c:spPr>
  <c:externalData r:id="rId2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8778926637124574E-3"/>
          <c:y val="0.11923140021915715"/>
          <c:w val="0.93598964088130043"/>
          <c:h val="0.88076859978084288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spPr>
    <a:solidFill>
      <a:schemeClr val="accent3">
        <a:lumMod val="20000"/>
        <a:lumOff val="80000"/>
      </a:schemeClr>
    </a:solidFill>
  </c:spPr>
  <c:externalData r:id="rId2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9CFCB53-4751-4A4D-8D2B-6C5897797731}" type="doc">
      <dgm:prSet loTypeId="urn:microsoft.com/office/officeart/2005/8/layout/cycle2" loCatId="cycle" qsTypeId="urn:microsoft.com/office/officeart/2005/8/quickstyle/simple5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585E7CCD-3794-433C-8311-8EB90BF8D01B}">
      <dgm:prSet phldrT="[Текст]" custT="1"/>
      <dgm:spPr/>
      <dgm:t>
        <a:bodyPr/>
        <a:lstStyle/>
        <a:p>
          <a:r>
            <a:rPr lang="ru-RU" sz="1800" b="1" dirty="0">
              <a:solidFill>
                <a:schemeClr val="accent2"/>
              </a:solidFill>
            </a:rPr>
            <a:t>Бюджет</a:t>
          </a:r>
        </a:p>
      </dgm:t>
    </dgm:pt>
    <dgm:pt modelId="{25A52390-A822-4CE6-B13E-7449C5AB013F}" type="parTrans" cxnId="{402CF8A4-C6E0-4A2E-9C60-DE70FED41AFA}">
      <dgm:prSet/>
      <dgm:spPr/>
      <dgm:t>
        <a:bodyPr/>
        <a:lstStyle/>
        <a:p>
          <a:endParaRPr lang="ru-RU"/>
        </a:p>
      </dgm:t>
    </dgm:pt>
    <dgm:pt modelId="{291340D8-2C7B-4021-B8E5-F9E816A9E258}" type="sibTrans" cxnId="{402CF8A4-C6E0-4A2E-9C60-DE70FED41AFA}">
      <dgm:prSet/>
      <dgm:spPr/>
      <dgm:t>
        <a:bodyPr/>
        <a:lstStyle/>
        <a:p>
          <a:endParaRPr lang="ru-RU"/>
        </a:p>
      </dgm:t>
    </dgm:pt>
    <dgm:pt modelId="{1FFBFFE6-BCDD-4A09-AE85-BE79D24901AA}">
      <dgm:prSet phldrT="[Текст]" custT="1"/>
      <dgm:spPr/>
      <dgm:t>
        <a:bodyPr/>
        <a:lstStyle/>
        <a:p>
          <a:r>
            <a:rPr lang="ru-RU" sz="1200" b="1" dirty="0">
              <a:solidFill>
                <a:schemeClr val="accent2"/>
              </a:solidFill>
            </a:rPr>
            <a:t>Расходная часть бюджета – обеспечиваются соц. гарантии (культура, образование, соц. гарантии)</a:t>
          </a:r>
        </a:p>
      </dgm:t>
    </dgm:pt>
    <dgm:pt modelId="{DA5A6EED-34D9-4356-9C86-DED2D7D18015}" type="parTrans" cxnId="{37926CC3-4EEC-4114-9411-BAE0580AE052}">
      <dgm:prSet/>
      <dgm:spPr/>
      <dgm:t>
        <a:bodyPr/>
        <a:lstStyle/>
        <a:p>
          <a:endParaRPr lang="ru-RU"/>
        </a:p>
      </dgm:t>
    </dgm:pt>
    <dgm:pt modelId="{0637DEF2-219D-4115-BC78-E6F113656A66}" type="sibTrans" cxnId="{37926CC3-4EEC-4114-9411-BAE0580AE052}">
      <dgm:prSet/>
      <dgm:spPr/>
      <dgm:t>
        <a:bodyPr/>
        <a:lstStyle/>
        <a:p>
          <a:endParaRPr lang="ru-RU"/>
        </a:p>
      </dgm:t>
    </dgm:pt>
    <dgm:pt modelId="{C653109F-F561-44B5-A066-C6C92C54DE57}">
      <dgm:prSet phldrT="[Текст]" custT="1"/>
      <dgm:spPr/>
      <dgm:t>
        <a:bodyPr/>
        <a:lstStyle/>
        <a:p>
          <a:r>
            <a:rPr lang="ru-RU" sz="1300" b="1" dirty="0"/>
            <a:t>Гражданин</a:t>
          </a:r>
        </a:p>
      </dgm:t>
    </dgm:pt>
    <dgm:pt modelId="{1E0D0BBE-0363-41C4-A77D-4D896E2769C5}" type="parTrans" cxnId="{3F8BE07A-A38E-433A-91A0-05EAC0BA6775}">
      <dgm:prSet/>
      <dgm:spPr/>
      <dgm:t>
        <a:bodyPr/>
        <a:lstStyle/>
        <a:p>
          <a:endParaRPr lang="ru-RU"/>
        </a:p>
      </dgm:t>
    </dgm:pt>
    <dgm:pt modelId="{F520EC42-2508-401F-8870-EFF9E0514E5D}" type="sibTrans" cxnId="{3F8BE07A-A38E-433A-91A0-05EAC0BA6775}">
      <dgm:prSet/>
      <dgm:spPr/>
      <dgm:t>
        <a:bodyPr/>
        <a:lstStyle/>
        <a:p>
          <a:endParaRPr lang="ru-RU"/>
        </a:p>
      </dgm:t>
    </dgm:pt>
    <dgm:pt modelId="{B588F279-79AA-41A6-A894-18E199B0E068}">
      <dgm:prSet phldrT="[Текст]" custT="1"/>
      <dgm:spPr/>
      <dgm:t>
        <a:bodyPr/>
        <a:lstStyle/>
        <a:p>
          <a:r>
            <a:rPr lang="ru-RU" sz="1200" b="1" dirty="0"/>
            <a:t>Помогает формировать доходную часть бюджета (НДФЛ)</a:t>
          </a:r>
        </a:p>
      </dgm:t>
    </dgm:pt>
    <dgm:pt modelId="{C8A1A241-A969-4584-8ECD-BD024A4C927C}" type="parTrans" cxnId="{FE74A33F-6B8B-4F02-80E3-1324920F25BF}">
      <dgm:prSet/>
      <dgm:spPr/>
      <dgm:t>
        <a:bodyPr/>
        <a:lstStyle/>
        <a:p>
          <a:endParaRPr lang="ru-RU"/>
        </a:p>
      </dgm:t>
    </dgm:pt>
    <dgm:pt modelId="{A069F2F9-E53E-44A1-9638-2ABF0F862C38}" type="sibTrans" cxnId="{FE74A33F-6B8B-4F02-80E3-1324920F25BF}">
      <dgm:prSet/>
      <dgm:spPr/>
      <dgm:t>
        <a:bodyPr/>
        <a:lstStyle/>
        <a:p>
          <a:endParaRPr lang="ru-RU"/>
        </a:p>
      </dgm:t>
    </dgm:pt>
    <dgm:pt modelId="{2B3E201B-D017-4EAB-9FF7-F0B96A326403}" type="pres">
      <dgm:prSet presAssocID="{99CFCB53-4751-4A4D-8D2B-6C5897797731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CA89A55-F1D3-4AEF-A272-FC4DB5610CC0}" type="pres">
      <dgm:prSet presAssocID="{585E7CCD-3794-433C-8311-8EB90BF8D01B}" presName="node" presStyleLbl="node1" presStyleIdx="0" presStyleCnt="4" custRadScaleRad="100043" custRadScaleInc="21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A59CB2E-9328-446A-957F-D10DC6E05E66}" type="pres">
      <dgm:prSet presAssocID="{291340D8-2C7B-4021-B8E5-F9E816A9E258}" presName="sibTrans" presStyleLbl="sibTrans2D1" presStyleIdx="0" presStyleCnt="4"/>
      <dgm:spPr/>
      <dgm:t>
        <a:bodyPr/>
        <a:lstStyle/>
        <a:p>
          <a:endParaRPr lang="ru-RU"/>
        </a:p>
      </dgm:t>
    </dgm:pt>
    <dgm:pt modelId="{541D9661-1680-4A6C-BE71-962B5FE376D0}" type="pres">
      <dgm:prSet presAssocID="{291340D8-2C7B-4021-B8E5-F9E816A9E258}" presName="connectorText" presStyleLbl="sibTrans2D1" presStyleIdx="0" presStyleCnt="4"/>
      <dgm:spPr/>
      <dgm:t>
        <a:bodyPr/>
        <a:lstStyle/>
        <a:p>
          <a:endParaRPr lang="ru-RU"/>
        </a:p>
      </dgm:t>
    </dgm:pt>
    <dgm:pt modelId="{0E3BD310-78A9-4950-9D42-E16A234623D2}" type="pres">
      <dgm:prSet presAssocID="{1FFBFFE6-BCDD-4A09-AE85-BE79D24901AA}" presName="node" presStyleLbl="node1" presStyleIdx="1" presStyleCnt="4" custScaleX="145993" custScaleY="1131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54DA69-0DD2-4391-A8D3-CEBE8CB04949}" type="pres">
      <dgm:prSet presAssocID="{0637DEF2-219D-4115-BC78-E6F113656A66}" presName="sibTrans" presStyleLbl="sibTrans2D1" presStyleIdx="1" presStyleCnt="4"/>
      <dgm:spPr/>
      <dgm:t>
        <a:bodyPr/>
        <a:lstStyle/>
        <a:p>
          <a:endParaRPr lang="ru-RU"/>
        </a:p>
      </dgm:t>
    </dgm:pt>
    <dgm:pt modelId="{8A4271A6-36BF-4466-A2C3-43F1A5306075}" type="pres">
      <dgm:prSet presAssocID="{0637DEF2-219D-4115-BC78-E6F113656A66}" presName="connectorText" presStyleLbl="sibTrans2D1" presStyleIdx="1" presStyleCnt="4"/>
      <dgm:spPr/>
      <dgm:t>
        <a:bodyPr/>
        <a:lstStyle/>
        <a:p>
          <a:endParaRPr lang="ru-RU"/>
        </a:p>
      </dgm:t>
    </dgm:pt>
    <dgm:pt modelId="{38F2E825-0946-4A22-AB27-3D8650C6D76D}" type="pres">
      <dgm:prSet presAssocID="{C653109F-F561-44B5-A066-C6C92C54DE57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E79D36-4667-427D-87F5-FF60A68F41A9}" type="pres">
      <dgm:prSet presAssocID="{F520EC42-2508-401F-8870-EFF9E0514E5D}" presName="sibTrans" presStyleLbl="sibTrans2D1" presStyleIdx="2" presStyleCnt="4"/>
      <dgm:spPr/>
      <dgm:t>
        <a:bodyPr/>
        <a:lstStyle/>
        <a:p>
          <a:endParaRPr lang="ru-RU"/>
        </a:p>
      </dgm:t>
    </dgm:pt>
    <dgm:pt modelId="{0F186D61-8A27-40EF-8007-7864E8B98648}" type="pres">
      <dgm:prSet presAssocID="{F520EC42-2508-401F-8870-EFF9E0514E5D}" presName="connectorText" presStyleLbl="sibTrans2D1" presStyleIdx="2" presStyleCnt="4"/>
      <dgm:spPr/>
      <dgm:t>
        <a:bodyPr/>
        <a:lstStyle/>
        <a:p>
          <a:endParaRPr lang="ru-RU"/>
        </a:p>
      </dgm:t>
    </dgm:pt>
    <dgm:pt modelId="{03FC157A-EB45-45A0-9D80-86C03981E2F2}" type="pres">
      <dgm:prSet presAssocID="{B588F279-79AA-41A6-A894-18E199B0E068}" presName="node" presStyleLbl="node1" presStyleIdx="3" presStyleCnt="4" custScaleX="125249" custScaleY="11784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37058A-12E4-4834-B519-AFCF3587A790}" type="pres">
      <dgm:prSet presAssocID="{A069F2F9-E53E-44A1-9638-2ABF0F862C38}" presName="sibTrans" presStyleLbl="sibTrans2D1" presStyleIdx="3" presStyleCnt="4" custLinFactNeighborX="3098" custLinFactNeighborY="11689"/>
      <dgm:spPr/>
      <dgm:t>
        <a:bodyPr/>
        <a:lstStyle/>
        <a:p>
          <a:endParaRPr lang="ru-RU"/>
        </a:p>
      </dgm:t>
    </dgm:pt>
    <dgm:pt modelId="{0FE87290-7A4F-4577-9C7D-99A0F343FC56}" type="pres">
      <dgm:prSet presAssocID="{A069F2F9-E53E-44A1-9638-2ABF0F862C38}" presName="connectorText" presStyleLbl="sibTrans2D1" presStyleIdx="3" presStyleCnt="4"/>
      <dgm:spPr/>
      <dgm:t>
        <a:bodyPr/>
        <a:lstStyle/>
        <a:p>
          <a:endParaRPr lang="ru-RU"/>
        </a:p>
      </dgm:t>
    </dgm:pt>
  </dgm:ptLst>
  <dgm:cxnLst>
    <dgm:cxn modelId="{526730DF-B536-4336-8299-55FE1EE9E13D}" type="presOf" srcId="{C653109F-F561-44B5-A066-C6C92C54DE57}" destId="{38F2E825-0946-4A22-AB27-3D8650C6D76D}" srcOrd="0" destOrd="0" presId="urn:microsoft.com/office/officeart/2005/8/layout/cycle2"/>
    <dgm:cxn modelId="{FE74A33F-6B8B-4F02-80E3-1324920F25BF}" srcId="{99CFCB53-4751-4A4D-8D2B-6C5897797731}" destId="{B588F279-79AA-41A6-A894-18E199B0E068}" srcOrd="3" destOrd="0" parTransId="{C8A1A241-A969-4584-8ECD-BD024A4C927C}" sibTransId="{A069F2F9-E53E-44A1-9638-2ABF0F862C38}"/>
    <dgm:cxn modelId="{402CF8A4-C6E0-4A2E-9C60-DE70FED41AFA}" srcId="{99CFCB53-4751-4A4D-8D2B-6C5897797731}" destId="{585E7CCD-3794-433C-8311-8EB90BF8D01B}" srcOrd="0" destOrd="0" parTransId="{25A52390-A822-4CE6-B13E-7449C5AB013F}" sibTransId="{291340D8-2C7B-4021-B8E5-F9E816A9E258}"/>
    <dgm:cxn modelId="{B2F94925-1F48-48A3-9913-9485BB542F49}" type="presOf" srcId="{A069F2F9-E53E-44A1-9638-2ABF0F862C38}" destId="{0FE87290-7A4F-4577-9C7D-99A0F343FC56}" srcOrd="1" destOrd="0" presId="urn:microsoft.com/office/officeart/2005/8/layout/cycle2"/>
    <dgm:cxn modelId="{1F18A4F4-B78F-4765-92DD-269E93522D20}" type="presOf" srcId="{F520EC42-2508-401F-8870-EFF9E0514E5D}" destId="{BAE79D36-4667-427D-87F5-FF60A68F41A9}" srcOrd="0" destOrd="0" presId="urn:microsoft.com/office/officeart/2005/8/layout/cycle2"/>
    <dgm:cxn modelId="{66BE2E80-390E-461C-B89B-E72BF9065F42}" type="presOf" srcId="{A069F2F9-E53E-44A1-9638-2ABF0F862C38}" destId="{C437058A-12E4-4834-B519-AFCF3587A790}" srcOrd="0" destOrd="0" presId="urn:microsoft.com/office/officeart/2005/8/layout/cycle2"/>
    <dgm:cxn modelId="{3F8E0CF3-90A2-4DC4-84B0-63980CF58A81}" type="presOf" srcId="{F520EC42-2508-401F-8870-EFF9E0514E5D}" destId="{0F186D61-8A27-40EF-8007-7864E8B98648}" srcOrd="1" destOrd="0" presId="urn:microsoft.com/office/officeart/2005/8/layout/cycle2"/>
    <dgm:cxn modelId="{CE97CDE8-67C7-4AF4-8D2D-41EAA0599106}" type="presOf" srcId="{0637DEF2-219D-4115-BC78-E6F113656A66}" destId="{5C54DA69-0DD2-4391-A8D3-CEBE8CB04949}" srcOrd="0" destOrd="0" presId="urn:microsoft.com/office/officeart/2005/8/layout/cycle2"/>
    <dgm:cxn modelId="{9F9AB436-21F2-41DE-B5BB-16C509E59570}" type="presOf" srcId="{585E7CCD-3794-433C-8311-8EB90BF8D01B}" destId="{2CA89A55-F1D3-4AEF-A272-FC4DB5610CC0}" srcOrd="0" destOrd="0" presId="urn:microsoft.com/office/officeart/2005/8/layout/cycle2"/>
    <dgm:cxn modelId="{3F8BE07A-A38E-433A-91A0-05EAC0BA6775}" srcId="{99CFCB53-4751-4A4D-8D2B-6C5897797731}" destId="{C653109F-F561-44B5-A066-C6C92C54DE57}" srcOrd="2" destOrd="0" parTransId="{1E0D0BBE-0363-41C4-A77D-4D896E2769C5}" sibTransId="{F520EC42-2508-401F-8870-EFF9E0514E5D}"/>
    <dgm:cxn modelId="{2B8AE494-7914-4F67-8A7B-4FFAFEE9EDDD}" type="presOf" srcId="{0637DEF2-219D-4115-BC78-E6F113656A66}" destId="{8A4271A6-36BF-4466-A2C3-43F1A5306075}" srcOrd="1" destOrd="0" presId="urn:microsoft.com/office/officeart/2005/8/layout/cycle2"/>
    <dgm:cxn modelId="{373782FE-584B-466F-89BF-5342D626BECA}" type="presOf" srcId="{291340D8-2C7B-4021-B8E5-F9E816A9E258}" destId="{2A59CB2E-9328-446A-957F-D10DC6E05E66}" srcOrd="0" destOrd="0" presId="urn:microsoft.com/office/officeart/2005/8/layout/cycle2"/>
    <dgm:cxn modelId="{8C529B13-E027-471F-8D26-17B126BF59C0}" type="presOf" srcId="{291340D8-2C7B-4021-B8E5-F9E816A9E258}" destId="{541D9661-1680-4A6C-BE71-962B5FE376D0}" srcOrd="1" destOrd="0" presId="urn:microsoft.com/office/officeart/2005/8/layout/cycle2"/>
    <dgm:cxn modelId="{EE061C4F-58AF-4513-8D9D-88646B2E3C4B}" type="presOf" srcId="{1FFBFFE6-BCDD-4A09-AE85-BE79D24901AA}" destId="{0E3BD310-78A9-4950-9D42-E16A234623D2}" srcOrd="0" destOrd="0" presId="urn:microsoft.com/office/officeart/2005/8/layout/cycle2"/>
    <dgm:cxn modelId="{37926CC3-4EEC-4114-9411-BAE0580AE052}" srcId="{99CFCB53-4751-4A4D-8D2B-6C5897797731}" destId="{1FFBFFE6-BCDD-4A09-AE85-BE79D24901AA}" srcOrd="1" destOrd="0" parTransId="{DA5A6EED-34D9-4356-9C86-DED2D7D18015}" sibTransId="{0637DEF2-219D-4115-BC78-E6F113656A66}"/>
    <dgm:cxn modelId="{8D2C473A-FAC9-485D-B89E-D08017A7DF30}" type="presOf" srcId="{99CFCB53-4751-4A4D-8D2B-6C5897797731}" destId="{2B3E201B-D017-4EAB-9FF7-F0B96A326403}" srcOrd="0" destOrd="0" presId="urn:microsoft.com/office/officeart/2005/8/layout/cycle2"/>
    <dgm:cxn modelId="{5EF4A034-7B55-4394-8471-4462CFA87D0A}" type="presOf" srcId="{B588F279-79AA-41A6-A894-18E199B0E068}" destId="{03FC157A-EB45-45A0-9D80-86C03981E2F2}" srcOrd="0" destOrd="0" presId="urn:microsoft.com/office/officeart/2005/8/layout/cycle2"/>
    <dgm:cxn modelId="{901C26EA-DFC6-4A8D-84C6-F062E6552FCB}" type="presParOf" srcId="{2B3E201B-D017-4EAB-9FF7-F0B96A326403}" destId="{2CA89A55-F1D3-4AEF-A272-FC4DB5610CC0}" srcOrd="0" destOrd="0" presId="urn:microsoft.com/office/officeart/2005/8/layout/cycle2"/>
    <dgm:cxn modelId="{ECF5AF76-DFA3-42FE-9013-B1C28C44D563}" type="presParOf" srcId="{2B3E201B-D017-4EAB-9FF7-F0B96A326403}" destId="{2A59CB2E-9328-446A-957F-D10DC6E05E66}" srcOrd="1" destOrd="0" presId="urn:microsoft.com/office/officeart/2005/8/layout/cycle2"/>
    <dgm:cxn modelId="{3EB6B552-1127-4E24-9493-8CD502C83016}" type="presParOf" srcId="{2A59CB2E-9328-446A-957F-D10DC6E05E66}" destId="{541D9661-1680-4A6C-BE71-962B5FE376D0}" srcOrd="0" destOrd="0" presId="urn:microsoft.com/office/officeart/2005/8/layout/cycle2"/>
    <dgm:cxn modelId="{79CF00FB-514A-410B-8DB7-EA3A356DD72E}" type="presParOf" srcId="{2B3E201B-D017-4EAB-9FF7-F0B96A326403}" destId="{0E3BD310-78A9-4950-9D42-E16A234623D2}" srcOrd="2" destOrd="0" presId="urn:microsoft.com/office/officeart/2005/8/layout/cycle2"/>
    <dgm:cxn modelId="{46268B1F-156B-4C15-8723-D434DF93F282}" type="presParOf" srcId="{2B3E201B-D017-4EAB-9FF7-F0B96A326403}" destId="{5C54DA69-0DD2-4391-A8D3-CEBE8CB04949}" srcOrd="3" destOrd="0" presId="urn:microsoft.com/office/officeart/2005/8/layout/cycle2"/>
    <dgm:cxn modelId="{A4C7B7DD-EFED-46B2-A668-A48D6DC398A9}" type="presParOf" srcId="{5C54DA69-0DD2-4391-A8D3-CEBE8CB04949}" destId="{8A4271A6-36BF-4466-A2C3-43F1A5306075}" srcOrd="0" destOrd="0" presId="urn:microsoft.com/office/officeart/2005/8/layout/cycle2"/>
    <dgm:cxn modelId="{078D9ACF-8193-41C5-9A9C-D69494B45E6E}" type="presParOf" srcId="{2B3E201B-D017-4EAB-9FF7-F0B96A326403}" destId="{38F2E825-0946-4A22-AB27-3D8650C6D76D}" srcOrd="4" destOrd="0" presId="urn:microsoft.com/office/officeart/2005/8/layout/cycle2"/>
    <dgm:cxn modelId="{1D395D97-52DC-4ADE-A29C-87AB606117C3}" type="presParOf" srcId="{2B3E201B-D017-4EAB-9FF7-F0B96A326403}" destId="{BAE79D36-4667-427D-87F5-FF60A68F41A9}" srcOrd="5" destOrd="0" presId="urn:microsoft.com/office/officeart/2005/8/layout/cycle2"/>
    <dgm:cxn modelId="{C915BB8B-0A5A-4739-9836-A056BDA6319C}" type="presParOf" srcId="{BAE79D36-4667-427D-87F5-FF60A68F41A9}" destId="{0F186D61-8A27-40EF-8007-7864E8B98648}" srcOrd="0" destOrd="0" presId="urn:microsoft.com/office/officeart/2005/8/layout/cycle2"/>
    <dgm:cxn modelId="{6AF60826-4F10-4C17-BA02-FEA5F40977E5}" type="presParOf" srcId="{2B3E201B-D017-4EAB-9FF7-F0B96A326403}" destId="{03FC157A-EB45-45A0-9D80-86C03981E2F2}" srcOrd="6" destOrd="0" presId="urn:microsoft.com/office/officeart/2005/8/layout/cycle2"/>
    <dgm:cxn modelId="{BCA2770A-1825-4F79-A63A-25A86F876518}" type="presParOf" srcId="{2B3E201B-D017-4EAB-9FF7-F0B96A326403}" destId="{C437058A-12E4-4834-B519-AFCF3587A790}" srcOrd="7" destOrd="0" presId="urn:microsoft.com/office/officeart/2005/8/layout/cycle2"/>
    <dgm:cxn modelId="{3EEAE751-A2E0-4BBA-9599-8D0B58A9AF79}" type="presParOf" srcId="{C437058A-12E4-4834-B519-AFCF3587A790}" destId="{0FE87290-7A4F-4577-9C7D-99A0F343FC56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72C9C6D-6A51-4247-87A4-1575277B074F}" type="doc">
      <dgm:prSet loTypeId="urn:microsoft.com/office/officeart/2005/8/layout/list1" loCatId="list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9627A623-F456-49E6-9CEE-DAA3672B5407}">
      <dgm:prSet phldrT="[Текст]" custT="1"/>
      <dgm:spPr/>
      <dgm:t>
        <a:bodyPr/>
        <a:lstStyle/>
        <a:p>
          <a:r>
            <a:rPr lang="ru-RU" sz="2000" b="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Составление проекта бюджета</a:t>
          </a:r>
        </a:p>
      </dgm:t>
    </dgm:pt>
    <dgm:pt modelId="{43C58825-5F4F-41D0-8178-5355F73EDE80}" type="parTrans" cxnId="{CD932D36-ABBF-4337-950C-C43E95D7B95B}">
      <dgm:prSet/>
      <dgm:spPr/>
      <dgm:t>
        <a:bodyPr/>
        <a:lstStyle/>
        <a:p>
          <a:endParaRPr lang="ru-RU"/>
        </a:p>
      </dgm:t>
    </dgm:pt>
    <dgm:pt modelId="{56A9D455-555B-45DB-96CC-EC3F93F05754}" type="sibTrans" cxnId="{CD932D36-ABBF-4337-950C-C43E95D7B95B}">
      <dgm:prSet/>
      <dgm:spPr/>
      <dgm:t>
        <a:bodyPr/>
        <a:lstStyle/>
        <a:p>
          <a:endParaRPr lang="ru-RU"/>
        </a:p>
      </dgm:t>
    </dgm:pt>
    <dgm:pt modelId="{218221A9-4C38-4F17-9344-04F7516440AE}">
      <dgm:prSet phldrT="[Текст]" custT="1"/>
      <dgm:spPr/>
      <dgm:t>
        <a:bodyPr/>
        <a:lstStyle/>
        <a:p>
          <a:r>
            <a:rPr lang="ru-RU" sz="2000" dirty="0"/>
            <a:t>Рассмотрение проекта бюджета</a:t>
          </a:r>
        </a:p>
      </dgm:t>
    </dgm:pt>
    <dgm:pt modelId="{E5A5589F-096F-4E3E-A1BC-D49273B72AB3}" type="parTrans" cxnId="{7342DC98-6593-45FB-BEF6-36BB73B11D0F}">
      <dgm:prSet/>
      <dgm:spPr/>
      <dgm:t>
        <a:bodyPr/>
        <a:lstStyle/>
        <a:p>
          <a:endParaRPr lang="ru-RU"/>
        </a:p>
      </dgm:t>
    </dgm:pt>
    <dgm:pt modelId="{657C3D9B-04F0-4444-8786-4E19562DC442}" type="sibTrans" cxnId="{7342DC98-6593-45FB-BEF6-36BB73B11D0F}">
      <dgm:prSet/>
      <dgm:spPr/>
      <dgm:t>
        <a:bodyPr/>
        <a:lstStyle/>
        <a:p>
          <a:endParaRPr lang="ru-RU"/>
        </a:p>
      </dgm:t>
    </dgm:pt>
    <dgm:pt modelId="{47DE6AAF-E77F-41E5-887E-2B7590088927}">
      <dgm:prSet phldrT="[Текст]" custT="1"/>
      <dgm:spPr/>
      <dgm:t>
        <a:bodyPr/>
        <a:lstStyle/>
        <a:p>
          <a:r>
            <a:rPr lang="ru-RU" sz="2000" dirty="0"/>
            <a:t>Утверждение проекта бюджета</a:t>
          </a:r>
        </a:p>
      </dgm:t>
    </dgm:pt>
    <dgm:pt modelId="{67AA7693-4FDD-4AA4-B51C-652E8B28A79E}" type="parTrans" cxnId="{0E446707-9453-4FD4-BC78-351F1BEE3AFF}">
      <dgm:prSet/>
      <dgm:spPr/>
      <dgm:t>
        <a:bodyPr/>
        <a:lstStyle/>
        <a:p>
          <a:endParaRPr lang="ru-RU"/>
        </a:p>
      </dgm:t>
    </dgm:pt>
    <dgm:pt modelId="{D78296D0-EE61-4F7A-BB83-B29F5D0FAF2E}" type="sibTrans" cxnId="{0E446707-9453-4FD4-BC78-351F1BEE3AFF}">
      <dgm:prSet/>
      <dgm:spPr/>
      <dgm:t>
        <a:bodyPr/>
        <a:lstStyle/>
        <a:p>
          <a:endParaRPr lang="ru-RU"/>
        </a:p>
      </dgm:t>
    </dgm:pt>
    <dgm:pt modelId="{D4C136E3-2B52-41D4-B355-0A631098C734}">
      <dgm:prSet custT="1"/>
      <dgm:spPr/>
      <dgm:t>
        <a:bodyPr/>
        <a:lstStyle/>
        <a:p>
          <a:endParaRPr lang="ru-RU" sz="1800" dirty="0"/>
        </a:p>
      </dgm:t>
    </dgm:pt>
    <dgm:pt modelId="{CAAEC522-1EE6-477C-9315-13D95161B2C6}" type="parTrans" cxnId="{DDA24827-781D-420A-805A-95362DA8B5C9}">
      <dgm:prSet/>
      <dgm:spPr/>
      <dgm:t>
        <a:bodyPr/>
        <a:lstStyle/>
        <a:p>
          <a:endParaRPr lang="ru-RU"/>
        </a:p>
      </dgm:t>
    </dgm:pt>
    <dgm:pt modelId="{542ED1C8-C58B-46C1-8B4B-217383B74ED8}" type="sibTrans" cxnId="{DDA24827-781D-420A-805A-95362DA8B5C9}">
      <dgm:prSet/>
      <dgm:spPr/>
      <dgm:t>
        <a:bodyPr/>
        <a:lstStyle/>
        <a:p>
          <a:endParaRPr lang="ru-RU"/>
        </a:p>
      </dgm:t>
    </dgm:pt>
    <dgm:pt modelId="{4EDB460E-EA2F-4B80-AEEC-65936D828CCA}" type="pres">
      <dgm:prSet presAssocID="{F72C9C6D-6A51-4247-87A4-1575277B074F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43CDFDD-DB88-40D3-B31F-08B0A5D02257}" type="pres">
      <dgm:prSet presAssocID="{9627A623-F456-49E6-9CEE-DAA3672B5407}" presName="parentLin" presStyleCnt="0"/>
      <dgm:spPr/>
    </dgm:pt>
    <dgm:pt modelId="{E7FC8D2D-AAE0-49BA-AE07-D93E3B7B6599}" type="pres">
      <dgm:prSet presAssocID="{9627A623-F456-49E6-9CEE-DAA3672B5407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F8FFED77-E205-4786-9C92-75818F45B3C3}" type="pres">
      <dgm:prSet presAssocID="{9627A623-F456-49E6-9CEE-DAA3672B5407}" presName="parentText" presStyleLbl="node1" presStyleIdx="0" presStyleCnt="3" custScaleX="45133" custScaleY="220419" custLinFactNeighborX="-100000" custLinFactNeighborY="265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FCF280-A800-4A52-9348-48B5CE864AA0}" type="pres">
      <dgm:prSet presAssocID="{9627A623-F456-49E6-9CEE-DAA3672B5407}" presName="negativeSpace" presStyleCnt="0"/>
      <dgm:spPr/>
    </dgm:pt>
    <dgm:pt modelId="{3F006C1C-44CC-40A3-93A0-4C77B17DE774}" type="pres">
      <dgm:prSet presAssocID="{9627A623-F456-49E6-9CEE-DAA3672B5407}" presName="childText" presStyleLbl="conFgAcc1" presStyleIdx="0" presStyleCnt="3" custScaleY="161531" custLinFactNeighborY="-877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434631-6144-4228-8D06-27AB84B1D686}" type="pres">
      <dgm:prSet presAssocID="{56A9D455-555B-45DB-96CC-EC3F93F05754}" presName="spaceBetweenRectangles" presStyleCnt="0"/>
      <dgm:spPr/>
    </dgm:pt>
    <dgm:pt modelId="{A0BDE4B3-C4CF-48C6-9A36-500B2C3489D7}" type="pres">
      <dgm:prSet presAssocID="{218221A9-4C38-4F17-9344-04F7516440AE}" presName="parentLin" presStyleCnt="0"/>
      <dgm:spPr/>
    </dgm:pt>
    <dgm:pt modelId="{A8C73946-C8F9-4786-96E6-D3060C361670}" type="pres">
      <dgm:prSet presAssocID="{218221A9-4C38-4F17-9344-04F7516440AE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26F08A94-15C6-481E-9154-B20A5FEF7382}" type="pres">
      <dgm:prSet presAssocID="{218221A9-4C38-4F17-9344-04F7516440AE}" presName="parentText" presStyleLbl="node1" presStyleIdx="1" presStyleCnt="3" custScaleX="45330" custScaleY="221961" custLinFactNeighborX="-100000" custLinFactNeighborY="2805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F7E01B-2FE7-4714-993D-04B86A559172}" type="pres">
      <dgm:prSet presAssocID="{218221A9-4C38-4F17-9344-04F7516440AE}" presName="negativeSpace" presStyleCnt="0"/>
      <dgm:spPr/>
    </dgm:pt>
    <dgm:pt modelId="{82E27E00-3670-49D0-864C-CE6F328784BA}" type="pres">
      <dgm:prSet presAssocID="{218221A9-4C38-4F17-9344-04F7516440AE}" presName="childText" presStyleLbl="conFgAcc1" presStyleIdx="1" presStyleCnt="3" custScaleY="267462">
        <dgm:presLayoutVars>
          <dgm:bulletEnabled val="1"/>
        </dgm:presLayoutVars>
      </dgm:prSet>
      <dgm:spPr/>
    </dgm:pt>
    <dgm:pt modelId="{4FBEA8CE-36EC-4653-AD90-08F2B7C28F2F}" type="pres">
      <dgm:prSet presAssocID="{657C3D9B-04F0-4444-8786-4E19562DC442}" presName="spaceBetweenRectangles" presStyleCnt="0"/>
      <dgm:spPr/>
    </dgm:pt>
    <dgm:pt modelId="{AB243640-CBD1-43F3-9550-87CD853188CF}" type="pres">
      <dgm:prSet presAssocID="{47DE6AAF-E77F-41E5-887E-2B7590088927}" presName="parentLin" presStyleCnt="0"/>
      <dgm:spPr/>
    </dgm:pt>
    <dgm:pt modelId="{537D21AA-C489-45EE-A8B2-F1889B87C301}" type="pres">
      <dgm:prSet presAssocID="{47DE6AAF-E77F-41E5-887E-2B7590088927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B6324098-4C94-444C-ACA4-D91C5374D090}" type="pres">
      <dgm:prSet presAssocID="{47DE6AAF-E77F-41E5-887E-2B7590088927}" presName="parentText" presStyleLbl="node1" presStyleIdx="2" presStyleCnt="3" custScaleX="46007" custScaleY="231532" custLinFactY="2555" custLinFactNeighborX="-100000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859D56-97BB-4716-9C87-9D28D85A49EB}" type="pres">
      <dgm:prSet presAssocID="{47DE6AAF-E77F-41E5-887E-2B7590088927}" presName="negativeSpace" presStyleCnt="0"/>
      <dgm:spPr/>
    </dgm:pt>
    <dgm:pt modelId="{68FB6DFD-8703-4046-9703-C2FCDB4EF6BF}" type="pres">
      <dgm:prSet presAssocID="{47DE6AAF-E77F-41E5-887E-2B7590088927}" presName="childText" presStyleLbl="conFgAcc1" presStyleIdx="2" presStyleCnt="3" custScaleY="138963" custLinFactY="10502" custLinFactNeighborX="-274" custLinFactNeighborY="100000">
        <dgm:presLayoutVars>
          <dgm:bulletEnabled val="1"/>
        </dgm:presLayoutVars>
      </dgm:prSet>
      <dgm:spPr/>
    </dgm:pt>
  </dgm:ptLst>
  <dgm:cxnLst>
    <dgm:cxn modelId="{444CFE68-1A48-4792-8E2B-7A42EA60479C}" type="presOf" srcId="{F72C9C6D-6A51-4247-87A4-1575277B074F}" destId="{4EDB460E-EA2F-4B80-AEEC-65936D828CCA}" srcOrd="0" destOrd="0" presId="urn:microsoft.com/office/officeart/2005/8/layout/list1"/>
    <dgm:cxn modelId="{7342DC98-6593-45FB-BEF6-36BB73B11D0F}" srcId="{F72C9C6D-6A51-4247-87A4-1575277B074F}" destId="{218221A9-4C38-4F17-9344-04F7516440AE}" srcOrd="1" destOrd="0" parTransId="{E5A5589F-096F-4E3E-A1BC-D49273B72AB3}" sibTransId="{657C3D9B-04F0-4444-8786-4E19562DC442}"/>
    <dgm:cxn modelId="{0E446707-9453-4FD4-BC78-351F1BEE3AFF}" srcId="{F72C9C6D-6A51-4247-87A4-1575277B074F}" destId="{47DE6AAF-E77F-41E5-887E-2B7590088927}" srcOrd="2" destOrd="0" parTransId="{67AA7693-4FDD-4AA4-B51C-652E8B28A79E}" sibTransId="{D78296D0-EE61-4F7A-BB83-B29F5D0FAF2E}"/>
    <dgm:cxn modelId="{B1E4641B-3989-4889-BD85-A9C7C9C4D734}" type="presOf" srcId="{47DE6AAF-E77F-41E5-887E-2B7590088927}" destId="{537D21AA-C489-45EE-A8B2-F1889B87C301}" srcOrd="0" destOrd="0" presId="urn:microsoft.com/office/officeart/2005/8/layout/list1"/>
    <dgm:cxn modelId="{02D88DB3-3D2B-4849-A049-1982ACA5BC96}" type="presOf" srcId="{D4C136E3-2B52-41D4-B355-0A631098C734}" destId="{3F006C1C-44CC-40A3-93A0-4C77B17DE774}" srcOrd="0" destOrd="0" presId="urn:microsoft.com/office/officeart/2005/8/layout/list1"/>
    <dgm:cxn modelId="{4D972A47-9849-4BB5-9603-99024DCC8B1C}" type="presOf" srcId="{9627A623-F456-49E6-9CEE-DAA3672B5407}" destId="{E7FC8D2D-AAE0-49BA-AE07-D93E3B7B6599}" srcOrd="0" destOrd="0" presId="urn:microsoft.com/office/officeart/2005/8/layout/list1"/>
    <dgm:cxn modelId="{705DABC7-F08B-4F72-BD6B-5B5903D5A355}" type="presOf" srcId="{218221A9-4C38-4F17-9344-04F7516440AE}" destId="{26F08A94-15C6-481E-9154-B20A5FEF7382}" srcOrd="1" destOrd="0" presId="urn:microsoft.com/office/officeart/2005/8/layout/list1"/>
    <dgm:cxn modelId="{DDA24827-781D-420A-805A-95362DA8B5C9}" srcId="{9627A623-F456-49E6-9CEE-DAA3672B5407}" destId="{D4C136E3-2B52-41D4-B355-0A631098C734}" srcOrd="0" destOrd="0" parTransId="{CAAEC522-1EE6-477C-9315-13D95161B2C6}" sibTransId="{542ED1C8-C58B-46C1-8B4B-217383B74ED8}"/>
    <dgm:cxn modelId="{5B19EE89-CFEB-4875-ACB9-3E09477AFD56}" type="presOf" srcId="{218221A9-4C38-4F17-9344-04F7516440AE}" destId="{A8C73946-C8F9-4786-96E6-D3060C361670}" srcOrd="0" destOrd="0" presId="urn:microsoft.com/office/officeart/2005/8/layout/list1"/>
    <dgm:cxn modelId="{21E0320D-9341-41DF-AD96-B42E34019993}" type="presOf" srcId="{9627A623-F456-49E6-9CEE-DAA3672B5407}" destId="{F8FFED77-E205-4786-9C92-75818F45B3C3}" srcOrd="1" destOrd="0" presId="urn:microsoft.com/office/officeart/2005/8/layout/list1"/>
    <dgm:cxn modelId="{CD932D36-ABBF-4337-950C-C43E95D7B95B}" srcId="{F72C9C6D-6A51-4247-87A4-1575277B074F}" destId="{9627A623-F456-49E6-9CEE-DAA3672B5407}" srcOrd="0" destOrd="0" parTransId="{43C58825-5F4F-41D0-8178-5355F73EDE80}" sibTransId="{56A9D455-555B-45DB-96CC-EC3F93F05754}"/>
    <dgm:cxn modelId="{8B3EDFB7-A0DD-4109-B018-B2FA21705A3E}" type="presOf" srcId="{47DE6AAF-E77F-41E5-887E-2B7590088927}" destId="{B6324098-4C94-444C-ACA4-D91C5374D090}" srcOrd="1" destOrd="0" presId="urn:microsoft.com/office/officeart/2005/8/layout/list1"/>
    <dgm:cxn modelId="{7BA0F584-18BE-4945-A101-9E0BE1351A50}" type="presParOf" srcId="{4EDB460E-EA2F-4B80-AEEC-65936D828CCA}" destId="{A43CDFDD-DB88-40D3-B31F-08B0A5D02257}" srcOrd="0" destOrd="0" presId="urn:microsoft.com/office/officeart/2005/8/layout/list1"/>
    <dgm:cxn modelId="{2FCFD75F-3E3C-4E16-82E1-2AB197CF7F9C}" type="presParOf" srcId="{A43CDFDD-DB88-40D3-B31F-08B0A5D02257}" destId="{E7FC8D2D-AAE0-49BA-AE07-D93E3B7B6599}" srcOrd="0" destOrd="0" presId="urn:microsoft.com/office/officeart/2005/8/layout/list1"/>
    <dgm:cxn modelId="{8C3E2922-1815-47B1-B6B1-5F6363B785E3}" type="presParOf" srcId="{A43CDFDD-DB88-40D3-B31F-08B0A5D02257}" destId="{F8FFED77-E205-4786-9C92-75818F45B3C3}" srcOrd="1" destOrd="0" presId="urn:microsoft.com/office/officeart/2005/8/layout/list1"/>
    <dgm:cxn modelId="{30EE1DBE-6359-43A3-B6DE-BC8FC4F897C9}" type="presParOf" srcId="{4EDB460E-EA2F-4B80-AEEC-65936D828CCA}" destId="{75FCF280-A800-4A52-9348-48B5CE864AA0}" srcOrd="1" destOrd="0" presId="urn:microsoft.com/office/officeart/2005/8/layout/list1"/>
    <dgm:cxn modelId="{604FB367-235A-429F-8951-7497FFB25F8C}" type="presParOf" srcId="{4EDB460E-EA2F-4B80-AEEC-65936D828CCA}" destId="{3F006C1C-44CC-40A3-93A0-4C77B17DE774}" srcOrd="2" destOrd="0" presId="urn:microsoft.com/office/officeart/2005/8/layout/list1"/>
    <dgm:cxn modelId="{3B649ED5-4A0A-4F4D-ADDD-25A54803120D}" type="presParOf" srcId="{4EDB460E-EA2F-4B80-AEEC-65936D828CCA}" destId="{DB434631-6144-4228-8D06-27AB84B1D686}" srcOrd="3" destOrd="0" presId="urn:microsoft.com/office/officeart/2005/8/layout/list1"/>
    <dgm:cxn modelId="{843AF1F3-0FAE-4024-A91F-B37D805D05D8}" type="presParOf" srcId="{4EDB460E-EA2F-4B80-AEEC-65936D828CCA}" destId="{A0BDE4B3-C4CF-48C6-9A36-500B2C3489D7}" srcOrd="4" destOrd="0" presId="urn:microsoft.com/office/officeart/2005/8/layout/list1"/>
    <dgm:cxn modelId="{620001A5-5BE7-4069-BC75-8F789E7901C5}" type="presParOf" srcId="{A0BDE4B3-C4CF-48C6-9A36-500B2C3489D7}" destId="{A8C73946-C8F9-4786-96E6-D3060C361670}" srcOrd="0" destOrd="0" presId="urn:microsoft.com/office/officeart/2005/8/layout/list1"/>
    <dgm:cxn modelId="{BF7C8EF0-E029-4C79-9CCC-9EEB06A73414}" type="presParOf" srcId="{A0BDE4B3-C4CF-48C6-9A36-500B2C3489D7}" destId="{26F08A94-15C6-481E-9154-B20A5FEF7382}" srcOrd="1" destOrd="0" presId="urn:microsoft.com/office/officeart/2005/8/layout/list1"/>
    <dgm:cxn modelId="{29E330F4-B788-4AC5-9A84-8F9E93CF83E2}" type="presParOf" srcId="{4EDB460E-EA2F-4B80-AEEC-65936D828CCA}" destId="{01F7E01B-2FE7-4714-993D-04B86A559172}" srcOrd="5" destOrd="0" presId="urn:microsoft.com/office/officeart/2005/8/layout/list1"/>
    <dgm:cxn modelId="{7C522E81-36DD-4C5D-968C-9F29200D7F91}" type="presParOf" srcId="{4EDB460E-EA2F-4B80-AEEC-65936D828CCA}" destId="{82E27E00-3670-49D0-864C-CE6F328784BA}" srcOrd="6" destOrd="0" presId="urn:microsoft.com/office/officeart/2005/8/layout/list1"/>
    <dgm:cxn modelId="{309A4C41-B421-4766-805E-88081CFF5208}" type="presParOf" srcId="{4EDB460E-EA2F-4B80-AEEC-65936D828CCA}" destId="{4FBEA8CE-36EC-4653-AD90-08F2B7C28F2F}" srcOrd="7" destOrd="0" presId="urn:microsoft.com/office/officeart/2005/8/layout/list1"/>
    <dgm:cxn modelId="{060E3BED-C863-4EC2-893A-239975923C35}" type="presParOf" srcId="{4EDB460E-EA2F-4B80-AEEC-65936D828CCA}" destId="{AB243640-CBD1-43F3-9550-87CD853188CF}" srcOrd="8" destOrd="0" presId="urn:microsoft.com/office/officeart/2005/8/layout/list1"/>
    <dgm:cxn modelId="{1A1633A2-A779-48AE-B792-603D00687C54}" type="presParOf" srcId="{AB243640-CBD1-43F3-9550-87CD853188CF}" destId="{537D21AA-C489-45EE-A8B2-F1889B87C301}" srcOrd="0" destOrd="0" presId="urn:microsoft.com/office/officeart/2005/8/layout/list1"/>
    <dgm:cxn modelId="{4A5B3502-E1AA-42F9-B2E5-B65F70E6FA61}" type="presParOf" srcId="{AB243640-CBD1-43F3-9550-87CD853188CF}" destId="{B6324098-4C94-444C-ACA4-D91C5374D090}" srcOrd="1" destOrd="0" presId="urn:microsoft.com/office/officeart/2005/8/layout/list1"/>
    <dgm:cxn modelId="{1D953A44-649A-47D5-A4E8-199A3425088F}" type="presParOf" srcId="{4EDB460E-EA2F-4B80-AEEC-65936D828CCA}" destId="{A0859D56-97BB-4716-9C87-9D28D85A49EB}" srcOrd="9" destOrd="0" presId="urn:microsoft.com/office/officeart/2005/8/layout/list1"/>
    <dgm:cxn modelId="{F5F58E82-B8EC-40B0-88B2-74A61533A759}" type="presParOf" srcId="{4EDB460E-EA2F-4B80-AEEC-65936D828CCA}" destId="{68FB6DFD-8703-4046-9703-C2FCDB4EF6BF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CA89A55-F1D3-4AEF-A272-FC4DB5610CC0}">
      <dsp:nvSpPr>
        <dsp:cNvPr id="0" name=""/>
        <dsp:cNvSpPr/>
      </dsp:nvSpPr>
      <dsp:spPr>
        <a:xfrm>
          <a:off x="1615997" y="0"/>
          <a:ext cx="1424830" cy="1424830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>
              <a:solidFill>
                <a:schemeClr val="accent2"/>
              </a:solidFill>
            </a:rPr>
            <a:t>Бюджет</a:t>
          </a:r>
        </a:p>
      </dsp:txBody>
      <dsp:txXfrm>
        <a:off x="1824659" y="208662"/>
        <a:ext cx="1007506" cy="1007506"/>
      </dsp:txXfrm>
    </dsp:sp>
    <dsp:sp modelId="{2A59CB2E-9328-446A-957F-D10DC6E05E66}">
      <dsp:nvSpPr>
        <dsp:cNvPr id="0" name=""/>
        <dsp:cNvSpPr/>
      </dsp:nvSpPr>
      <dsp:spPr>
        <a:xfrm rot="2730027">
          <a:off x="2865929" y="1156368"/>
          <a:ext cx="270048" cy="48088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>
        <a:off x="2878044" y="1223652"/>
        <a:ext cx="189034" cy="288528"/>
      </dsp:txXfrm>
    </dsp:sp>
    <dsp:sp modelId="{0E3BD310-78A9-4950-9D42-E16A234623D2}">
      <dsp:nvSpPr>
        <dsp:cNvPr id="0" name=""/>
        <dsp:cNvSpPr/>
      </dsp:nvSpPr>
      <dsp:spPr>
        <a:xfrm>
          <a:off x="2774974" y="1419162"/>
          <a:ext cx="2080152" cy="1612181"/>
        </a:xfrm>
        <a:prstGeom prst="ellipse">
          <a:avLst/>
        </a:prstGeom>
        <a:gradFill rotWithShape="0">
          <a:gsLst>
            <a:gs pos="0">
              <a:schemeClr val="accent5">
                <a:hueOff val="1085675"/>
                <a:satOff val="3732"/>
                <a:lumOff val="-17909"/>
                <a:alphaOff val="0"/>
                <a:shade val="51000"/>
                <a:satMod val="130000"/>
              </a:schemeClr>
            </a:gs>
            <a:gs pos="80000">
              <a:schemeClr val="accent5">
                <a:hueOff val="1085675"/>
                <a:satOff val="3732"/>
                <a:lumOff val="-17909"/>
                <a:alphaOff val="0"/>
                <a:shade val="93000"/>
                <a:satMod val="130000"/>
              </a:schemeClr>
            </a:gs>
            <a:gs pos="100000">
              <a:schemeClr val="accent5">
                <a:hueOff val="1085675"/>
                <a:satOff val="3732"/>
                <a:lumOff val="-1790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>
              <a:solidFill>
                <a:schemeClr val="accent2"/>
              </a:solidFill>
            </a:rPr>
            <a:t>Расходная часть бюджета – обеспечиваются соц. гарантии (культура, образование, соц. гарантии)</a:t>
          </a:r>
        </a:p>
      </dsp:txBody>
      <dsp:txXfrm>
        <a:off x="3079605" y="1655260"/>
        <a:ext cx="1470890" cy="1139985"/>
      </dsp:txXfrm>
    </dsp:sp>
    <dsp:sp modelId="{5C54DA69-0DD2-4391-A8D3-CEBE8CB04949}">
      <dsp:nvSpPr>
        <dsp:cNvPr id="0" name=""/>
        <dsp:cNvSpPr/>
      </dsp:nvSpPr>
      <dsp:spPr>
        <a:xfrm rot="8100000">
          <a:off x="2858262" y="2802266"/>
          <a:ext cx="278667" cy="48088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1085675"/>
                <a:satOff val="3732"/>
                <a:lumOff val="-17909"/>
                <a:alphaOff val="0"/>
                <a:shade val="51000"/>
                <a:satMod val="130000"/>
              </a:schemeClr>
            </a:gs>
            <a:gs pos="80000">
              <a:schemeClr val="accent5">
                <a:hueOff val="1085675"/>
                <a:satOff val="3732"/>
                <a:lumOff val="-17909"/>
                <a:alphaOff val="0"/>
                <a:shade val="93000"/>
                <a:satMod val="130000"/>
              </a:schemeClr>
            </a:gs>
            <a:gs pos="100000">
              <a:schemeClr val="accent5">
                <a:hueOff val="1085675"/>
                <a:satOff val="3732"/>
                <a:lumOff val="-1790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 rot="10800000">
        <a:off x="2929619" y="2868885"/>
        <a:ext cx="195067" cy="288528"/>
      </dsp:txXfrm>
    </dsp:sp>
    <dsp:sp modelId="{38F2E825-0946-4A22-AB27-3D8650C6D76D}">
      <dsp:nvSpPr>
        <dsp:cNvPr id="0" name=""/>
        <dsp:cNvSpPr/>
      </dsp:nvSpPr>
      <dsp:spPr>
        <a:xfrm>
          <a:off x="1589957" y="3025516"/>
          <a:ext cx="1424830" cy="1424830"/>
        </a:xfrm>
        <a:prstGeom prst="ellipse">
          <a:avLst/>
        </a:prstGeom>
        <a:gradFill rotWithShape="0">
          <a:gsLst>
            <a:gs pos="0">
              <a:schemeClr val="accent5">
                <a:hueOff val="2171350"/>
                <a:satOff val="7464"/>
                <a:lumOff val="-35817"/>
                <a:alphaOff val="0"/>
                <a:shade val="51000"/>
                <a:satMod val="130000"/>
              </a:schemeClr>
            </a:gs>
            <a:gs pos="80000">
              <a:schemeClr val="accent5">
                <a:hueOff val="2171350"/>
                <a:satOff val="7464"/>
                <a:lumOff val="-35817"/>
                <a:alphaOff val="0"/>
                <a:shade val="93000"/>
                <a:satMod val="130000"/>
              </a:schemeClr>
            </a:gs>
            <a:gs pos="100000">
              <a:schemeClr val="accent5">
                <a:hueOff val="2171350"/>
                <a:satOff val="7464"/>
                <a:lumOff val="-3581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/>
            <a:t>Гражданин</a:t>
          </a:r>
        </a:p>
      </dsp:txBody>
      <dsp:txXfrm>
        <a:off x="1798619" y="3234178"/>
        <a:ext cx="1007506" cy="1007506"/>
      </dsp:txXfrm>
    </dsp:sp>
    <dsp:sp modelId="{BAE79D36-4667-427D-87F5-FF60A68F41A9}">
      <dsp:nvSpPr>
        <dsp:cNvPr id="0" name=""/>
        <dsp:cNvSpPr/>
      </dsp:nvSpPr>
      <dsp:spPr>
        <a:xfrm rot="13500000">
          <a:off x="1456877" y="2800959"/>
          <a:ext cx="297925" cy="48088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2171350"/>
                <a:satOff val="7464"/>
                <a:lumOff val="-35817"/>
                <a:alphaOff val="0"/>
                <a:shade val="51000"/>
                <a:satMod val="130000"/>
              </a:schemeClr>
            </a:gs>
            <a:gs pos="80000">
              <a:schemeClr val="accent5">
                <a:hueOff val="2171350"/>
                <a:satOff val="7464"/>
                <a:lumOff val="-35817"/>
                <a:alphaOff val="0"/>
                <a:shade val="93000"/>
                <a:satMod val="130000"/>
              </a:schemeClr>
            </a:gs>
            <a:gs pos="100000">
              <a:schemeClr val="accent5">
                <a:hueOff val="2171350"/>
                <a:satOff val="7464"/>
                <a:lumOff val="-3581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 rot="10800000">
        <a:off x="1533165" y="2928735"/>
        <a:ext cx="208548" cy="288528"/>
      </dsp:txXfrm>
    </dsp:sp>
    <dsp:sp modelId="{03FC157A-EB45-45A0-9D80-86C03981E2F2}">
      <dsp:nvSpPr>
        <dsp:cNvPr id="0" name=""/>
        <dsp:cNvSpPr/>
      </dsp:nvSpPr>
      <dsp:spPr>
        <a:xfrm>
          <a:off x="-102598" y="1385714"/>
          <a:ext cx="1784585" cy="1679076"/>
        </a:xfrm>
        <a:prstGeom prst="ellipse">
          <a:avLst/>
        </a:prstGeom>
        <a:gradFill rotWithShape="0">
          <a:gsLst>
            <a:gs pos="0">
              <a:schemeClr val="accent5">
                <a:hueOff val="3257024"/>
                <a:satOff val="11196"/>
                <a:lumOff val="-53726"/>
                <a:alphaOff val="0"/>
                <a:shade val="51000"/>
                <a:satMod val="130000"/>
              </a:schemeClr>
            </a:gs>
            <a:gs pos="80000">
              <a:schemeClr val="accent5">
                <a:hueOff val="3257024"/>
                <a:satOff val="11196"/>
                <a:lumOff val="-53726"/>
                <a:alphaOff val="0"/>
                <a:shade val="93000"/>
                <a:satMod val="130000"/>
              </a:schemeClr>
            </a:gs>
            <a:gs pos="100000">
              <a:schemeClr val="accent5">
                <a:hueOff val="3257024"/>
                <a:satOff val="11196"/>
                <a:lumOff val="-5372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/>
            <a:t>Помогает формировать доходную часть бюджета (НДФЛ)</a:t>
          </a:r>
        </a:p>
      </dsp:txBody>
      <dsp:txXfrm>
        <a:off x="158748" y="1631609"/>
        <a:ext cx="1261893" cy="1187286"/>
      </dsp:txXfrm>
    </dsp:sp>
    <dsp:sp modelId="{C437058A-12E4-4834-B519-AFCF3587A790}">
      <dsp:nvSpPr>
        <dsp:cNvPr id="0" name=""/>
        <dsp:cNvSpPr/>
      </dsp:nvSpPr>
      <dsp:spPr>
        <a:xfrm rot="18929155">
          <a:off x="1463058" y="1237163"/>
          <a:ext cx="307548" cy="48088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3257024"/>
                <a:satOff val="11196"/>
                <a:lumOff val="-53726"/>
                <a:alphaOff val="0"/>
                <a:shade val="51000"/>
                <a:satMod val="130000"/>
              </a:schemeClr>
            </a:gs>
            <a:gs pos="80000">
              <a:schemeClr val="accent5">
                <a:hueOff val="3257024"/>
                <a:satOff val="11196"/>
                <a:lumOff val="-53726"/>
                <a:alphaOff val="0"/>
                <a:shade val="93000"/>
                <a:satMod val="130000"/>
              </a:schemeClr>
            </a:gs>
            <a:gs pos="100000">
              <a:schemeClr val="accent5">
                <a:hueOff val="3257024"/>
                <a:satOff val="11196"/>
                <a:lumOff val="-5372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>
        <a:off x="1476294" y="1365681"/>
        <a:ext cx="215284" cy="28852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006C1C-44CC-40A3-93A0-4C77B17DE774}">
      <dsp:nvSpPr>
        <dsp:cNvPr id="0" name=""/>
        <dsp:cNvSpPr/>
      </dsp:nvSpPr>
      <dsp:spPr>
        <a:xfrm>
          <a:off x="0" y="762360"/>
          <a:ext cx="7358114" cy="61058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71071" tIns="312420" rIns="571071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800" kern="1200" dirty="0"/>
        </a:p>
      </dsp:txBody>
      <dsp:txXfrm>
        <a:off x="0" y="762360"/>
        <a:ext cx="7358114" cy="610587"/>
      </dsp:txXfrm>
    </dsp:sp>
    <dsp:sp modelId="{F8FFED77-E205-4786-9C92-75818F45B3C3}">
      <dsp:nvSpPr>
        <dsp:cNvPr id="0" name=""/>
        <dsp:cNvSpPr/>
      </dsp:nvSpPr>
      <dsp:spPr>
        <a:xfrm>
          <a:off x="0" y="90555"/>
          <a:ext cx="2324656" cy="976015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4683" tIns="0" rIns="194683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kern="12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Составление проекта бюджета</a:t>
          </a:r>
        </a:p>
      </dsp:txBody>
      <dsp:txXfrm>
        <a:off x="47645" y="138200"/>
        <a:ext cx="2229366" cy="880725"/>
      </dsp:txXfrm>
    </dsp:sp>
    <dsp:sp modelId="{82E27E00-3670-49D0-864C-CE6F328784BA}">
      <dsp:nvSpPr>
        <dsp:cNvPr id="0" name=""/>
        <dsp:cNvSpPr/>
      </dsp:nvSpPr>
      <dsp:spPr>
        <a:xfrm>
          <a:off x="0" y="2286440"/>
          <a:ext cx="7358114" cy="101100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1628512"/>
              <a:satOff val="5598"/>
              <a:lumOff val="-26863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26F08A94-15C6-481E-9154-B20A5FEF7382}">
      <dsp:nvSpPr>
        <dsp:cNvPr id="0" name=""/>
        <dsp:cNvSpPr/>
      </dsp:nvSpPr>
      <dsp:spPr>
        <a:xfrm>
          <a:off x="0" y="1649238"/>
          <a:ext cx="2334803" cy="982843"/>
        </a:xfrm>
        <a:prstGeom prst="roundRect">
          <a:avLst/>
        </a:prstGeom>
        <a:gradFill rotWithShape="0">
          <a:gsLst>
            <a:gs pos="0">
              <a:schemeClr val="accent5">
                <a:hueOff val="1628512"/>
                <a:satOff val="5598"/>
                <a:lumOff val="-26863"/>
                <a:alphaOff val="0"/>
                <a:shade val="51000"/>
                <a:satMod val="130000"/>
              </a:schemeClr>
            </a:gs>
            <a:gs pos="80000">
              <a:schemeClr val="accent5">
                <a:hueOff val="1628512"/>
                <a:satOff val="5598"/>
                <a:lumOff val="-26863"/>
                <a:alphaOff val="0"/>
                <a:shade val="93000"/>
                <a:satMod val="130000"/>
              </a:schemeClr>
            </a:gs>
            <a:gs pos="100000">
              <a:schemeClr val="accent5">
                <a:hueOff val="1628512"/>
                <a:satOff val="5598"/>
                <a:lumOff val="-2686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4683" tIns="0" rIns="194683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/>
            <a:t>Рассмотрение проекта бюджета</a:t>
          </a:r>
        </a:p>
      </dsp:txBody>
      <dsp:txXfrm>
        <a:off x="47978" y="1697216"/>
        <a:ext cx="2238847" cy="886887"/>
      </dsp:txXfrm>
    </dsp:sp>
    <dsp:sp modelId="{68FB6DFD-8703-4046-9703-C2FCDB4EF6BF}">
      <dsp:nvSpPr>
        <dsp:cNvPr id="0" name=""/>
        <dsp:cNvSpPr/>
      </dsp:nvSpPr>
      <dsp:spPr>
        <a:xfrm>
          <a:off x="0" y="4261065"/>
          <a:ext cx="7358114" cy="52528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3257024"/>
              <a:satOff val="11196"/>
              <a:lumOff val="-53726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B6324098-4C94-444C-ACA4-D91C5374D090}">
      <dsp:nvSpPr>
        <dsp:cNvPr id="0" name=""/>
        <dsp:cNvSpPr/>
      </dsp:nvSpPr>
      <dsp:spPr>
        <a:xfrm>
          <a:off x="0" y="3761122"/>
          <a:ext cx="2369673" cy="1025223"/>
        </a:xfrm>
        <a:prstGeom prst="roundRect">
          <a:avLst/>
        </a:prstGeom>
        <a:gradFill rotWithShape="0">
          <a:gsLst>
            <a:gs pos="0">
              <a:schemeClr val="accent5">
                <a:hueOff val="3257024"/>
                <a:satOff val="11196"/>
                <a:lumOff val="-53726"/>
                <a:alphaOff val="0"/>
                <a:shade val="51000"/>
                <a:satMod val="130000"/>
              </a:schemeClr>
            </a:gs>
            <a:gs pos="80000">
              <a:schemeClr val="accent5">
                <a:hueOff val="3257024"/>
                <a:satOff val="11196"/>
                <a:lumOff val="-53726"/>
                <a:alphaOff val="0"/>
                <a:shade val="93000"/>
                <a:satMod val="130000"/>
              </a:schemeClr>
            </a:gs>
            <a:gs pos="100000">
              <a:schemeClr val="accent5">
                <a:hueOff val="3257024"/>
                <a:satOff val="11196"/>
                <a:lumOff val="-5372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4683" tIns="0" rIns="194683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/>
            <a:t>Утверждение проекта бюджета</a:t>
          </a:r>
        </a:p>
      </dsp:txBody>
      <dsp:txXfrm>
        <a:off x="50047" y="3811169"/>
        <a:ext cx="2269579" cy="92512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659" cy="496411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26" tIns="45713" rIns="91426" bIns="45713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anose="020B0604020202020204" pitchFamily="34" charset="0"/>
                <a:ea typeface="宋体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0444" y="1"/>
            <a:ext cx="2945659" cy="496411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26" tIns="45713" rIns="91426" bIns="45713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  <a:ea typeface="宋体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6628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sp>
      <p:sp>
        <p:nvSpPr>
          <p:cNvPr id="4101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5908"/>
            <a:ext cx="5438140" cy="4467701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26" tIns="45713" rIns="91426" bIns="457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4102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30092"/>
            <a:ext cx="2945659" cy="496411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26" tIns="45713" rIns="91426" bIns="45713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anose="020B0604020202020204" pitchFamily="34" charset="0"/>
                <a:ea typeface="宋体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444" y="9430092"/>
            <a:ext cx="2945659" cy="496411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26" tIns="45713" rIns="91426" bIns="457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2704BD56-1EFF-471C-8F4C-8C824A5C4C3C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65153952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04BD56-1EFF-471C-8F4C-8C824A5C4C3C}" type="slidenum">
              <a:rPr lang="en-US" altLang="ru-RU" smtClean="0"/>
              <a:pPr>
                <a:defRPr/>
              </a:pPr>
              <a:t>10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5354510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04BD56-1EFF-471C-8F4C-8C824A5C4C3C}" type="slidenum">
              <a:rPr lang="en-US" altLang="ru-RU" smtClean="0"/>
              <a:pPr>
                <a:defRPr/>
              </a:pPr>
              <a:t>20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7735486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04BD56-1EFF-471C-8F4C-8C824A5C4C3C}" type="slidenum">
              <a:rPr lang="en-US" altLang="ru-RU" smtClean="0"/>
              <a:pPr>
                <a:defRPr/>
              </a:pPr>
              <a:t>34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4262783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1163E4-FC2B-4E72-8777-A5ACDAA26C3B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532FFB-7069-4A99-99AF-B0B3073D856E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6BCDAF-E14D-4C57-B9F6-AFED53D9B20D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3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dirty="0"/>
              <a:t>Образец подзаголовка</a:t>
            </a:r>
          </a:p>
        </p:txBody>
      </p:sp>
      <p:sp>
        <p:nvSpPr>
          <p:cNvPr id="4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8768B4-422D-4FA2-8ECA-B301A2297433}" type="datetimeFigureOut">
              <a:rPr lang="zh-CN" altLang="en-US"/>
              <a:pPr>
                <a:defRPr/>
              </a:pPr>
              <a:t>2023/11/15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8EEF0F-47EC-4542-87B5-6576CCFBB67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A634EC-4F32-4DA1-A2CC-7CCAB017E4A9}" type="datetimeFigureOut">
              <a:rPr lang="zh-CN" altLang="en-US"/>
              <a:pPr>
                <a:defRPr/>
              </a:pPr>
              <a:t>2023/11/15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F55AEC-FAC8-4637-A7E6-A4EBDF77CDF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B017F7-4099-437E-B603-952AC3B0E8BF}" type="datetimeFigureOut">
              <a:rPr lang="zh-CN" altLang="en-US"/>
              <a:pPr>
                <a:defRPr/>
              </a:pPr>
              <a:t>2023/11/15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55B1CC-F1B5-4205-95BA-5C1020E5BC0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E3AC88-9E7D-442A-BC38-AACC84D85385}" type="datetimeFigureOut">
              <a:rPr lang="zh-CN" altLang="en-US"/>
              <a:pPr>
                <a:defRPr/>
              </a:pPr>
              <a:t>2023/11/15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1F4722-20F5-4291-81BC-7DA2A5D37BE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E62C62-C5EA-4C7F-BB85-AF0292B490DB}" type="datetimeFigureOut">
              <a:rPr lang="zh-CN" altLang="en-US"/>
              <a:pPr>
                <a:defRPr/>
              </a:pPr>
              <a:t>2023/11/15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931BFE-8C55-494A-B157-909E50AD2D4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9E19A0-8EDA-40D1-B709-CBD3F51C1F56}" type="datetimeFigureOut">
              <a:rPr lang="zh-CN" altLang="en-US"/>
              <a:pPr>
                <a:defRPr/>
              </a:pPr>
              <a:t>2023/11/15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2D5250-B65D-49BD-B3BC-947172E99AC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C96B62-3F8D-4E65-9BC5-8994767BF7C5}" type="datetimeFigureOut">
              <a:rPr lang="zh-CN" altLang="en-US"/>
              <a:pPr>
                <a:defRPr/>
              </a:pPr>
              <a:t>2023/11/15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300756-DB74-4F30-83F7-96EB3BF0C9E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619A99-9026-449C-97AD-6F06F0B4276C}" type="datetimeFigureOut">
              <a:rPr lang="zh-CN" altLang="en-US"/>
              <a:pPr>
                <a:defRPr/>
              </a:pPr>
              <a:t>2023/11/15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B3C094-A48F-4004-914E-87C4AF4C697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C89BF8-3996-477E-8337-4DCE5F3181F7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75C993-97BD-4653-A0D2-69F6C4FE6BBE}" type="datetimeFigureOut">
              <a:rPr lang="zh-CN" altLang="en-US"/>
              <a:pPr>
                <a:defRPr/>
              </a:pPr>
              <a:t>2023/11/15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D283AC-24B6-4A48-BBC4-7643B14DC96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4508AE-F11F-4825-8B60-9A5C52A7DFAB}" type="datetimeFigureOut">
              <a:rPr lang="zh-CN" altLang="en-US"/>
              <a:pPr>
                <a:defRPr/>
              </a:pPr>
              <a:t>2023/11/15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7C867A-E377-4B0F-B1BB-89FAB002BBD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3A5C50-D4A2-4FDD-8D84-885F0921CD4B}" type="datetimeFigureOut">
              <a:rPr lang="zh-CN" altLang="en-US"/>
              <a:pPr>
                <a:defRPr/>
              </a:pPr>
              <a:t>2023/11/15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831C58-8040-4BA7-979C-5E801CEBA3E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15AF0E-15BE-48E0-A5AE-C42704E2879A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1A7870-9813-4B3B-9BA5-A90540492634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340D5B-F61D-4935-BCD8-B296CDB22F80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98D0DC-7FA2-4A3F-BC23-126B918C9293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E58A99-F97D-4D21-848B-A64D71B02CA6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F29A10-F726-4F75-818A-E97FA7A9D6C5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A9F406-9111-40C0-814C-BC5FF5145542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ru-RU" smtClean="0"/>
              <a:t>单击此处编辑母版标题样式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ru-RU" smtClean="0"/>
              <a:t>单击此处编辑母版文本样式</a:t>
            </a:r>
          </a:p>
          <a:p>
            <a:pPr lvl="1"/>
            <a:r>
              <a:rPr lang="zh-CN" altLang="ru-RU" smtClean="0"/>
              <a:t>第二级</a:t>
            </a:r>
          </a:p>
          <a:p>
            <a:pPr lvl="2"/>
            <a:r>
              <a:rPr lang="zh-CN" altLang="ru-RU" smtClean="0"/>
              <a:t>第三级</a:t>
            </a:r>
          </a:p>
          <a:p>
            <a:pPr lvl="3"/>
            <a:r>
              <a:rPr lang="zh-CN" altLang="ru-RU" smtClean="0"/>
              <a:t>第四级</a:t>
            </a:r>
          </a:p>
          <a:p>
            <a:pPr lvl="4"/>
            <a:r>
              <a:rPr lang="zh-CN" altLang="ru-RU" smtClean="0"/>
              <a:t>第五级</a:t>
            </a:r>
          </a:p>
        </p:txBody>
      </p:sp>
      <p:sp>
        <p:nvSpPr>
          <p:cNvPr id="1028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panose="020B0604020202020204" pitchFamily="34" charset="0"/>
                <a:ea typeface="宋体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panose="020B0604020202020204" pitchFamily="34" charset="0"/>
                <a:ea typeface="宋体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EC836DEF-6233-435E-B7AE-462E7E5E32E1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7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2" descr="C:\Users\yangkang\Desktop\TO-卡瓦\首界面.jpg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0" y="0"/>
            <a:ext cx="91630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ru-RU" altLang="ru-RU" smtClean="0"/>
          </a:p>
        </p:txBody>
      </p:sp>
      <p:sp>
        <p:nvSpPr>
          <p:cNvPr id="819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altLang="ru-RU" smtClean="0"/>
          </a:p>
        </p:txBody>
      </p:sp>
      <p:sp>
        <p:nvSpPr>
          <p:cNvPr id="2054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Calibri" pitchFamily="34" charset="0"/>
                <a:ea typeface="宋体" charset="-122"/>
                <a:cs typeface="+mn-cs"/>
              </a:defRPr>
            </a:lvl1pPr>
          </a:lstStyle>
          <a:p>
            <a:pPr>
              <a:defRPr/>
            </a:pPr>
            <a:fld id="{9D930F71-87C3-45D5-944F-3A110ECC60DB}" type="datetimeFigureOut">
              <a:rPr lang="zh-CN" altLang="en-US"/>
              <a:pPr>
                <a:defRPr/>
              </a:pPr>
              <a:t>2023/11/15</a:t>
            </a:fld>
            <a:endParaRPr lang="zh-CN" altLang="en-US"/>
          </a:p>
        </p:txBody>
      </p:sp>
      <p:sp>
        <p:nvSpPr>
          <p:cNvPr id="2055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Calibri" pitchFamily="34" charset="0"/>
                <a:ea typeface="宋体" charset="-122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6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16300F5B-FC66-4CCE-B1CC-FA2DC679B9A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chart" Target="../charts/chart6.xml"/><Relationship Id="rId3" Type="http://schemas.openxmlformats.org/officeDocument/2006/relationships/image" Target="../media/image14.png"/><Relationship Id="rId7" Type="http://schemas.openxmlformats.org/officeDocument/2006/relationships/chart" Target="../charts/chart5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5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2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7.jpeg"/><Relationship Id="rId4" Type="http://schemas.openxmlformats.org/officeDocument/2006/relationships/image" Target="../media/image16.em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1.xml"/><Relationship Id="rId4" Type="http://schemas.openxmlformats.org/officeDocument/2006/relationships/chart" Target="../charts/chart1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/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42988" y="2147888"/>
            <a:ext cx="7772400" cy="1136650"/>
          </a:xfrm>
        </p:spPr>
        <p:txBody>
          <a:bodyPr/>
          <a:lstStyle/>
          <a:p>
            <a:pPr>
              <a:defRPr/>
            </a:pPr>
            <a:r>
              <a:rPr lang="ru-RU" dirty="0"/>
              <a:t>БЮДЖЕТ ДЛЯ ГРАЖДАН</a:t>
            </a:r>
          </a:p>
        </p:txBody>
      </p:sp>
      <p:sp>
        <p:nvSpPr>
          <p:cNvPr id="3075" name="Подзаголовок 2">
            <a:extLst>
              <a:ext uri="{FF2B5EF4-FFF2-40B4-BE49-F238E27FC236}"/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15616" y="4221088"/>
            <a:ext cx="6408712" cy="2232248"/>
          </a:xfrm>
        </p:spPr>
        <p:txBody>
          <a:bodyPr/>
          <a:lstStyle/>
          <a:p>
            <a:pPr>
              <a:defRPr/>
            </a:pPr>
            <a:r>
              <a:rPr lang="ru-RU" altLang="ru-RU" sz="2800" dirty="0">
                <a:solidFill>
                  <a:schemeClr val="accent4">
                    <a:lumMod val="85000"/>
                    <a:lumOff val="15000"/>
                  </a:schemeClr>
                </a:solidFill>
                <a:latin typeface="Georgia" panose="02040502050405020303" pitchFamily="18" charset="0"/>
              </a:rPr>
              <a:t>к </a:t>
            </a:r>
            <a:r>
              <a:rPr lang="ru-RU" altLang="ru-RU" sz="2800" dirty="0" smtClean="0">
                <a:solidFill>
                  <a:schemeClr val="accent4">
                    <a:lumMod val="85000"/>
                    <a:lumOff val="15000"/>
                  </a:schemeClr>
                </a:solidFill>
                <a:latin typeface="Georgia" panose="02040502050405020303" pitchFamily="18" charset="0"/>
              </a:rPr>
              <a:t>проекту  бюджета муниципального образования п. Михайловский Саратовской области </a:t>
            </a:r>
            <a:r>
              <a:rPr lang="ru-RU" altLang="ru-RU" sz="2800" dirty="0">
                <a:solidFill>
                  <a:schemeClr val="accent4">
                    <a:lumMod val="85000"/>
                    <a:lumOff val="15000"/>
                  </a:schemeClr>
                </a:solidFill>
                <a:latin typeface="Georgia" panose="02040502050405020303" pitchFamily="18" charset="0"/>
              </a:rPr>
              <a:t>на </a:t>
            </a:r>
            <a:r>
              <a:rPr lang="ru-RU" altLang="ru-RU" sz="2800" dirty="0" smtClean="0">
                <a:solidFill>
                  <a:schemeClr val="accent4">
                    <a:lumMod val="85000"/>
                    <a:lumOff val="15000"/>
                  </a:schemeClr>
                </a:solidFill>
                <a:latin typeface="Georgia" panose="02040502050405020303" pitchFamily="18" charset="0"/>
              </a:rPr>
              <a:t>2024 </a:t>
            </a:r>
            <a:r>
              <a:rPr lang="ru-RU" altLang="ru-RU" sz="2800" dirty="0">
                <a:solidFill>
                  <a:schemeClr val="accent4">
                    <a:lumMod val="85000"/>
                    <a:lumOff val="15000"/>
                  </a:schemeClr>
                </a:solidFill>
                <a:latin typeface="Georgia" panose="02040502050405020303" pitchFamily="18" charset="0"/>
              </a:rPr>
              <a:t>год и плановый период </a:t>
            </a:r>
            <a:r>
              <a:rPr lang="ru-RU" altLang="ru-RU" sz="2800" dirty="0" smtClean="0">
                <a:solidFill>
                  <a:schemeClr val="accent4">
                    <a:lumMod val="85000"/>
                    <a:lumOff val="15000"/>
                  </a:schemeClr>
                </a:solidFill>
                <a:latin typeface="Georgia" panose="02040502050405020303" pitchFamily="18" charset="0"/>
              </a:rPr>
              <a:t>2025 </a:t>
            </a:r>
            <a:r>
              <a:rPr lang="ru-RU" altLang="ru-RU" sz="2800" dirty="0">
                <a:solidFill>
                  <a:schemeClr val="accent4">
                    <a:lumMod val="85000"/>
                    <a:lumOff val="15000"/>
                  </a:schemeClr>
                </a:solidFill>
                <a:latin typeface="Georgia" panose="02040502050405020303" pitchFamily="18" charset="0"/>
              </a:rPr>
              <a:t>и </a:t>
            </a:r>
            <a:r>
              <a:rPr lang="ru-RU" altLang="ru-RU" sz="2800" dirty="0" smtClean="0">
                <a:solidFill>
                  <a:schemeClr val="accent4">
                    <a:lumMod val="85000"/>
                    <a:lumOff val="15000"/>
                  </a:schemeClr>
                </a:solidFill>
                <a:latin typeface="Georgia" panose="02040502050405020303" pitchFamily="18" charset="0"/>
              </a:rPr>
              <a:t>2026</a:t>
            </a:r>
          </a:p>
          <a:p>
            <a:pPr>
              <a:defRPr/>
            </a:pPr>
            <a:r>
              <a:rPr lang="ru-RU" altLang="ru-RU" sz="2800" dirty="0" smtClean="0">
                <a:solidFill>
                  <a:schemeClr val="accent4">
                    <a:lumMod val="85000"/>
                    <a:lumOff val="15000"/>
                  </a:schemeClr>
                </a:solidFill>
                <a:latin typeface="Georgia" panose="02040502050405020303" pitchFamily="18" charset="0"/>
              </a:rPr>
              <a:t> </a:t>
            </a:r>
            <a:r>
              <a:rPr lang="ru-RU" altLang="ru-RU" sz="2800" dirty="0">
                <a:solidFill>
                  <a:schemeClr val="accent4">
                    <a:lumMod val="85000"/>
                    <a:lumOff val="15000"/>
                  </a:schemeClr>
                </a:solidFill>
                <a:latin typeface="Georgia" panose="02040502050405020303" pitchFamily="18" charset="0"/>
              </a:rPr>
              <a:t>годов</a:t>
            </a:r>
          </a:p>
        </p:txBody>
      </p:sp>
      <p:pic>
        <p:nvPicPr>
          <p:cNvPr id="9220" name="Picture 5" descr="https://images.vector-images.com/64/mikhaylovskyi_zato_coa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43338" y="242888"/>
            <a:ext cx="1457325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ru-RU" sz="2000" i="1" dirty="0" smtClean="0"/>
              <a:t>Показатели прогноза социально-экономического развития МО п. Михайловский на 2024 – 2026 годы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12420716"/>
              </p:ext>
            </p:extLst>
          </p:nvPr>
        </p:nvGraphicFramePr>
        <p:xfrm>
          <a:off x="107504" y="1038542"/>
          <a:ext cx="8928992" cy="456371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4016"/>
                <a:gridCol w="3323302"/>
                <a:gridCol w="1147080"/>
                <a:gridCol w="1107977"/>
                <a:gridCol w="1107977"/>
                <a:gridCol w="1094943"/>
                <a:gridCol w="1003697"/>
              </a:tblGrid>
              <a:tr h="585971">
                <a:tc>
                  <a:txBody>
                    <a:bodyPr/>
                    <a:lstStyle/>
                    <a:p>
                      <a:pPr algn="r" fontAlgn="b"/>
                      <a:r>
                        <a:rPr lang="ru-RU" sz="700" u="none" strike="noStrike" dirty="0">
                          <a:effectLst/>
                        </a:rPr>
                        <a:t> </a:t>
                      </a:r>
                      <a:endParaRPr lang="ru-RU" sz="700" b="1" i="0" u="none" strike="noStrike" dirty="0">
                        <a:effectLst/>
                        <a:latin typeface="Arial Cyr"/>
                      </a:endParaRPr>
                    </a:p>
                  </a:txBody>
                  <a:tcPr marL="5647" marR="5647" marT="564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</a:rPr>
                        <a:t>Показатели</a:t>
                      </a: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5647" marR="5647" marT="56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</a:rPr>
                        <a:t>2022 год </a:t>
                      </a:r>
                      <a:br>
                        <a:rPr lang="ru-RU" sz="900" b="1" u="none" strike="noStrike" dirty="0">
                          <a:effectLst/>
                        </a:rPr>
                      </a:br>
                      <a:r>
                        <a:rPr lang="ru-RU" sz="900" b="1" u="none" strike="noStrike" dirty="0">
                          <a:effectLst/>
                        </a:rPr>
                        <a:t>отчет</a:t>
                      </a: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5647" marR="5647" marT="56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</a:rPr>
                        <a:t> 2023 год</a:t>
                      </a:r>
                      <a:br>
                        <a:rPr lang="ru-RU" sz="900" b="1" u="none" strike="noStrike" dirty="0">
                          <a:effectLst/>
                        </a:rPr>
                      </a:br>
                      <a:r>
                        <a:rPr lang="ru-RU" sz="900" b="1" u="none" strike="noStrike" dirty="0">
                          <a:effectLst/>
                        </a:rPr>
                        <a:t>оценка</a:t>
                      </a: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5647" marR="5647" marT="56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</a:rPr>
                        <a:t>2024 год</a:t>
                      </a:r>
                      <a:br>
                        <a:rPr lang="ru-RU" sz="900" b="1" u="none" strike="noStrike" dirty="0">
                          <a:effectLst/>
                        </a:rPr>
                      </a:br>
                      <a:r>
                        <a:rPr lang="ru-RU" sz="900" b="1" u="none" strike="noStrike" dirty="0">
                          <a:effectLst/>
                        </a:rPr>
                        <a:t>прогноз</a:t>
                      </a: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5647" marR="5647" marT="56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effectLst/>
                        </a:rPr>
                        <a:t>2025 год</a:t>
                      </a:r>
                      <a:br>
                        <a:rPr lang="ru-RU" sz="900" b="1" u="none" strike="noStrike">
                          <a:effectLst/>
                        </a:rPr>
                      </a:br>
                      <a:r>
                        <a:rPr lang="ru-RU" sz="900" b="1" u="none" strike="noStrike">
                          <a:effectLst/>
                        </a:rPr>
                        <a:t>прогноз</a:t>
                      </a:r>
                      <a:endParaRPr lang="ru-RU" sz="900" b="1" i="0" u="none" strike="noStrike">
                        <a:effectLst/>
                        <a:latin typeface="Times New Roman"/>
                      </a:endParaRPr>
                    </a:p>
                  </a:txBody>
                  <a:tcPr marL="5647" marR="5647" marT="56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</a:rPr>
                        <a:t>2026 год</a:t>
                      </a:r>
                      <a:br>
                        <a:rPr lang="ru-RU" sz="900" b="1" u="none" strike="noStrike" dirty="0">
                          <a:effectLst/>
                        </a:rPr>
                      </a:br>
                      <a:r>
                        <a:rPr lang="ru-RU" sz="900" b="1" u="none" strike="noStrike" dirty="0">
                          <a:effectLst/>
                        </a:rPr>
                        <a:t>прогноз</a:t>
                      </a: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5647" marR="5647" marT="56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1645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1</a:t>
                      </a:r>
                      <a:endParaRPr lang="ru-RU" sz="700" b="0" i="0" u="none" strike="noStrike">
                        <a:effectLst/>
                        <a:latin typeface="Times New Roman"/>
                      </a:endParaRPr>
                    </a:p>
                  </a:txBody>
                  <a:tcPr marL="5647" marR="5647" marT="56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u="none" strike="noStrike" dirty="0">
                          <a:effectLst/>
                        </a:rPr>
                        <a:t>Объем отгруженных товаров собственного производства, выполненных работ и услуг собственными силами (по видам деятельности раздел B "Добыча полезных ископаемых", раздел C "Обрабатывающие производства", раздел D "Обеспечение электрической энергией, газом и паром; кондиционирование воздуха", раздел E "Водоснабжение, водоотведение, организация сбора и утилизации отходов, деятельность по ликвидации загрязнений" по классификации ОКВЭД), тыс. руб.</a:t>
                      </a: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5647" marR="5647" marT="56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</a:rPr>
                        <a:t>21832,1</a:t>
                      </a: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5647" marR="5647" marT="56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</a:rPr>
                        <a:t>27805,2</a:t>
                      </a: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5647" marR="5647" marT="56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</a:rPr>
                        <a:t>29830</a:t>
                      </a: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5647" marR="5647" marT="56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</a:rPr>
                        <a:t>31468,2</a:t>
                      </a: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5647" marR="5647" marT="56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</a:rPr>
                        <a:t>33092,7</a:t>
                      </a: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5647" marR="5647" marT="56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03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effectLst/>
                        </a:rPr>
                        <a:t>в % к предыдущему году</a:t>
                      </a:r>
                      <a:endParaRPr lang="ru-RU" sz="900" b="1" i="1" u="none" strike="noStrike">
                        <a:effectLst/>
                        <a:latin typeface="Times New Roman"/>
                      </a:endParaRPr>
                    </a:p>
                  </a:txBody>
                  <a:tcPr marL="5647" marR="5647" marT="56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</a:rPr>
                        <a:t>93,2</a:t>
                      </a: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5647" marR="5647" marT="56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</a:rPr>
                        <a:t>127,4</a:t>
                      </a: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5647" marR="5647" marT="56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effectLst/>
                        </a:rPr>
                        <a:t>107,4</a:t>
                      </a:r>
                      <a:endParaRPr lang="ru-RU" sz="900" b="1" i="0" u="none" strike="noStrike">
                        <a:effectLst/>
                        <a:latin typeface="Times New Roman"/>
                      </a:endParaRPr>
                    </a:p>
                  </a:txBody>
                  <a:tcPr marL="5647" marR="5647" marT="56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</a:rPr>
                        <a:t>105,5</a:t>
                      </a: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5647" marR="5647" marT="56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</a:rPr>
                        <a:t>105,2</a:t>
                      </a: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5647" marR="5647" marT="56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864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2</a:t>
                      </a:r>
                      <a:endParaRPr lang="ru-RU" sz="700" b="0" i="0" u="none" strike="noStrike">
                        <a:effectLst/>
                        <a:latin typeface="Times New Roman"/>
                      </a:endParaRPr>
                    </a:p>
                  </a:txBody>
                  <a:tcPr marL="5647" marR="5647" marT="56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u="none" strike="noStrike">
                          <a:effectLst/>
                        </a:rPr>
                        <a:t>Объем производства подакцизных товаров, тыс. дкл</a:t>
                      </a:r>
                      <a:endParaRPr lang="ru-RU" sz="900" b="1" i="0" u="none" strike="noStrike">
                        <a:effectLst/>
                        <a:latin typeface="Times New Roman"/>
                      </a:endParaRPr>
                    </a:p>
                  </a:txBody>
                  <a:tcPr marL="5647" marR="5647" marT="56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effectLst/>
                        </a:rPr>
                        <a:t>0</a:t>
                      </a:r>
                      <a:endParaRPr lang="ru-RU" sz="900" b="1" i="0" u="none" strike="noStrike">
                        <a:effectLst/>
                        <a:latin typeface="Times New Roman"/>
                      </a:endParaRPr>
                    </a:p>
                  </a:txBody>
                  <a:tcPr marL="5647" marR="5647" marT="56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</a:rPr>
                        <a:t>0</a:t>
                      </a: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5647" marR="5647" marT="56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effectLst/>
                        </a:rPr>
                        <a:t>0</a:t>
                      </a:r>
                      <a:endParaRPr lang="ru-RU" sz="900" b="1" i="0" u="none" strike="noStrike">
                        <a:effectLst/>
                        <a:latin typeface="Times New Roman"/>
                      </a:endParaRPr>
                    </a:p>
                  </a:txBody>
                  <a:tcPr marL="5647" marR="5647" marT="56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effectLst/>
                        </a:rPr>
                        <a:t>0</a:t>
                      </a:r>
                      <a:endParaRPr lang="ru-RU" sz="900" b="1" i="0" u="none" strike="noStrike">
                        <a:effectLst/>
                        <a:latin typeface="Times New Roman"/>
                      </a:endParaRPr>
                    </a:p>
                  </a:txBody>
                  <a:tcPr marL="5647" marR="5647" marT="56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</a:rPr>
                        <a:t>0</a:t>
                      </a: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5647" marR="5647" marT="56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03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effectLst/>
                        </a:rPr>
                        <a:t>в % к предыдущему году</a:t>
                      </a:r>
                      <a:endParaRPr lang="ru-RU" sz="900" b="1" i="1" u="none" strike="noStrike">
                        <a:effectLst/>
                        <a:latin typeface="Times New Roman"/>
                      </a:endParaRPr>
                    </a:p>
                  </a:txBody>
                  <a:tcPr marL="5647" marR="5647" marT="56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effectLst/>
                        </a:rPr>
                        <a:t>0</a:t>
                      </a:r>
                      <a:endParaRPr lang="ru-RU" sz="900" b="1" i="0" u="none" strike="noStrike">
                        <a:effectLst/>
                        <a:latin typeface="Times New Roman"/>
                      </a:endParaRPr>
                    </a:p>
                  </a:txBody>
                  <a:tcPr marL="5647" marR="5647" marT="56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</a:rPr>
                        <a:t>0</a:t>
                      </a: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5647" marR="5647" marT="56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</a:rPr>
                        <a:t>0</a:t>
                      </a: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5647" marR="5647" marT="56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effectLst/>
                        </a:rPr>
                        <a:t>0</a:t>
                      </a:r>
                      <a:endParaRPr lang="ru-RU" sz="900" b="1" i="0" u="none" strike="noStrike">
                        <a:effectLst/>
                        <a:latin typeface="Times New Roman"/>
                      </a:endParaRPr>
                    </a:p>
                  </a:txBody>
                  <a:tcPr marL="5647" marR="5647" marT="56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</a:rPr>
                        <a:t>0</a:t>
                      </a: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5647" marR="5647" marT="56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8187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3</a:t>
                      </a:r>
                      <a:endParaRPr lang="ru-RU" sz="700" b="0" i="0" u="none" strike="noStrike">
                        <a:effectLst/>
                        <a:latin typeface="Times New Roman"/>
                      </a:endParaRPr>
                    </a:p>
                  </a:txBody>
                  <a:tcPr marL="5647" marR="5647" marT="56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u="none" strike="noStrike">
                          <a:effectLst/>
                        </a:rPr>
                        <a:t>Объем валовой продукции сельского хозяйства во всех категориях хозяйств  в действующих ценах каждого года, млн. руб.</a:t>
                      </a:r>
                      <a:endParaRPr lang="ru-RU" sz="900" b="1" i="0" u="none" strike="noStrike">
                        <a:effectLst/>
                        <a:latin typeface="Times New Roman"/>
                      </a:endParaRPr>
                    </a:p>
                  </a:txBody>
                  <a:tcPr marL="5647" marR="5647" marT="56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effectLst/>
                        </a:rPr>
                        <a:t>0</a:t>
                      </a:r>
                      <a:endParaRPr lang="ru-RU" sz="900" b="1" i="0" u="none" strike="noStrike">
                        <a:effectLst/>
                        <a:latin typeface="Times New Roman"/>
                      </a:endParaRPr>
                    </a:p>
                  </a:txBody>
                  <a:tcPr marL="5647" marR="5647" marT="56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effectLst/>
                        </a:rPr>
                        <a:t>0</a:t>
                      </a:r>
                      <a:endParaRPr lang="ru-RU" sz="900" b="1" i="0" u="none" strike="noStrike">
                        <a:effectLst/>
                        <a:latin typeface="Times New Roman"/>
                      </a:endParaRPr>
                    </a:p>
                  </a:txBody>
                  <a:tcPr marL="5647" marR="5647" marT="56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</a:rPr>
                        <a:t>0</a:t>
                      </a: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5647" marR="5647" marT="56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</a:rPr>
                        <a:t>0</a:t>
                      </a: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5647" marR="5647" marT="56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</a:rPr>
                        <a:t>0</a:t>
                      </a: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5647" marR="5647" marT="56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6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effectLst/>
                        </a:rPr>
                        <a:t>в % к предыдущему году</a:t>
                      </a:r>
                      <a:endParaRPr lang="ru-RU" sz="900" b="1" i="1" u="none" strike="noStrike">
                        <a:effectLst/>
                        <a:latin typeface="Times New Roman"/>
                      </a:endParaRPr>
                    </a:p>
                  </a:txBody>
                  <a:tcPr marL="5647" marR="5647" marT="56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effectLst/>
                        </a:rPr>
                        <a:t>0</a:t>
                      </a:r>
                      <a:endParaRPr lang="ru-RU" sz="900" b="1" i="0" u="none" strike="noStrike">
                        <a:effectLst/>
                        <a:latin typeface="Times New Roman"/>
                      </a:endParaRPr>
                    </a:p>
                  </a:txBody>
                  <a:tcPr marL="5647" marR="5647" marT="56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effectLst/>
                        </a:rPr>
                        <a:t>0</a:t>
                      </a:r>
                      <a:endParaRPr lang="ru-RU" sz="900" b="1" i="0" u="none" strike="noStrike">
                        <a:effectLst/>
                        <a:latin typeface="Times New Roman"/>
                      </a:endParaRPr>
                    </a:p>
                  </a:txBody>
                  <a:tcPr marL="5647" marR="5647" marT="56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effectLst/>
                        </a:rPr>
                        <a:t>0</a:t>
                      </a:r>
                      <a:endParaRPr lang="ru-RU" sz="900" b="1" i="0" u="none" strike="noStrike">
                        <a:effectLst/>
                        <a:latin typeface="Times New Roman"/>
                      </a:endParaRPr>
                    </a:p>
                  </a:txBody>
                  <a:tcPr marL="5647" marR="5647" marT="56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</a:rPr>
                        <a:t>0</a:t>
                      </a: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5647" marR="5647" marT="56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</a:rPr>
                        <a:t>0</a:t>
                      </a: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5647" marR="5647" marT="56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567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4</a:t>
                      </a:r>
                      <a:endParaRPr lang="ru-RU" sz="700" b="0" i="0" u="none" strike="noStrike">
                        <a:effectLst/>
                        <a:latin typeface="Times New Roman"/>
                      </a:endParaRPr>
                    </a:p>
                  </a:txBody>
                  <a:tcPr marL="5647" marR="5647" marT="56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900" b="1" u="none" strike="noStrike">
                          <a:effectLst/>
                        </a:rPr>
                        <a:t>Доходы, уменьшенные на величину расходов в соответствии со статьей 346.5 Налогового кодекса РФ, сельскохозяйственных товаропроизводителей, перешедших на уплату единого сельскохозяйственного налога, всего, тыс. руб.</a:t>
                      </a:r>
                      <a:endParaRPr lang="ru-RU" sz="900" b="1" i="0" u="none" strike="noStrike">
                        <a:effectLst/>
                        <a:latin typeface="Times New Roman"/>
                      </a:endParaRPr>
                    </a:p>
                  </a:txBody>
                  <a:tcPr marL="5647" marR="5647" marT="56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effectLst/>
                        </a:rPr>
                        <a:t>6742</a:t>
                      </a:r>
                      <a:endParaRPr lang="ru-RU" sz="900" b="1" i="0" u="none" strike="noStrike">
                        <a:effectLst/>
                        <a:latin typeface="Times New Roman"/>
                      </a:endParaRPr>
                    </a:p>
                  </a:txBody>
                  <a:tcPr marL="5647" marR="5647" marT="56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effectLst/>
                        </a:rPr>
                        <a:t>6836</a:t>
                      </a:r>
                      <a:endParaRPr lang="ru-RU" sz="900" b="1" i="0" u="none" strike="noStrike">
                        <a:effectLst/>
                        <a:latin typeface="Times New Roman"/>
                      </a:endParaRPr>
                    </a:p>
                  </a:txBody>
                  <a:tcPr marL="5647" marR="5647" marT="56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effectLst/>
                        </a:rPr>
                        <a:t>7151</a:t>
                      </a:r>
                      <a:endParaRPr lang="ru-RU" sz="900" b="1" i="0" u="none" strike="noStrike">
                        <a:effectLst/>
                        <a:latin typeface="Times New Roman"/>
                      </a:endParaRPr>
                    </a:p>
                  </a:txBody>
                  <a:tcPr marL="5647" marR="5647" marT="56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effectLst/>
                        </a:rPr>
                        <a:t>7451</a:t>
                      </a:r>
                      <a:endParaRPr lang="ru-RU" sz="900" b="1" i="0" u="none" strike="noStrike">
                        <a:effectLst/>
                        <a:latin typeface="Times New Roman"/>
                      </a:endParaRPr>
                    </a:p>
                  </a:txBody>
                  <a:tcPr marL="5647" marR="5647" marT="56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</a:rPr>
                        <a:t>7757</a:t>
                      </a: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5647" marR="5647" marT="56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03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effectLst/>
                        </a:rPr>
                        <a:t>в % к предыдущему году</a:t>
                      </a:r>
                      <a:endParaRPr lang="ru-RU" sz="900" b="1" i="1" u="none" strike="noStrike">
                        <a:effectLst/>
                        <a:latin typeface="Times New Roman"/>
                      </a:endParaRPr>
                    </a:p>
                  </a:txBody>
                  <a:tcPr marL="5647" marR="5647" marT="56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effectLst/>
                        </a:rPr>
                        <a:t>379,6</a:t>
                      </a:r>
                      <a:endParaRPr lang="ru-RU" sz="900" b="1" i="0" u="none" strike="noStrike">
                        <a:effectLst/>
                        <a:latin typeface="Times New Roman"/>
                      </a:endParaRPr>
                    </a:p>
                  </a:txBody>
                  <a:tcPr marL="5647" marR="5647" marT="56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effectLst/>
                        </a:rPr>
                        <a:t>101,4</a:t>
                      </a:r>
                      <a:endParaRPr lang="ru-RU" sz="900" b="1" i="0" u="none" strike="noStrike">
                        <a:effectLst/>
                        <a:latin typeface="Times New Roman"/>
                      </a:endParaRPr>
                    </a:p>
                  </a:txBody>
                  <a:tcPr marL="5647" marR="5647" marT="56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effectLst/>
                        </a:rPr>
                        <a:t>104,6</a:t>
                      </a:r>
                      <a:endParaRPr lang="ru-RU" sz="900" b="1" i="0" u="none" strike="noStrike">
                        <a:effectLst/>
                        <a:latin typeface="Times New Roman"/>
                      </a:endParaRPr>
                    </a:p>
                  </a:txBody>
                  <a:tcPr marL="5647" marR="5647" marT="56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effectLst/>
                        </a:rPr>
                        <a:t>104,2</a:t>
                      </a:r>
                      <a:endParaRPr lang="ru-RU" sz="900" b="1" i="0" u="none" strike="noStrike">
                        <a:effectLst/>
                        <a:latin typeface="Times New Roman"/>
                      </a:endParaRPr>
                    </a:p>
                  </a:txBody>
                  <a:tcPr marL="5647" marR="5647" marT="56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</a:rPr>
                        <a:t>104,1</a:t>
                      </a: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5647" marR="5647" marT="564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404664"/>
            <a:ext cx="8208912" cy="5328592"/>
          </a:xfrm>
        </p:spPr>
        <p:txBody>
          <a:bodyPr/>
          <a:lstStyle/>
          <a:p>
            <a:pPr algn="ctr"/>
            <a:r>
              <a:rPr lang="ru-RU" sz="2000" i="1" dirty="0">
                <a:solidFill>
                  <a:srgbClr val="000000"/>
                </a:solidFill>
                <a:cs typeface="+mj-cs"/>
              </a:rPr>
              <a:t>Показатели прогноза социально-экономического развития МО п. Михайловский на </a:t>
            </a:r>
            <a:r>
              <a:rPr lang="ru-RU" sz="2000" i="1" dirty="0" smtClean="0">
                <a:solidFill>
                  <a:srgbClr val="000000"/>
                </a:solidFill>
                <a:cs typeface="+mj-cs"/>
              </a:rPr>
              <a:t>2024 </a:t>
            </a:r>
            <a:r>
              <a:rPr lang="ru-RU" sz="2000" i="1" dirty="0">
                <a:solidFill>
                  <a:srgbClr val="000000"/>
                </a:solidFill>
                <a:cs typeface="+mj-cs"/>
              </a:rPr>
              <a:t>– </a:t>
            </a:r>
            <a:r>
              <a:rPr lang="ru-RU" sz="2000" i="1" dirty="0" smtClean="0">
                <a:solidFill>
                  <a:srgbClr val="000000"/>
                </a:solidFill>
                <a:cs typeface="+mj-cs"/>
              </a:rPr>
              <a:t>2026 годы</a:t>
            </a:r>
          </a:p>
          <a:p>
            <a:pPr algn="ctr"/>
            <a:endParaRPr lang="ru-RU" dirty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0116932"/>
              </p:ext>
            </p:extLst>
          </p:nvPr>
        </p:nvGraphicFramePr>
        <p:xfrm>
          <a:off x="395536" y="1124744"/>
          <a:ext cx="8496946" cy="44819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8348"/>
                <a:gridCol w="2955459"/>
                <a:gridCol w="1114667"/>
                <a:gridCol w="1050970"/>
                <a:gridCol w="1095559"/>
                <a:gridCol w="1095559"/>
                <a:gridCol w="1006384"/>
              </a:tblGrid>
              <a:tr h="257268"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u="none" strike="noStrike" dirty="0">
                          <a:effectLst/>
                        </a:rPr>
                        <a:t> </a:t>
                      </a:r>
                      <a:endParaRPr lang="ru-RU" sz="700" b="0" i="0" u="none" strike="noStrike" dirty="0">
                        <a:effectLst/>
                        <a:latin typeface="Arial Cyr"/>
                      </a:endParaRPr>
                    </a:p>
                  </a:txBody>
                  <a:tcPr marL="5643" marR="5643" marT="564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 dirty="0">
                          <a:effectLst/>
                        </a:rPr>
                        <a:t>Показатели</a:t>
                      </a:r>
                      <a:endParaRPr lang="ru-RU" sz="8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5643" marR="5643" marT="56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 dirty="0">
                          <a:effectLst/>
                        </a:rPr>
                        <a:t>2022 год </a:t>
                      </a:r>
                      <a:br>
                        <a:rPr lang="ru-RU" sz="800" b="1" u="none" strike="noStrike" dirty="0">
                          <a:effectLst/>
                        </a:rPr>
                      </a:br>
                      <a:r>
                        <a:rPr lang="ru-RU" sz="800" b="1" u="none" strike="noStrike" dirty="0">
                          <a:effectLst/>
                        </a:rPr>
                        <a:t>отчет</a:t>
                      </a:r>
                      <a:endParaRPr lang="ru-RU" sz="8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5643" marR="5643" marT="56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>
                          <a:effectLst/>
                        </a:rPr>
                        <a:t> 2023 год</a:t>
                      </a:r>
                      <a:br>
                        <a:rPr lang="ru-RU" sz="800" b="1" u="none" strike="noStrike">
                          <a:effectLst/>
                        </a:rPr>
                      </a:br>
                      <a:r>
                        <a:rPr lang="ru-RU" sz="800" b="1" u="none" strike="noStrike">
                          <a:effectLst/>
                        </a:rPr>
                        <a:t>оценка</a:t>
                      </a:r>
                      <a:endParaRPr lang="ru-RU" sz="800" b="1" i="0" u="none" strike="noStrike">
                        <a:effectLst/>
                        <a:latin typeface="Times New Roman"/>
                      </a:endParaRPr>
                    </a:p>
                  </a:txBody>
                  <a:tcPr marL="5643" marR="5643" marT="56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>
                          <a:effectLst/>
                        </a:rPr>
                        <a:t>2024 год</a:t>
                      </a:r>
                      <a:br>
                        <a:rPr lang="ru-RU" sz="800" b="1" u="none" strike="noStrike">
                          <a:effectLst/>
                        </a:rPr>
                      </a:br>
                      <a:r>
                        <a:rPr lang="ru-RU" sz="800" b="1" u="none" strike="noStrike">
                          <a:effectLst/>
                        </a:rPr>
                        <a:t>прогноз</a:t>
                      </a:r>
                      <a:endParaRPr lang="ru-RU" sz="800" b="1" i="0" u="none" strike="noStrike">
                        <a:effectLst/>
                        <a:latin typeface="Times New Roman"/>
                      </a:endParaRPr>
                    </a:p>
                  </a:txBody>
                  <a:tcPr marL="5643" marR="5643" marT="56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>
                          <a:effectLst/>
                        </a:rPr>
                        <a:t>2025 год</a:t>
                      </a:r>
                      <a:br>
                        <a:rPr lang="ru-RU" sz="800" b="1" u="none" strike="noStrike">
                          <a:effectLst/>
                        </a:rPr>
                      </a:br>
                      <a:r>
                        <a:rPr lang="ru-RU" sz="800" b="1" u="none" strike="noStrike">
                          <a:effectLst/>
                        </a:rPr>
                        <a:t>прогноз</a:t>
                      </a:r>
                      <a:endParaRPr lang="ru-RU" sz="800" b="1" i="0" u="none" strike="noStrike">
                        <a:effectLst/>
                        <a:latin typeface="Times New Roman"/>
                      </a:endParaRPr>
                    </a:p>
                  </a:txBody>
                  <a:tcPr marL="5643" marR="5643" marT="56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>
                          <a:effectLst/>
                        </a:rPr>
                        <a:t>2026 год</a:t>
                      </a:r>
                      <a:br>
                        <a:rPr lang="ru-RU" sz="800" b="1" u="none" strike="noStrike">
                          <a:effectLst/>
                        </a:rPr>
                      </a:br>
                      <a:r>
                        <a:rPr lang="ru-RU" sz="800" b="1" u="none" strike="noStrike">
                          <a:effectLst/>
                        </a:rPr>
                        <a:t>прогноз</a:t>
                      </a:r>
                      <a:endParaRPr lang="ru-RU" sz="800" b="1" i="0" u="none" strike="noStrike">
                        <a:effectLst/>
                        <a:latin typeface="Times New Roman"/>
                      </a:endParaRPr>
                    </a:p>
                  </a:txBody>
                  <a:tcPr marL="5643" marR="5643" marT="56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07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 dirty="0">
                          <a:effectLst/>
                        </a:rPr>
                        <a:t>5</a:t>
                      </a:r>
                      <a:endParaRPr lang="ru-RU" sz="7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5643" marR="5643" marT="56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1" u="none" strike="noStrike" dirty="0">
                          <a:effectLst/>
                        </a:rPr>
                        <a:t>Численность работающих, всего, человек</a:t>
                      </a:r>
                      <a:endParaRPr lang="ru-RU" sz="8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5643" marR="5643" marT="56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 dirty="0">
                          <a:effectLst/>
                        </a:rPr>
                        <a:t>1085</a:t>
                      </a:r>
                      <a:endParaRPr lang="ru-RU" sz="8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5643" marR="5643" marT="56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 dirty="0">
                          <a:effectLst/>
                        </a:rPr>
                        <a:t>1070</a:t>
                      </a:r>
                      <a:endParaRPr lang="ru-RU" sz="8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5643" marR="5643" marT="56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>
                          <a:effectLst/>
                        </a:rPr>
                        <a:t>1075</a:t>
                      </a:r>
                      <a:endParaRPr lang="ru-RU" sz="800" b="1" i="0" u="none" strike="noStrike">
                        <a:effectLst/>
                        <a:latin typeface="Times New Roman"/>
                      </a:endParaRPr>
                    </a:p>
                  </a:txBody>
                  <a:tcPr marL="5643" marR="5643" marT="56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>
                          <a:effectLst/>
                        </a:rPr>
                        <a:t>1080</a:t>
                      </a:r>
                      <a:endParaRPr lang="ru-RU" sz="800" b="1" i="0" u="none" strike="noStrike">
                        <a:effectLst/>
                        <a:latin typeface="Times New Roman"/>
                      </a:endParaRPr>
                    </a:p>
                  </a:txBody>
                  <a:tcPr marL="5643" marR="5643" marT="56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>
                          <a:effectLst/>
                        </a:rPr>
                        <a:t>1089</a:t>
                      </a:r>
                      <a:endParaRPr lang="ru-RU" sz="800" b="1" i="0" u="none" strike="noStrike">
                        <a:effectLst/>
                        <a:latin typeface="Times New Roman"/>
                      </a:endParaRPr>
                    </a:p>
                  </a:txBody>
                  <a:tcPr marL="5643" marR="5643" marT="56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09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</a:rPr>
                        <a:t>в % к предыдущему году</a:t>
                      </a:r>
                      <a:endParaRPr lang="ru-RU" sz="900" b="1" i="1" u="none" strike="noStrike" dirty="0">
                        <a:effectLst/>
                        <a:latin typeface="Times New Roman"/>
                      </a:endParaRPr>
                    </a:p>
                  </a:txBody>
                  <a:tcPr marL="5643" marR="5643" marT="56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1" u="none" strike="noStrike" dirty="0">
                          <a:effectLst/>
                        </a:rPr>
                        <a:t>102,4</a:t>
                      </a: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5643" marR="5643" marT="564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1" u="none" strike="noStrike" dirty="0">
                          <a:effectLst/>
                        </a:rPr>
                        <a:t>98,6</a:t>
                      </a: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5643" marR="5643" marT="564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1" u="none" strike="noStrike" dirty="0">
                          <a:effectLst/>
                        </a:rPr>
                        <a:t>100,5</a:t>
                      </a: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5643" marR="5643" marT="564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1" u="none" strike="noStrike">
                          <a:effectLst/>
                        </a:rPr>
                        <a:t>100,5</a:t>
                      </a:r>
                      <a:endParaRPr lang="ru-RU" sz="900" b="1" i="0" u="none" strike="noStrike">
                        <a:effectLst/>
                        <a:latin typeface="Times New Roman"/>
                      </a:endParaRPr>
                    </a:p>
                  </a:txBody>
                  <a:tcPr marL="5643" marR="5643" marT="564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1" u="none" strike="noStrike">
                          <a:effectLst/>
                        </a:rPr>
                        <a:t>100,8</a:t>
                      </a:r>
                      <a:endParaRPr lang="ru-RU" sz="900" b="1" i="0" u="none" strike="noStrike">
                        <a:effectLst/>
                        <a:latin typeface="Times New Roman"/>
                      </a:endParaRPr>
                    </a:p>
                  </a:txBody>
                  <a:tcPr marL="5643" marR="5643" marT="564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369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 dirty="0">
                          <a:effectLst/>
                        </a:rPr>
                        <a:t>6</a:t>
                      </a:r>
                      <a:endParaRPr lang="ru-RU" sz="7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5643" marR="5643" marT="56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u="none" strike="noStrike" dirty="0">
                          <a:effectLst/>
                        </a:rPr>
                        <a:t>Фонд оплаты труда работающих, всего (включая данные по сотрудникам УВД, УГПС, юстиции и приравненным к ним категориям, денежное содержание военнослужащих), тыс. руб.</a:t>
                      </a: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5643" marR="5643" marT="56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1" u="none" strike="noStrike" dirty="0">
                          <a:effectLst/>
                        </a:rPr>
                        <a:t>415815</a:t>
                      </a: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5643" marR="5643" marT="564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1" u="none" strike="noStrike" dirty="0">
                          <a:effectLst/>
                        </a:rPr>
                        <a:t>454902</a:t>
                      </a: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5643" marR="5643" marT="564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1" u="none" strike="noStrike" dirty="0">
                          <a:effectLst/>
                        </a:rPr>
                        <a:t>493114</a:t>
                      </a: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5643" marR="5643" marT="564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1" u="none" strike="noStrike" dirty="0">
                          <a:effectLst/>
                        </a:rPr>
                        <a:t>530097</a:t>
                      </a: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5643" marR="5643" marT="564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1" u="none" strike="noStrike">
                          <a:effectLst/>
                        </a:rPr>
                        <a:t>569854</a:t>
                      </a:r>
                      <a:endParaRPr lang="ru-RU" sz="900" b="1" i="0" u="none" strike="noStrike">
                        <a:effectLst/>
                        <a:latin typeface="Times New Roman"/>
                      </a:endParaRPr>
                    </a:p>
                  </a:txBody>
                  <a:tcPr marL="5643" marR="5643" marT="564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07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</a:rPr>
                        <a:t>в % к предыдущему году</a:t>
                      </a:r>
                      <a:endParaRPr lang="ru-RU" sz="900" b="1" i="1" u="none" strike="noStrike" dirty="0">
                        <a:effectLst/>
                        <a:latin typeface="Times New Roman"/>
                      </a:endParaRPr>
                    </a:p>
                  </a:txBody>
                  <a:tcPr marL="5643" marR="5643" marT="56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1" u="none" strike="noStrike">
                          <a:effectLst/>
                        </a:rPr>
                        <a:t>112,9</a:t>
                      </a:r>
                      <a:endParaRPr lang="ru-RU" sz="900" b="1" i="0" u="none" strike="noStrike">
                        <a:effectLst/>
                        <a:latin typeface="Times New Roman"/>
                      </a:endParaRPr>
                    </a:p>
                  </a:txBody>
                  <a:tcPr marL="5643" marR="5643" marT="564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1" u="none" strike="noStrike" dirty="0">
                          <a:effectLst/>
                        </a:rPr>
                        <a:t>109,4</a:t>
                      </a: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5643" marR="5643" marT="564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1" u="none" strike="noStrike" dirty="0">
                          <a:effectLst/>
                        </a:rPr>
                        <a:t>108,4</a:t>
                      </a: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5643" marR="5643" marT="564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1" u="none" strike="noStrike" dirty="0">
                          <a:effectLst/>
                        </a:rPr>
                        <a:t>107,5</a:t>
                      </a: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5643" marR="5643" marT="564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1" u="none" strike="noStrike">
                          <a:effectLst/>
                        </a:rPr>
                        <a:t>107,5</a:t>
                      </a:r>
                      <a:endParaRPr lang="ru-RU" sz="900" b="1" i="0" u="none" strike="noStrike">
                        <a:effectLst/>
                        <a:latin typeface="Times New Roman"/>
                      </a:endParaRPr>
                    </a:p>
                  </a:txBody>
                  <a:tcPr marL="5643" marR="5643" marT="564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517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7</a:t>
                      </a:r>
                      <a:endParaRPr lang="ru-RU" sz="700" b="0" i="0" u="none" strike="noStrike">
                        <a:effectLst/>
                        <a:latin typeface="Times New Roman"/>
                      </a:endParaRPr>
                    </a:p>
                  </a:txBody>
                  <a:tcPr marL="5643" marR="5643" marT="56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u="none" strike="noStrike" dirty="0">
                          <a:effectLst/>
                        </a:rPr>
                        <a:t>Выплаты социального характера, тыс. руб.</a:t>
                      </a: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5643" marR="5643" marT="56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1" u="none" strike="noStrike">
                          <a:effectLst/>
                        </a:rPr>
                        <a:t>1647,1</a:t>
                      </a:r>
                      <a:endParaRPr lang="ru-RU" sz="900" b="1" i="0" u="none" strike="noStrike">
                        <a:effectLst/>
                        <a:latin typeface="Times New Roman"/>
                      </a:endParaRPr>
                    </a:p>
                  </a:txBody>
                  <a:tcPr marL="5643" marR="5643" marT="564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1" u="none" strike="noStrike">
                          <a:effectLst/>
                        </a:rPr>
                        <a:t>1802</a:t>
                      </a:r>
                      <a:endParaRPr lang="ru-RU" sz="900" b="1" i="0" u="none" strike="noStrike">
                        <a:effectLst/>
                        <a:latin typeface="Times New Roman"/>
                      </a:endParaRPr>
                    </a:p>
                  </a:txBody>
                  <a:tcPr marL="5643" marR="5643" marT="564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1" u="none" strike="noStrike" dirty="0">
                          <a:effectLst/>
                        </a:rPr>
                        <a:t>1953</a:t>
                      </a: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5643" marR="5643" marT="564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1" u="none" strike="noStrike" dirty="0">
                          <a:effectLst/>
                        </a:rPr>
                        <a:t>2100</a:t>
                      </a: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5643" marR="5643" marT="564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1" u="none" strike="noStrike" dirty="0">
                          <a:effectLst/>
                        </a:rPr>
                        <a:t>2258</a:t>
                      </a: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5643" marR="5643" marT="564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08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effectLst/>
                        </a:rPr>
                        <a:t>в % к предыдущему году</a:t>
                      </a:r>
                      <a:endParaRPr lang="ru-RU" sz="900" b="1" i="1" u="none" strike="noStrike">
                        <a:effectLst/>
                        <a:latin typeface="Times New Roman"/>
                      </a:endParaRPr>
                    </a:p>
                  </a:txBody>
                  <a:tcPr marL="5643" marR="5643" marT="56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1" u="none" strike="noStrike">
                          <a:effectLst/>
                        </a:rPr>
                        <a:t>86,1</a:t>
                      </a:r>
                      <a:endParaRPr lang="ru-RU" sz="900" b="1" i="0" u="none" strike="noStrike">
                        <a:effectLst/>
                        <a:latin typeface="Times New Roman"/>
                      </a:endParaRPr>
                    </a:p>
                  </a:txBody>
                  <a:tcPr marL="5643" marR="5643" marT="564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1" u="none" strike="noStrike">
                          <a:effectLst/>
                        </a:rPr>
                        <a:t>109,4</a:t>
                      </a:r>
                      <a:endParaRPr lang="ru-RU" sz="900" b="1" i="0" u="none" strike="noStrike">
                        <a:effectLst/>
                        <a:latin typeface="Times New Roman"/>
                      </a:endParaRPr>
                    </a:p>
                  </a:txBody>
                  <a:tcPr marL="5643" marR="5643" marT="564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1" u="none" strike="noStrike" dirty="0">
                          <a:effectLst/>
                        </a:rPr>
                        <a:t>108,4</a:t>
                      </a: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5643" marR="5643" marT="564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1" u="none" strike="noStrike" dirty="0">
                          <a:effectLst/>
                        </a:rPr>
                        <a:t>107,5</a:t>
                      </a: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5643" marR="5643" marT="564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1" u="none" strike="noStrike" dirty="0">
                          <a:effectLst/>
                        </a:rPr>
                        <a:t>107,5</a:t>
                      </a: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5643" marR="5643" marT="564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012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8</a:t>
                      </a:r>
                      <a:endParaRPr lang="ru-RU" sz="700" b="0" i="0" u="none" strike="noStrike">
                        <a:effectLst/>
                        <a:latin typeface="Times New Roman"/>
                      </a:endParaRPr>
                    </a:p>
                  </a:txBody>
                  <a:tcPr marL="5643" marR="5643" marT="56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u="none" strike="noStrike" dirty="0">
                          <a:effectLst/>
                        </a:rPr>
                        <a:t>Численность физических лиц, получающих доходы от предпринимательской и иной приносящей доход деятельности, который облагается налогом на доходы физических лиц (предприниматели, осуществляющие деятельность без образования юридического лица, частные нотариусы, и  другие лица, занимающиеся частной практикой), человек</a:t>
                      </a: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5643" marR="5643" marT="56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1" u="none" strike="noStrike">
                          <a:effectLst/>
                        </a:rPr>
                        <a:t>80</a:t>
                      </a:r>
                      <a:endParaRPr lang="ru-RU" sz="900" b="1" i="0" u="none" strike="noStrike">
                        <a:effectLst/>
                        <a:latin typeface="Times New Roman"/>
                      </a:endParaRPr>
                    </a:p>
                  </a:txBody>
                  <a:tcPr marL="5643" marR="5643" marT="564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1" u="none" strike="noStrike" dirty="0">
                          <a:effectLst/>
                        </a:rPr>
                        <a:t>80</a:t>
                      </a: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5643" marR="5643" marT="564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1" u="none" strike="noStrike" dirty="0">
                          <a:effectLst/>
                        </a:rPr>
                        <a:t>80</a:t>
                      </a: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5643" marR="5643" marT="564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1" u="none" strike="noStrike" dirty="0">
                          <a:effectLst/>
                        </a:rPr>
                        <a:t>80</a:t>
                      </a: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5643" marR="5643" marT="564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1" u="none" strike="noStrike" dirty="0">
                          <a:effectLst/>
                        </a:rPr>
                        <a:t>80</a:t>
                      </a: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5643" marR="5643" marT="564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08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</a:rPr>
                        <a:t>в % к предыдущему году</a:t>
                      </a:r>
                      <a:endParaRPr lang="ru-RU" sz="900" b="1" i="1" u="none" strike="noStrike" dirty="0">
                        <a:effectLst/>
                        <a:latin typeface="Times New Roman"/>
                      </a:endParaRPr>
                    </a:p>
                  </a:txBody>
                  <a:tcPr marL="5643" marR="5643" marT="56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1" u="none" strike="noStrike" dirty="0">
                          <a:effectLst/>
                        </a:rPr>
                        <a:t>100</a:t>
                      </a: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5643" marR="5643" marT="564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1" u="none" strike="noStrike">
                          <a:effectLst/>
                        </a:rPr>
                        <a:t>100</a:t>
                      </a:r>
                      <a:endParaRPr lang="ru-RU" sz="900" b="1" i="0" u="none" strike="noStrike">
                        <a:effectLst/>
                        <a:latin typeface="Times New Roman"/>
                      </a:endParaRPr>
                    </a:p>
                  </a:txBody>
                  <a:tcPr marL="5643" marR="5643" marT="564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1" u="none" strike="noStrike">
                          <a:effectLst/>
                        </a:rPr>
                        <a:t>100</a:t>
                      </a:r>
                      <a:endParaRPr lang="ru-RU" sz="900" b="1" i="0" u="none" strike="noStrike">
                        <a:effectLst/>
                        <a:latin typeface="Times New Roman"/>
                      </a:endParaRPr>
                    </a:p>
                  </a:txBody>
                  <a:tcPr marL="5643" marR="5643" marT="564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1" u="none" strike="noStrike" dirty="0">
                          <a:effectLst/>
                        </a:rPr>
                        <a:t>100</a:t>
                      </a: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5643" marR="5643" marT="564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1" u="none" strike="noStrike" dirty="0">
                          <a:effectLst/>
                        </a:rPr>
                        <a:t>100</a:t>
                      </a: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5643" marR="5643" marT="564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2707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9</a:t>
                      </a:r>
                      <a:endParaRPr lang="ru-RU" sz="700" b="0" i="0" u="none" strike="noStrike">
                        <a:effectLst/>
                        <a:latin typeface="Times New Roman"/>
                      </a:endParaRPr>
                    </a:p>
                  </a:txBody>
                  <a:tcPr marL="5643" marR="5643" marT="56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u="none" strike="noStrike">
                          <a:effectLst/>
                        </a:rPr>
                        <a:t>Чистый доход физических лиц, получающих доход от предпринимательской и иной приносящей доход деятельности, который облагается налогом на доходы физических лиц, (предприниматели, осуществляющие деятельность без образования юридического лица, частные нотариусы, и другие лица, занимающиеся частной практикой), человек</a:t>
                      </a:r>
                      <a:endParaRPr lang="ru-RU" sz="900" b="1" i="0" u="none" strike="noStrike">
                        <a:effectLst/>
                        <a:latin typeface="Times New Roman"/>
                      </a:endParaRPr>
                    </a:p>
                  </a:txBody>
                  <a:tcPr marL="5643" marR="5643" marT="56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</a:rPr>
                        <a:t>1335</a:t>
                      </a: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5643" marR="5643" marT="56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</a:rPr>
                        <a:t>1403</a:t>
                      </a: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5643" marR="5643" marT="56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</a:rPr>
                        <a:t>1472</a:t>
                      </a: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5643" marR="5643" marT="56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</a:rPr>
                        <a:t>1530</a:t>
                      </a: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5643" marR="5643" marT="56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</a:rPr>
                        <a:t>1588</a:t>
                      </a: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5643" marR="5643" marT="56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154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</a:rPr>
                        <a:t>в % к предыдущему году</a:t>
                      </a:r>
                      <a:endParaRPr lang="ru-RU" sz="900" b="1" i="1" u="none" strike="noStrike" dirty="0">
                        <a:effectLst/>
                        <a:latin typeface="Times New Roman"/>
                      </a:endParaRPr>
                    </a:p>
                  </a:txBody>
                  <a:tcPr marL="5643" marR="5643" marT="56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</a:rPr>
                        <a:t>111,3</a:t>
                      </a: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5643" marR="5643" marT="56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</a:rPr>
                        <a:t>105,1</a:t>
                      </a: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5643" marR="5643" marT="56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</a:rPr>
                        <a:t>104,9</a:t>
                      </a: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5643" marR="5643" marT="56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</a:rPr>
                        <a:t>103,9</a:t>
                      </a: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5643" marR="5643" marT="56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</a:rPr>
                        <a:t>103,8</a:t>
                      </a: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5643" marR="5643" marT="56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10495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457200" y="1124744"/>
            <a:ext cx="8229600" cy="72008"/>
          </a:xfr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ru-RU" sz="2000" i="1" dirty="0">
                <a:solidFill>
                  <a:srgbClr val="000000"/>
                </a:solidFill>
                <a:cs typeface="+mn-cs"/>
              </a:rPr>
              <a:t>Показатели прогноза социально-экономического развития МО п. Михайловский на </a:t>
            </a:r>
            <a:r>
              <a:rPr lang="ru-RU" sz="2000" i="1" dirty="0" smtClean="0">
                <a:solidFill>
                  <a:srgbClr val="000000"/>
                </a:solidFill>
                <a:cs typeface="+mn-cs"/>
              </a:rPr>
              <a:t>2024 </a:t>
            </a:r>
            <a:r>
              <a:rPr lang="ru-RU" sz="2000" i="1" dirty="0">
                <a:solidFill>
                  <a:srgbClr val="000000"/>
                </a:solidFill>
                <a:cs typeface="+mn-cs"/>
              </a:rPr>
              <a:t>– </a:t>
            </a:r>
            <a:r>
              <a:rPr lang="ru-RU" sz="2000" i="1" dirty="0" smtClean="0">
                <a:solidFill>
                  <a:srgbClr val="000000"/>
                </a:solidFill>
                <a:cs typeface="+mn-cs"/>
              </a:rPr>
              <a:t>2026 </a:t>
            </a:r>
            <a:r>
              <a:rPr lang="ru-RU" sz="2000" i="1" dirty="0">
                <a:solidFill>
                  <a:srgbClr val="000000"/>
                </a:solidFill>
                <a:cs typeface="+mn-cs"/>
              </a:rPr>
              <a:t>годы</a:t>
            </a:r>
            <a:br>
              <a:rPr lang="ru-RU" sz="2000" i="1" dirty="0">
                <a:solidFill>
                  <a:srgbClr val="000000"/>
                </a:solidFill>
                <a:cs typeface="+mn-cs"/>
              </a:rPr>
            </a:br>
            <a:endParaRPr lang="ru-RU" i="1" dirty="0"/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23528" y="1772816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18336239"/>
              </p:ext>
            </p:extLst>
          </p:nvPr>
        </p:nvGraphicFramePr>
        <p:xfrm>
          <a:off x="457200" y="1412776"/>
          <a:ext cx="8229599" cy="305848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08811"/>
                <a:gridCol w="3144444"/>
                <a:gridCol w="1007204"/>
                <a:gridCol w="1007204"/>
                <a:gridCol w="970356"/>
                <a:gridCol w="970356"/>
                <a:gridCol w="921224"/>
              </a:tblGrid>
              <a:tr h="1080120"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u="none" strike="noStrike" dirty="0">
                          <a:effectLst/>
                        </a:rPr>
                        <a:t> </a:t>
                      </a:r>
                      <a:endParaRPr lang="ru-RU" sz="900" b="1" i="0" u="none" strike="noStrike" dirty="0">
                        <a:effectLst/>
                        <a:latin typeface="Arial Cyr"/>
                      </a:endParaRPr>
                    </a:p>
                  </a:txBody>
                  <a:tcPr marL="7425" marR="7425" marT="74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</a:rPr>
                        <a:t>Показатели</a:t>
                      </a:r>
                      <a:endParaRPr lang="ru-RU" sz="10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7425" marR="7425" marT="74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</a:rPr>
                        <a:t>2022 год </a:t>
                      </a:r>
                      <a:br>
                        <a:rPr lang="ru-RU" sz="1000" b="1" u="none" strike="noStrike" dirty="0">
                          <a:effectLst/>
                        </a:rPr>
                      </a:br>
                      <a:r>
                        <a:rPr lang="ru-RU" sz="1000" b="1" u="none" strike="noStrike" dirty="0">
                          <a:effectLst/>
                        </a:rPr>
                        <a:t>отчет</a:t>
                      </a:r>
                      <a:endParaRPr lang="ru-RU" sz="10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7425" marR="7425" marT="74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</a:rPr>
                        <a:t> 2023 год</a:t>
                      </a:r>
                      <a:br>
                        <a:rPr lang="ru-RU" sz="1000" b="1" u="none" strike="noStrike" dirty="0">
                          <a:effectLst/>
                        </a:rPr>
                      </a:br>
                      <a:r>
                        <a:rPr lang="ru-RU" sz="1000" b="1" u="none" strike="noStrike" dirty="0">
                          <a:effectLst/>
                        </a:rPr>
                        <a:t>оценка</a:t>
                      </a:r>
                      <a:endParaRPr lang="ru-RU" sz="10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7425" marR="7425" marT="74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</a:rPr>
                        <a:t>2024 год</a:t>
                      </a:r>
                      <a:br>
                        <a:rPr lang="ru-RU" sz="1000" b="1" u="none" strike="noStrike" dirty="0">
                          <a:effectLst/>
                        </a:rPr>
                      </a:br>
                      <a:r>
                        <a:rPr lang="ru-RU" sz="1000" b="1" u="none" strike="noStrike" dirty="0">
                          <a:effectLst/>
                        </a:rPr>
                        <a:t>прогноз</a:t>
                      </a:r>
                      <a:endParaRPr lang="ru-RU" sz="10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7425" marR="7425" marT="74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</a:rPr>
                        <a:t>2025 год</a:t>
                      </a:r>
                      <a:br>
                        <a:rPr lang="ru-RU" sz="1000" b="1" u="none" strike="noStrike" dirty="0">
                          <a:effectLst/>
                        </a:rPr>
                      </a:br>
                      <a:r>
                        <a:rPr lang="ru-RU" sz="1000" b="1" u="none" strike="noStrike" dirty="0">
                          <a:effectLst/>
                        </a:rPr>
                        <a:t>прогноз</a:t>
                      </a:r>
                      <a:endParaRPr lang="ru-RU" sz="10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7425" marR="7425" marT="74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</a:rPr>
                        <a:t>2026 год</a:t>
                      </a:r>
                      <a:br>
                        <a:rPr lang="ru-RU" sz="1000" b="1" u="none" strike="noStrike" dirty="0">
                          <a:effectLst/>
                        </a:rPr>
                      </a:br>
                      <a:r>
                        <a:rPr lang="ru-RU" sz="1000" b="1" u="none" strike="noStrike" dirty="0">
                          <a:effectLst/>
                        </a:rPr>
                        <a:t>прогноз</a:t>
                      </a:r>
                      <a:endParaRPr lang="ru-RU" sz="10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7425" marR="7425" marT="74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516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10</a:t>
                      </a:r>
                      <a:endParaRPr lang="ru-RU" sz="900" b="0" i="0" u="none" strike="noStrike">
                        <a:effectLst/>
                        <a:latin typeface="Times New Roman"/>
                      </a:endParaRPr>
                    </a:p>
                  </a:txBody>
                  <a:tcPr marL="7425" marR="7425" marT="74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u="none" strike="noStrike">
                          <a:effectLst/>
                        </a:rPr>
                        <a:t>Оборот розничной торговли, тыс. руб.</a:t>
                      </a:r>
                      <a:endParaRPr lang="ru-RU" sz="1000" b="1" i="0" u="none" strike="noStrike">
                        <a:effectLst/>
                        <a:latin typeface="Times New Roman"/>
                      </a:endParaRPr>
                    </a:p>
                  </a:txBody>
                  <a:tcPr marL="7425" marR="7425" marT="74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>
                          <a:effectLst/>
                        </a:rPr>
                        <a:t>158481,6</a:t>
                      </a:r>
                      <a:endParaRPr lang="ru-RU" sz="1000" b="1" i="0" u="none" strike="noStrike">
                        <a:effectLst/>
                        <a:latin typeface="Times New Roman"/>
                      </a:endParaRPr>
                    </a:p>
                  </a:txBody>
                  <a:tcPr marL="7425" marR="7425" marT="74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>
                          <a:effectLst/>
                        </a:rPr>
                        <a:t>173850</a:t>
                      </a:r>
                      <a:endParaRPr lang="ru-RU" sz="1000" b="1" i="0" u="none" strike="noStrike">
                        <a:effectLst/>
                        <a:latin typeface="Times New Roman"/>
                      </a:endParaRPr>
                    </a:p>
                  </a:txBody>
                  <a:tcPr marL="7425" marR="7425" marT="74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</a:rPr>
                        <a:t>189910</a:t>
                      </a:r>
                      <a:endParaRPr lang="ru-RU" sz="10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7425" marR="7425" marT="74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</a:rPr>
                        <a:t>205010</a:t>
                      </a:r>
                      <a:endParaRPr lang="ru-RU" sz="10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7425" marR="7425" marT="74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</a:rPr>
                        <a:t>221570</a:t>
                      </a:r>
                      <a:endParaRPr lang="ru-RU" sz="10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7425" marR="7425" marT="74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94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>
                          <a:effectLst/>
                        </a:rPr>
                        <a:t>в % к предыдущему году</a:t>
                      </a:r>
                      <a:endParaRPr lang="ru-RU" sz="1000" b="1" i="1" u="none" strike="noStrike">
                        <a:effectLst/>
                        <a:latin typeface="Times New Roman"/>
                      </a:endParaRPr>
                    </a:p>
                  </a:txBody>
                  <a:tcPr marL="7425" marR="7425" marT="74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>
                          <a:effectLst/>
                        </a:rPr>
                        <a:t>109,2</a:t>
                      </a:r>
                      <a:endParaRPr lang="ru-RU" sz="1000" b="1" i="0" u="none" strike="noStrike">
                        <a:effectLst/>
                        <a:latin typeface="Times New Roman"/>
                      </a:endParaRPr>
                    </a:p>
                  </a:txBody>
                  <a:tcPr marL="7425" marR="7425" marT="74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>
                          <a:effectLst/>
                        </a:rPr>
                        <a:t>104,4</a:t>
                      </a:r>
                      <a:endParaRPr lang="ru-RU" sz="1000" b="1" i="0" u="none" strike="noStrike">
                        <a:effectLst/>
                        <a:latin typeface="Times New Roman"/>
                      </a:endParaRPr>
                    </a:p>
                  </a:txBody>
                  <a:tcPr marL="7425" marR="7425" marT="74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</a:rPr>
                        <a:t>103,5</a:t>
                      </a:r>
                      <a:endParaRPr lang="ru-RU" sz="10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7425" marR="7425" marT="74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</a:rPr>
                        <a:t>103,5</a:t>
                      </a:r>
                      <a:endParaRPr lang="ru-RU" sz="10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7425" marR="7425" marT="74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</a:rPr>
                        <a:t>103,6</a:t>
                      </a:r>
                      <a:endParaRPr lang="ru-RU" sz="10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7425" marR="7425" marT="74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516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11</a:t>
                      </a:r>
                      <a:endParaRPr lang="ru-RU" sz="900" b="0" i="0" u="none" strike="noStrike">
                        <a:effectLst/>
                        <a:latin typeface="Times New Roman"/>
                      </a:endParaRPr>
                    </a:p>
                  </a:txBody>
                  <a:tcPr marL="7425" marR="7425" marT="74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u="none" strike="noStrike">
                          <a:effectLst/>
                        </a:rPr>
                        <a:t>Оборот общественного питания, тыс. руб.</a:t>
                      </a:r>
                      <a:endParaRPr lang="ru-RU" sz="1000" b="1" i="0" u="none" strike="noStrike">
                        <a:effectLst/>
                        <a:latin typeface="Times New Roman"/>
                      </a:endParaRPr>
                    </a:p>
                  </a:txBody>
                  <a:tcPr marL="7425" marR="7425" marT="74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>
                          <a:effectLst/>
                        </a:rPr>
                        <a:t>7366,4</a:t>
                      </a:r>
                      <a:endParaRPr lang="ru-RU" sz="1000" b="1" i="0" u="none" strike="noStrike">
                        <a:effectLst/>
                        <a:latin typeface="Times New Roman"/>
                      </a:endParaRPr>
                    </a:p>
                  </a:txBody>
                  <a:tcPr marL="7425" marR="7425" marT="74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>
                          <a:effectLst/>
                        </a:rPr>
                        <a:t>8280</a:t>
                      </a:r>
                      <a:endParaRPr lang="ru-RU" sz="1000" b="1" i="0" u="none" strike="noStrike">
                        <a:effectLst/>
                        <a:latin typeface="Times New Roman"/>
                      </a:endParaRPr>
                    </a:p>
                  </a:txBody>
                  <a:tcPr marL="7425" marR="7425" marT="74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</a:rPr>
                        <a:t>9050</a:t>
                      </a:r>
                      <a:endParaRPr lang="ru-RU" sz="10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7425" marR="7425" marT="74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>
                          <a:effectLst/>
                        </a:rPr>
                        <a:t>9770</a:t>
                      </a:r>
                      <a:endParaRPr lang="ru-RU" sz="1000" b="1" i="0" u="none" strike="noStrike">
                        <a:effectLst/>
                        <a:latin typeface="Times New Roman"/>
                      </a:endParaRPr>
                    </a:p>
                  </a:txBody>
                  <a:tcPr marL="7425" marR="7425" marT="74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</a:rPr>
                        <a:t>10560</a:t>
                      </a:r>
                      <a:endParaRPr lang="ru-RU" sz="10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7425" marR="7425" marT="74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516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>
                          <a:effectLst/>
                        </a:rPr>
                        <a:t>в % к предыдущему году</a:t>
                      </a:r>
                      <a:endParaRPr lang="ru-RU" sz="1000" b="1" i="1" u="none" strike="noStrike">
                        <a:effectLst/>
                        <a:latin typeface="Times New Roman"/>
                      </a:endParaRPr>
                    </a:p>
                  </a:txBody>
                  <a:tcPr marL="7425" marR="7425" marT="74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>
                          <a:effectLst/>
                        </a:rPr>
                        <a:t>99,4</a:t>
                      </a:r>
                      <a:endParaRPr lang="ru-RU" sz="1000" b="1" i="0" u="none" strike="noStrike">
                        <a:effectLst/>
                        <a:latin typeface="Times New Roman"/>
                      </a:endParaRPr>
                    </a:p>
                  </a:txBody>
                  <a:tcPr marL="7425" marR="7425" marT="74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>
                          <a:effectLst/>
                        </a:rPr>
                        <a:t>105,1</a:t>
                      </a:r>
                      <a:endParaRPr lang="ru-RU" sz="1000" b="1" i="0" u="none" strike="noStrike">
                        <a:effectLst/>
                        <a:latin typeface="Times New Roman"/>
                      </a:endParaRPr>
                    </a:p>
                  </a:txBody>
                  <a:tcPr marL="7425" marR="7425" marT="74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</a:rPr>
                        <a:t>102,6</a:t>
                      </a:r>
                      <a:endParaRPr lang="ru-RU" sz="10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7425" marR="7425" marT="74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>
                          <a:effectLst/>
                        </a:rPr>
                        <a:t>103,5</a:t>
                      </a:r>
                      <a:endParaRPr lang="ru-RU" sz="1000" b="1" i="0" u="none" strike="noStrike">
                        <a:effectLst/>
                        <a:latin typeface="Times New Roman"/>
                      </a:endParaRPr>
                    </a:p>
                  </a:txBody>
                  <a:tcPr marL="7425" marR="7425" marT="74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</a:rPr>
                        <a:t>103,8</a:t>
                      </a:r>
                      <a:endParaRPr lang="ru-RU" sz="10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7425" marR="7425" marT="74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516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12</a:t>
                      </a:r>
                      <a:endParaRPr lang="ru-RU" sz="900" b="0" i="0" u="none" strike="noStrike">
                        <a:effectLst/>
                        <a:latin typeface="Times New Roman"/>
                      </a:endParaRPr>
                    </a:p>
                  </a:txBody>
                  <a:tcPr marL="7425" marR="7425" marT="74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u="none" strike="noStrike">
                          <a:effectLst/>
                        </a:rPr>
                        <a:t>Численность детей до 18 лет, человек</a:t>
                      </a:r>
                      <a:endParaRPr lang="ru-RU" sz="1000" b="1" i="0" u="none" strike="noStrike">
                        <a:effectLst/>
                        <a:latin typeface="Times New Roman"/>
                      </a:endParaRPr>
                    </a:p>
                  </a:txBody>
                  <a:tcPr marL="7425" marR="7425" marT="74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</a:rPr>
                        <a:t>441</a:t>
                      </a:r>
                      <a:endParaRPr lang="ru-RU" sz="1200" b="1" i="0" u="none" strike="noStrike">
                        <a:effectLst/>
                        <a:latin typeface="Times New Roman"/>
                      </a:endParaRPr>
                    </a:p>
                  </a:txBody>
                  <a:tcPr marL="7425" marR="7425" marT="74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</a:rPr>
                        <a:t>435</a:t>
                      </a:r>
                      <a:endParaRPr lang="ru-RU" sz="1200" b="1" i="0" u="none" strike="noStrike">
                        <a:effectLst/>
                        <a:latin typeface="Times New Roman"/>
                      </a:endParaRPr>
                    </a:p>
                  </a:txBody>
                  <a:tcPr marL="7425" marR="7425" marT="74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</a:rPr>
                        <a:t>428</a:t>
                      </a:r>
                      <a:endParaRPr lang="ru-RU" sz="12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7425" marR="7425" marT="74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</a:rPr>
                        <a:t>418</a:t>
                      </a:r>
                      <a:endParaRPr lang="ru-RU" sz="12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7425" marR="7425" marT="74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</a:rPr>
                        <a:t>407</a:t>
                      </a:r>
                      <a:endParaRPr lang="ru-RU" sz="12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7425" marR="7425" marT="74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75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>
                          <a:effectLst/>
                        </a:rPr>
                        <a:t>в % к предыдущему году</a:t>
                      </a:r>
                      <a:endParaRPr lang="ru-RU" sz="1000" b="1" i="1" u="none" strike="noStrike">
                        <a:effectLst/>
                        <a:latin typeface="Times New Roman"/>
                      </a:endParaRPr>
                    </a:p>
                  </a:txBody>
                  <a:tcPr marL="7425" marR="7425" marT="74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1" u="none" strike="noStrike">
                          <a:effectLst/>
                        </a:rPr>
                        <a:t>98,2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425" marR="7425" marT="74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1" u="none" strike="noStrike">
                          <a:effectLst/>
                        </a:rPr>
                        <a:t>98,6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425" marR="7425" marT="74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1" u="none" strike="noStrike">
                          <a:effectLst/>
                        </a:rPr>
                        <a:t>98,4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7425" marR="7425" marT="74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1" u="none" strike="noStrike" dirty="0">
                          <a:effectLst/>
                        </a:rPr>
                        <a:t>97,7</a:t>
                      </a:r>
                      <a:endParaRPr lang="ru-RU" sz="1000" b="1" i="0" u="none" strike="noStrike" dirty="0">
                        <a:effectLst/>
                        <a:latin typeface="Arial Cyr"/>
                      </a:endParaRPr>
                    </a:p>
                  </a:txBody>
                  <a:tcPr marL="7425" marR="7425" marT="74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1" u="none" strike="noStrike" dirty="0">
                          <a:effectLst/>
                        </a:rPr>
                        <a:t>97,4</a:t>
                      </a:r>
                      <a:endParaRPr lang="ru-RU" sz="1000" b="1" i="0" u="none" strike="noStrike" dirty="0">
                        <a:effectLst/>
                        <a:latin typeface="Arial Cyr"/>
                      </a:endParaRPr>
                    </a:p>
                  </a:txBody>
                  <a:tcPr marL="7425" marR="7425" marT="74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3939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79604836"/>
              </p:ext>
            </p:extLst>
          </p:nvPr>
        </p:nvGraphicFramePr>
        <p:xfrm>
          <a:off x="1547664" y="1729520"/>
          <a:ext cx="6336704" cy="4072942"/>
        </p:xfrm>
        <a:graphic>
          <a:graphicData uri="http://schemas.openxmlformats.org/drawingml/2006/table">
            <a:tbl>
              <a:tblPr firstRow="1" firstCol="1" bandRow="1"/>
              <a:tblGrid>
                <a:gridCol w="1843275"/>
                <a:gridCol w="1290292"/>
                <a:gridCol w="1725395"/>
                <a:gridCol w="1477742"/>
              </a:tblGrid>
              <a:tr h="367957">
                <a:tc>
                  <a:txBody>
                    <a:bodyPr/>
                    <a:lstStyle/>
                    <a:p>
                      <a:pPr indent="42037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Возраст, лет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Мужчины и женщины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Мужчины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Женщины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Все населения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2355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1179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37020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1176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6535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7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37020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37776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1-6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137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72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37020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65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217222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42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20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37020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22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8-13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185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84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37020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101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14-15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64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36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37020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28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16-17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64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38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37020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26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18-19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37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15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37020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22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20-24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82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40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37020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42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25-29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107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51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37020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56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30-34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164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87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37020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77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35-39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260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145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115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40-44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245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126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119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45-49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227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108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119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50-54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187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95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92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55-59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159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87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72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60-64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170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84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86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65-69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118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56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62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70 лет и старше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31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37020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69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395536" y="23668"/>
            <a:ext cx="8352928" cy="17058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369888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3698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100" b="1" dirty="0" smtClean="0">
                <a:latin typeface="Times New Roman"/>
                <a:ea typeface="Times New Roman"/>
                <a:cs typeface="Times New Roman"/>
              </a:rPr>
              <a:t>2.2</a:t>
            </a:r>
            <a:r>
              <a:rPr lang="ru-RU" sz="1100" b="1" dirty="0">
                <a:latin typeface="Times New Roman"/>
                <a:ea typeface="Times New Roman"/>
                <a:cs typeface="Times New Roman"/>
              </a:rPr>
              <a:t>. Численность и состав населения </a:t>
            </a:r>
            <a:endParaRPr lang="ru-RU" sz="1100" b="1" dirty="0">
              <a:latin typeface="Calibri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200" b="1" dirty="0">
                <a:latin typeface="Times New Roman"/>
                <a:ea typeface="Times New Roman"/>
                <a:cs typeface="Times New Roman"/>
              </a:rPr>
              <a:t>Численность населения муниципального образования п. Михайловский  по состоянию на 1 января </a:t>
            </a:r>
            <a:r>
              <a:rPr lang="ru-RU" sz="1200" b="1" dirty="0" smtClean="0">
                <a:latin typeface="Times New Roman"/>
                <a:ea typeface="Times New Roman"/>
                <a:cs typeface="Times New Roman"/>
              </a:rPr>
              <a:t>2023 </a:t>
            </a:r>
            <a:r>
              <a:rPr lang="ru-RU" sz="1200" b="1" dirty="0">
                <a:latin typeface="Times New Roman"/>
                <a:ea typeface="Times New Roman"/>
                <a:cs typeface="Times New Roman"/>
              </a:rPr>
              <a:t>года составила </a:t>
            </a:r>
            <a:r>
              <a:rPr lang="ru-RU" sz="1200" b="1" dirty="0" smtClean="0">
                <a:latin typeface="Times New Roman"/>
                <a:ea typeface="Times New Roman"/>
                <a:cs typeface="Times New Roman"/>
              </a:rPr>
              <a:t>2355 </a:t>
            </a:r>
            <a:r>
              <a:rPr lang="ru-RU" sz="1200" b="1" dirty="0">
                <a:latin typeface="Times New Roman"/>
                <a:ea typeface="Times New Roman"/>
                <a:cs typeface="Times New Roman"/>
              </a:rPr>
              <a:t>человек, из них: </a:t>
            </a:r>
            <a:r>
              <a:rPr lang="ru-RU" sz="1200" b="1" dirty="0" smtClean="0">
                <a:latin typeface="Times New Roman"/>
                <a:ea typeface="Times New Roman"/>
                <a:cs typeface="Times New Roman"/>
              </a:rPr>
              <a:t>65,0%- </a:t>
            </a:r>
            <a:r>
              <a:rPr lang="ru-RU" sz="1200" b="1" dirty="0">
                <a:latin typeface="Times New Roman"/>
                <a:ea typeface="Times New Roman"/>
                <a:cs typeface="Times New Roman"/>
              </a:rPr>
              <a:t>граждане трудоспособного возраста (численность </a:t>
            </a:r>
            <a:r>
              <a:rPr lang="ru-RU" sz="1200" b="1" dirty="0" smtClean="0">
                <a:latin typeface="Times New Roman"/>
                <a:ea typeface="Times New Roman"/>
                <a:cs typeface="Times New Roman"/>
              </a:rPr>
              <a:t>1525  </a:t>
            </a:r>
            <a:r>
              <a:rPr lang="ru-RU" sz="1200" b="1" dirty="0">
                <a:latin typeface="Times New Roman"/>
                <a:ea typeface="Times New Roman"/>
                <a:cs typeface="Times New Roman"/>
              </a:rPr>
              <a:t>человек), </a:t>
            </a:r>
            <a:endParaRPr lang="ru-RU" sz="1100" b="1" dirty="0">
              <a:latin typeface="Calibri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200" b="1" dirty="0" smtClean="0">
                <a:latin typeface="Times New Roman"/>
                <a:ea typeface="Times New Roman"/>
                <a:cs typeface="Times New Roman"/>
              </a:rPr>
              <a:t>                    18,5 </a:t>
            </a:r>
            <a:r>
              <a:rPr lang="ru-RU" sz="1200" b="1" dirty="0">
                <a:latin typeface="Times New Roman"/>
                <a:ea typeface="Times New Roman"/>
                <a:cs typeface="Times New Roman"/>
              </a:rPr>
              <a:t>%- граждане моложе трудоспособного возраста (численность </a:t>
            </a:r>
            <a:r>
              <a:rPr lang="ru-RU" sz="1200" b="1" dirty="0" smtClean="0">
                <a:latin typeface="Times New Roman"/>
                <a:ea typeface="Times New Roman"/>
                <a:cs typeface="Times New Roman"/>
              </a:rPr>
              <a:t>435 </a:t>
            </a:r>
            <a:r>
              <a:rPr lang="ru-RU" sz="1200" b="1" dirty="0">
                <a:latin typeface="Times New Roman"/>
                <a:ea typeface="Times New Roman"/>
                <a:cs typeface="Times New Roman"/>
              </a:rPr>
              <a:t>человек), </a:t>
            </a:r>
            <a:endParaRPr lang="ru-RU" sz="1100" b="1" dirty="0">
              <a:latin typeface="Calibri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200" b="1" dirty="0" smtClean="0">
                <a:latin typeface="Times New Roman"/>
                <a:ea typeface="Times New Roman"/>
                <a:cs typeface="Times New Roman"/>
              </a:rPr>
              <a:t>                    16,8  </a:t>
            </a:r>
            <a:r>
              <a:rPr lang="ru-RU" sz="1200" b="1" dirty="0">
                <a:latin typeface="Times New Roman"/>
                <a:ea typeface="Times New Roman"/>
                <a:cs typeface="Times New Roman"/>
              </a:rPr>
              <a:t>%- граждане  старше  трудоспособного возраста (численность </a:t>
            </a:r>
            <a:r>
              <a:rPr lang="ru-RU" sz="1200" b="1" dirty="0" smtClean="0">
                <a:latin typeface="Times New Roman"/>
                <a:ea typeface="Times New Roman"/>
                <a:cs typeface="Times New Roman"/>
              </a:rPr>
              <a:t>395 </a:t>
            </a:r>
            <a:r>
              <a:rPr lang="ru-RU" sz="1200" b="1" dirty="0">
                <a:latin typeface="Times New Roman"/>
                <a:ea typeface="Times New Roman"/>
                <a:cs typeface="Times New Roman"/>
              </a:rPr>
              <a:t>человек</a:t>
            </a:r>
            <a:r>
              <a:rPr lang="ru-RU" sz="1200" b="1" dirty="0" smtClean="0">
                <a:latin typeface="Times New Roman"/>
                <a:ea typeface="Times New Roman"/>
                <a:cs typeface="Times New Roman"/>
              </a:rPr>
              <a:t>).</a:t>
            </a:r>
            <a:r>
              <a:rPr kumimoji="0" lang="ru-RU" altLang="ru-RU" sz="11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761031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82650" y="90488"/>
            <a:ext cx="735647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i="1" dirty="0">
                <a:solidFill>
                  <a:srgbClr val="284C6A"/>
                </a:solidFill>
                <a:latin typeface="+mn-lt"/>
                <a:cs typeface="Arial" charset="0"/>
              </a:rPr>
              <a:t>Бюджетный</a:t>
            </a:r>
            <a:r>
              <a:rPr lang="ru-RU" sz="2800" i="1" dirty="0">
                <a:solidFill>
                  <a:srgbClr val="284C6A"/>
                </a:solidFill>
                <a:latin typeface="+mn-lt"/>
                <a:cs typeface="Arial" charset="0"/>
              </a:rPr>
              <a:t> </a:t>
            </a:r>
            <a:r>
              <a:rPr lang="ru-RU" sz="2400" i="1" dirty="0">
                <a:solidFill>
                  <a:srgbClr val="284C6A"/>
                </a:solidFill>
                <a:latin typeface="+mn-lt"/>
                <a:cs typeface="Arial" charset="0"/>
              </a:rPr>
              <a:t>прогноз</a:t>
            </a:r>
          </a:p>
        </p:txBody>
      </p:sp>
      <p:graphicFrame>
        <p:nvGraphicFramePr>
          <p:cNvPr id="6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16657134"/>
              </p:ext>
            </p:extLst>
          </p:nvPr>
        </p:nvGraphicFramePr>
        <p:xfrm>
          <a:off x="-179388" y="574675"/>
          <a:ext cx="7108826" cy="3073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2054" name="Picture 2" descr="https://cdn.pixabay.com/photo/2013/07/13/12/34/coins-159889_1280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72225" y="520700"/>
            <a:ext cx="2455863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1" name="Диаграмма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70106610"/>
              </p:ext>
            </p:extLst>
          </p:nvPr>
        </p:nvGraphicFramePr>
        <p:xfrm>
          <a:off x="4560887" y="3659817"/>
          <a:ext cx="4577537" cy="31924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3" name="Диаграмма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05263579"/>
              </p:ext>
            </p:extLst>
          </p:nvPr>
        </p:nvGraphicFramePr>
        <p:xfrm>
          <a:off x="4560887" y="4005064"/>
          <a:ext cx="3811140" cy="20882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4" name="Диаграмма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58342898"/>
              </p:ext>
            </p:extLst>
          </p:nvPr>
        </p:nvGraphicFramePr>
        <p:xfrm>
          <a:off x="27605" y="3789041"/>
          <a:ext cx="4112347" cy="26642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4732603"/>
              </p:ext>
            </p:extLst>
          </p:nvPr>
        </p:nvGraphicFramePr>
        <p:xfrm>
          <a:off x="4663851" y="3429000"/>
          <a:ext cx="4464497" cy="28083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9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85769998"/>
              </p:ext>
            </p:extLst>
          </p:nvPr>
        </p:nvGraphicFramePr>
        <p:xfrm>
          <a:off x="4283968" y="3933056"/>
          <a:ext cx="4544120" cy="22603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доходной части бюджета </a:t>
            </a:r>
            <a:r>
              <a:rPr lang="ru-RU" alt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городского </a:t>
            </a:r>
            <a:r>
              <a:rPr lang="ru-RU" alt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округа МО п. Михайловский </a:t>
            </a:r>
            <a:br>
              <a:rPr lang="ru-RU" alt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alt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2022-2026 </a:t>
            </a:r>
            <a:r>
              <a:rPr lang="ru-RU" alt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(млн. рублей)</a:t>
            </a:r>
            <a:endParaRPr lang="ru-RU"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35899698"/>
              </p:ext>
            </p:extLst>
          </p:nvPr>
        </p:nvGraphicFramePr>
        <p:xfrm>
          <a:off x="958850" y="2220913"/>
          <a:ext cx="7342188" cy="291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14" name="Лист" r:id="rId3" imgW="6690437" imgH="2659392" progId="Excel.Sheet.8">
                  <p:embed/>
                </p:oleObj>
              </mc:Choice>
              <mc:Fallback>
                <p:oleObj name="Лист" r:id="rId3" imgW="6690437" imgH="2659392" progId="Excel.Sheet.8">
                  <p:embed/>
                  <p:pic>
                    <p:nvPicPr>
                      <p:cNvPr id="0" name="Object 6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58850" y="2220913"/>
                        <a:ext cx="7342188" cy="2917825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52320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01625" y="260350"/>
            <a:ext cx="8510588" cy="938213"/>
          </a:xfrm>
        </p:spPr>
        <p:txBody>
          <a:bodyPr/>
          <a:lstStyle/>
          <a:p>
            <a:pPr eaLnBrk="1" hangingPunct="1"/>
            <a:r>
              <a:rPr lang="ru-RU" altLang="ru-RU" sz="2400" b="1" dirty="0" smtClean="0">
                <a:solidFill>
                  <a:srgbClr val="3333FF"/>
                </a:solidFill>
              </a:rPr>
              <a:t> </a:t>
            </a:r>
            <a:r>
              <a:rPr lang="ru-RU" altLang="ru-RU" sz="2400" i="1" dirty="0" smtClean="0">
                <a:solidFill>
                  <a:srgbClr val="000000"/>
                </a:solidFill>
              </a:rPr>
              <a:t>Безвозмездные поступления </a:t>
            </a:r>
            <a:br>
              <a:rPr lang="ru-RU" altLang="ru-RU" sz="2400" i="1" dirty="0" smtClean="0">
                <a:solidFill>
                  <a:srgbClr val="000000"/>
                </a:solidFill>
              </a:rPr>
            </a:br>
            <a:r>
              <a:rPr lang="ru-RU" altLang="ru-RU" sz="2400" i="1" dirty="0" smtClean="0">
                <a:solidFill>
                  <a:srgbClr val="000000"/>
                </a:solidFill>
              </a:rPr>
              <a:t>в бюджет МО п. Михайловский 2022-2026 гг. </a:t>
            </a:r>
            <a:r>
              <a:rPr lang="ru-RU" altLang="ru-RU" sz="2400" i="1" dirty="0" err="1" smtClean="0">
                <a:solidFill>
                  <a:srgbClr val="000000"/>
                </a:solidFill>
              </a:rPr>
              <a:t>млн.руб</a:t>
            </a:r>
            <a:r>
              <a:rPr lang="ru-RU" altLang="ru-RU" sz="2400" i="1" dirty="0" smtClean="0">
                <a:solidFill>
                  <a:srgbClr val="000000"/>
                </a:solidFill>
              </a:rPr>
              <a:t>.</a:t>
            </a:r>
          </a:p>
        </p:txBody>
      </p:sp>
      <p:graphicFrame>
        <p:nvGraphicFramePr>
          <p:cNvPr id="4098" name="Object 3"/>
          <p:cNvGraphicFramePr>
            <a:graphicFrameLocks noGrp="1" noChangeAspect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486582362"/>
              </p:ext>
            </p:extLst>
          </p:nvPr>
        </p:nvGraphicFramePr>
        <p:xfrm>
          <a:off x="443397" y="1772816"/>
          <a:ext cx="4992699" cy="34054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45" name="Лист" r:id="rId3" imgW="6256063" imgH="4267296" progId="Excel.Sheet.8">
                  <p:embed/>
                </p:oleObj>
              </mc:Choice>
              <mc:Fallback>
                <p:oleObj name="Лист" r:id="rId3" imgW="6256063" imgH="4267296" progId="Excel.Sheet.8">
                  <p:embed/>
                  <p:pic>
                    <p:nvPicPr>
                      <p:cNvPr id="0" name="Object 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3397" y="1772816"/>
                        <a:ext cx="4992699" cy="3405436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107" name="Picture 2" descr="Обои Монеты Деньги Крупным планом вблизи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32269" y="2852936"/>
            <a:ext cx="3308350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eaLnBrk="1" hangingPunct="1"/>
            <a:r>
              <a:rPr lang="ru-RU" altLang="ru-RU" sz="2800" b="1" i="1" kern="1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+mn-cs"/>
              </a:rPr>
              <a:t>Структура </a:t>
            </a:r>
            <a:r>
              <a:rPr lang="ru-RU" altLang="ru-RU" sz="2800" b="1" i="1" kern="1200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+mn-cs"/>
              </a:rPr>
              <a:t>безвозмездных   </a:t>
            </a:r>
            <a:r>
              <a:rPr lang="ru-RU" altLang="ru-RU" sz="2800" b="1" i="1" kern="1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+mn-cs"/>
              </a:rPr>
              <a:t/>
            </a:r>
            <a:br>
              <a:rPr lang="ru-RU" altLang="ru-RU" sz="2800" b="1" i="1" kern="1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+mn-cs"/>
              </a:rPr>
            </a:br>
            <a:r>
              <a:rPr lang="ru-RU" altLang="ru-RU" sz="2800" b="1" i="1" kern="1200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+mn-cs"/>
              </a:rPr>
              <a:t> поступлений </a:t>
            </a:r>
            <a:r>
              <a:rPr lang="ru-RU" altLang="ru-RU" sz="2800" b="1" i="1" kern="1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+mn-cs"/>
              </a:rPr>
              <a:t>на 2024 год, %</a:t>
            </a:r>
            <a:br>
              <a:rPr lang="ru-RU" altLang="ru-RU" sz="2800" b="1" i="1" kern="1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+mn-cs"/>
              </a:rPr>
            </a:br>
            <a:endParaRPr lang="ru-RU" sz="2800" i="1" dirty="0"/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xdr="http://schemas.openxmlformats.org/drawingml/2006/spreadsheetDrawing" xmlns="" xmlns:a16="http://schemas.microsoft.com/office/drawing/2014/main" xmlns:lc="http://schemas.openxmlformats.org/drawingml/2006/lockedCanvas" id="{00000000-0008-0000-0100-00000200000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70431552"/>
              </p:ext>
            </p:extLst>
          </p:nvPr>
        </p:nvGraphicFramePr>
        <p:xfrm>
          <a:off x="467544" y="1412776"/>
          <a:ext cx="8229600" cy="41037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3655107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711085"/>
              </p:ext>
            </p:extLst>
          </p:nvPr>
        </p:nvGraphicFramePr>
        <p:xfrm>
          <a:off x="107504" y="116632"/>
          <a:ext cx="8928992" cy="6668191"/>
        </p:xfrm>
        <a:graphic>
          <a:graphicData uri="http://schemas.openxmlformats.org/drawingml/2006/table">
            <a:tbl>
              <a:tblPr/>
              <a:tblGrid>
                <a:gridCol w="2159794"/>
                <a:gridCol w="607509"/>
                <a:gridCol w="617073"/>
                <a:gridCol w="720080"/>
                <a:gridCol w="807901"/>
                <a:gridCol w="715018"/>
                <a:gridCol w="715018"/>
                <a:gridCol w="569929"/>
                <a:gridCol w="720080"/>
                <a:gridCol w="648072"/>
                <a:gridCol w="648518"/>
              </a:tblGrid>
              <a:tr h="186141">
                <a:tc gridSpan="11">
                  <a:txBody>
                    <a:bodyPr/>
                    <a:lstStyle/>
                    <a:p>
                      <a:pPr algn="ctr" fontAlgn="ctr"/>
                      <a:r>
                        <a:rPr lang="ru-RU" sz="105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Структура налоговых и неналоговых доходов бюджета муниципального образования п</a:t>
                      </a:r>
                      <a:r>
                        <a:rPr lang="ru-RU" sz="1050" b="1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 Михайловский </a:t>
                      </a:r>
                      <a:r>
                        <a:rPr lang="ru-RU" sz="105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Саратовской </a:t>
                      </a:r>
                      <a:r>
                        <a:rPr lang="ru-RU" sz="1050" b="1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области</a:t>
                      </a:r>
                      <a:endParaRPr lang="ru-RU" sz="105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42781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 факт, </a:t>
                      </a:r>
                      <a:r>
                        <a:rPr lang="ru-RU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 (план)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 прогноз, </a:t>
                      </a:r>
                      <a:r>
                        <a:rPr lang="ru-RU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 роста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 к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году ,%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 прогноз, </a:t>
                      </a:r>
                      <a:r>
                        <a:rPr lang="ru-RU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 роста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 к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году ,%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 роста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2025года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году ,%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 прогноз, </a:t>
                      </a:r>
                      <a:r>
                        <a:rPr lang="ru-RU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 роста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 к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году ,%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 роста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2026года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году ,%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74512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246483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НАЛОГОВЫЕ И НЕНАЛОГОВЫЕ ДОХОДЫ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28 096,1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28 231,3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30 882,7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109,4%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31 590,4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111,9%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102,3%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34 190,1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110,7%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108,3%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74512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Налоговые доходы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18 217,9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17 734,9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21 406,9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120,7%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22711,5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128,1%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106,1%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25411,3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118,75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111,9%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218991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 на доходы физических лиц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12 329,1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11 805,0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14425,9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122,2%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15624,8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132,4%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108,3%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16812,3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116,5%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107,6%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74512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Акцизы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3 253,6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2 930,0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4199,7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143,3%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4290,1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102,25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102,2%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5785,7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137,8%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194,9%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307134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Единый налог на вмененный доход для отдельных видов деятельности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-50,9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5857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Налоги на имущество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190,7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191,7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249,0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129,9%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249,0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129,9%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249,0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2890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Единый сельскохозяйственный налог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40,9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50,7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12,7%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52,7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13,2%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103,9%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54,8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108,15%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103,8%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782688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Налог, взимаемый в связи с применением патентной системы налогообложения, зачисляемый в бюджеты городских округов (сумма платежа (перерасчеты, недоимка и задолженность по соответствующему платежу, в том числе по отмененному)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157,1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185,9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185,9%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193,2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103,9%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103,9%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200,6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107,9%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101,8%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74512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Земельный налог 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367,0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373,2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389,6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104,7%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395,7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107,6%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101,6%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402,9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103,4%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74512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Транспортный</a:t>
                      </a:r>
                      <a:r>
                        <a:rPr lang="ru-RU" sz="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налог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1 915,8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1 935,0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1906,0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98,5%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1906,0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98,5%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1906,0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515072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Государственная пошлина по делам, рассматриваемым в судах общей юрисдикции, мировыми судьями (за исключением Верховного Суда Российской Федерации)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14,6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74512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Неналоговые доходы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9878,2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10 496,4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9 475,8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90,3%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8 878,9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84,6%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93,7%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8 778,8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92,6%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98,9%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374851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использования </a:t>
                      </a:r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имущества, находящегося  в 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государственной и муниципальной собственности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1 289,4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1 043,0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944,0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90,5%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944,0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90,5%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944,1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208072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Платежи при пользовании природными ресурсами 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34,2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117,2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14,8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12,6%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14,8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12,6%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14,8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продажи материальных и нематериальных активов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8 304,8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8 729,2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8 071,0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92,5%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7 920,0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90,7%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98,1%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7 820,0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96,9%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98,7%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76423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Штрафы, санкции, возмещение ущерба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84,70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399641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Доходы, поступающие в порядке возмещения расходов, понесенных в связи с эксплуатацией имущества городских округов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446,0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89,2%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885459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Инициативные платежи, зачисляемые в бюджеты городских округов (инициативные платежи граждан на реализацию проекта «Устройство зоны отдыха на территории рощи Памяти, расположенной в 15 метрах на восток от </a:t>
                      </a:r>
                      <a:r>
                        <a:rPr lang="ru-RU" sz="8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ул.Химиков</a:t>
                      </a:r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(от дома №5 до дома №8)» с использованием средств областного бюджета)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115,7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0515896"/>
              </p:ext>
            </p:extLst>
          </p:nvPr>
        </p:nvGraphicFramePr>
        <p:xfrm>
          <a:off x="323525" y="188641"/>
          <a:ext cx="8363274" cy="5400599"/>
        </p:xfrm>
        <a:graphic>
          <a:graphicData uri="http://schemas.openxmlformats.org/drawingml/2006/table">
            <a:tbl>
              <a:tblPr/>
              <a:tblGrid>
                <a:gridCol w="2204544"/>
                <a:gridCol w="615873"/>
                <a:gridCol w="615873"/>
                <a:gridCol w="615873"/>
                <a:gridCol w="615873"/>
                <a:gridCol w="615873"/>
                <a:gridCol w="615873"/>
                <a:gridCol w="615873"/>
                <a:gridCol w="615873"/>
                <a:gridCol w="615873"/>
                <a:gridCol w="615873"/>
              </a:tblGrid>
              <a:tr h="1080119">
                <a:tc gridSpan="11"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Структура безвозмездных поступлений  бюджета муниципального образования п</a:t>
                      </a:r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Михайловский </a:t>
                      </a:r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Саратовской области в </a:t>
                      </a:r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2024-2026 </a:t>
                      </a:r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годах</a:t>
                      </a:r>
                    </a:p>
                  </a:txBody>
                  <a:tcPr marL="5165" marR="5165" marT="51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79187"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932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Наименование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2022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 факт, </a:t>
                      </a:r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тыс.руб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2023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 (план)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2024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 прогноз, </a:t>
                      </a:r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тыс.руб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темп роста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2024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года к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2022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году ,%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2025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 прогноз, </a:t>
                      </a:r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тыс.руб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темп роста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2025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года к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2023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году ,%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темп роста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2025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года к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2024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году ,%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2026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 прогноз, </a:t>
                      </a:r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тыс.руб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темп роста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2026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года к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2024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году ,%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темп роста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2026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года </a:t>
                      </a:r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 </a:t>
                      </a:r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году ,%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21500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215007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Безвозмездные поступления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81 824,0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120 804,8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74 805,9</a:t>
                      </a:r>
                      <a:endParaRPr kumimoji="0" lang="ru-RU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91,4%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72 113,5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59,7%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96,4%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76 215,4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101,9%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105,7%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215007"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632167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Безвозмездные поступления от других бюджетов бюджетной системы Российской Федерации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81 824,0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120 804,8</a:t>
                      </a:r>
                      <a:endParaRPr kumimoji="0" lang="ru-RU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74 805,9</a:t>
                      </a:r>
                      <a:endParaRPr kumimoji="0" lang="ru-RU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91,4%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72 113,5</a:t>
                      </a:r>
                      <a:endParaRPr kumimoji="0" lang="ru-RU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59,7%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96,4%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76 215,4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101,9%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105,7%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423587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Дотации бюджетам бюджетной системы Российской Федерации 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21 655,4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39 758,2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42 171,9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144,7%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42 512,3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106,9%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100,8%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46 614,2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110,5%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109,6%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423587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Субсидии бюджетам бюджетной системы Российской Федерации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18 551,9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19 263,5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  <a:r>
                        <a:rPr lang="ru-RU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582,0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8,5%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423587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Субвенции бюджетам бюджетной системы Российской Федерации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29 540,3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30 287,7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29</a:t>
                      </a:r>
                      <a:r>
                        <a:rPr lang="ru-RU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601,2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100,2%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29 601,2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97,7%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29 601,2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215007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Межбюджетные трансферты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12 076,4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31 495,4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  <a:r>
                        <a:rPr lang="ru-RU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450,8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329010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Иные межбюджетные трансферты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1577584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>
                <a:solidFill>
                  <a:schemeClr val="bg1"/>
                </a:solidFill>
              </a:rPr>
              <a:t>Уважаемые жители МО п. Михайловский !</a:t>
            </a:r>
          </a:p>
        </p:txBody>
      </p:sp>
      <p:sp>
        <p:nvSpPr>
          <p:cNvPr id="10243" name="Содержимое 2"/>
          <p:cNvSpPr>
            <a:spLocks noGrp="1"/>
          </p:cNvSpPr>
          <p:nvPr>
            <p:ph idx="1"/>
          </p:nvPr>
        </p:nvSpPr>
        <p:spPr>
          <a:xfrm>
            <a:off x="642910" y="1643049"/>
            <a:ext cx="8215370" cy="2643207"/>
          </a:xfrm>
        </p:spPr>
        <p:txBody>
          <a:bodyPr/>
          <a:lstStyle/>
          <a:p>
            <a:pPr algn="just"/>
            <a:r>
              <a:rPr lang="ru-RU" sz="1600" dirty="0" smtClean="0">
                <a:solidFill>
                  <a:schemeClr val="accent6">
                    <a:lumMod val="50000"/>
                  </a:schemeClr>
                </a:solidFill>
              </a:rPr>
              <a:t>Бюджет муниципального образования п. Михайловский на 2024 год и на плановый период 2025 и 2026 годов – основной инструмент реализации социально-экономической политики на территории городского округа. «Бюджет для граждан» знакомит население городского округа с основными положениями главного финансового документа - бюджета городского округа п. Михайловский на 2024 год и на плановый период 2025 и 2026 годов, который создан специально для того, чтобы каждый житель округа был осведомлен, как формируется и расходуется бюджет городского округа, сколько в бюджет поступает средств и на какие цели они направляются.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>
                <a:latin typeface="Calibri"/>
                <a:ea typeface="Calibri"/>
                <a:cs typeface="Times New Roman"/>
              </a:rPr>
              <a:t>Налоговые и неналоговые доходы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983163"/>
          </a:xfrm>
        </p:spPr>
        <p:txBody>
          <a:bodyPr/>
          <a:lstStyle/>
          <a:p>
            <a:r>
              <a:rPr lang="x-none" sz="1400"/>
              <a:t>на </a:t>
            </a:r>
            <a:r>
              <a:rPr lang="x-none" sz="1400" smtClean="0"/>
              <a:t>202</a:t>
            </a:r>
            <a:r>
              <a:rPr lang="ru-RU" sz="1400" dirty="0"/>
              <a:t>4</a:t>
            </a:r>
            <a:r>
              <a:rPr lang="x-none" sz="1400" smtClean="0"/>
              <a:t> </a:t>
            </a:r>
            <a:r>
              <a:rPr lang="x-none" sz="1400"/>
              <a:t>год</a:t>
            </a:r>
            <a:r>
              <a:rPr lang="ru-RU" sz="1400" dirty="0"/>
              <a:t>:</a:t>
            </a:r>
          </a:p>
          <a:p>
            <a:r>
              <a:rPr lang="x-none" sz="1400"/>
              <a:t>налоговые доходы в сумме </a:t>
            </a:r>
            <a:r>
              <a:rPr lang="ru-RU" sz="1400" dirty="0" smtClean="0"/>
              <a:t>21 406,9</a:t>
            </a:r>
            <a:r>
              <a:rPr lang="x-none" sz="1400" smtClean="0"/>
              <a:t> </a:t>
            </a:r>
            <a:r>
              <a:rPr lang="x-none" sz="1400"/>
              <a:t>тыс. рублей </a:t>
            </a:r>
            <a:r>
              <a:rPr lang="x-none" sz="1400" smtClean="0"/>
              <a:t>(</a:t>
            </a:r>
            <a:r>
              <a:rPr lang="ru-RU" sz="1400" dirty="0" smtClean="0"/>
              <a:t> 120,7 </a:t>
            </a:r>
            <a:r>
              <a:rPr lang="x-none" sz="1400"/>
              <a:t>процент</a:t>
            </a:r>
            <a:r>
              <a:rPr lang="ru-RU" sz="1400" dirty="0" err="1"/>
              <a:t>ов</a:t>
            </a:r>
            <a:r>
              <a:rPr lang="x-none" sz="1400"/>
              <a:t> к плановым назначениям 20</a:t>
            </a:r>
            <a:r>
              <a:rPr lang="ru-RU" sz="1400" dirty="0" smtClean="0"/>
              <a:t>23</a:t>
            </a:r>
            <a:r>
              <a:rPr lang="x-none" sz="1400" smtClean="0"/>
              <a:t> </a:t>
            </a:r>
            <a:r>
              <a:rPr lang="x-none" sz="1400"/>
              <a:t>года);</a:t>
            </a:r>
            <a:endParaRPr lang="ru-RU" sz="1400" dirty="0"/>
          </a:p>
          <a:p>
            <a:r>
              <a:rPr lang="x-none" sz="1400"/>
              <a:t>неналоговые доходы – </a:t>
            </a:r>
            <a:r>
              <a:rPr lang="ru-RU" sz="1400" dirty="0" smtClean="0"/>
              <a:t>9 475,9</a:t>
            </a:r>
            <a:r>
              <a:rPr lang="x-none" sz="1400" smtClean="0"/>
              <a:t> </a:t>
            </a:r>
            <a:r>
              <a:rPr lang="x-none" sz="1400"/>
              <a:t>тыс. рублей </a:t>
            </a:r>
            <a:r>
              <a:rPr lang="x-none" sz="1400" smtClean="0"/>
              <a:t>(</a:t>
            </a:r>
            <a:r>
              <a:rPr lang="ru-RU" sz="1400" dirty="0" smtClean="0"/>
              <a:t>90,3</a:t>
            </a:r>
            <a:r>
              <a:rPr lang="x-none" sz="1400" smtClean="0"/>
              <a:t> </a:t>
            </a:r>
            <a:r>
              <a:rPr lang="x-none" sz="1400"/>
              <a:t>процент</a:t>
            </a:r>
            <a:r>
              <a:rPr lang="ru-RU" sz="1400" dirty="0" err="1"/>
              <a:t>ов</a:t>
            </a:r>
            <a:r>
              <a:rPr lang="x-none" sz="1400"/>
              <a:t> к плановым назначениям 20</a:t>
            </a:r>
            <a:r>
              <a:rPr lang="ru-RU" sz="1400" dirty="0" smtClean="0"/>
              <a:t>23</a:t>
            </a:r>
            <a:r>
              <a:rPr lang="x-none" sz="1400" smtClean="0"/>
              <a:t> </a:t>
            </a:r>
            <a:r>
              <a:rPr lang="x-none" sz="1400"/>
              <a:t>года)</a:t>
            </a:r>
            <a:r>
              <a:rPr lang="ru-RU" sz="1400" dirty="0"/>
              <a:t>.</a:t>
            </a:r>
          </a:p>
          <a:p>
            <a:r>
              <a:rPr lang="ru-RU" sz="1400" dirty="0"/>
              <a:t> </a:t>
            </a:r>
            <a:r>
              <a:rPr lang="x-none" sz="1400" smtClean="0"/>
              <a:t>на 202</a:t>
            </a:r>
            <a:r>
              <a:rPr lang="ru-RU" sz="1400" dirty="0" smtClean="0"/>
              <a:t>5</a:t>
            </a:r>
            <a:r>
              <a:rPr lang="x-none" sz="1400" smtClean="0"/>
              <a:t> </a:t>
            </a:r>
            <a:r>
              <a:rPr lang="x-none" sz="1400"/>
              <a:t>год:</a:t>
            </a:r>
            <a:endParaRPr lang="ru-RU" sz="1400" dirty="0"/>
          </a:p>
          <a:p>
            <a:r>
              <a:rPr lang="x-none" sz="1400"/>
              <a:t>налоговые доходы в сумме </a:t>
            </a:r>
            <a:r>
              <a:rPr lang="ru-RU" sz="1400" dirty="0" smtClean="0"/>
              <a:t>22 711,5  </a:t>
            </a:r>
            <a:r>
              <a:rPr lang="x-none" sz="1400"/>
              <a:t>тыс. рублей (</a:t>
            </a:r>
            <a:r>
              <a:rPr lang="ru-RU" sz="1400" dirty="0" smtClean="0"/>
              <a:t>106,0</a:t>
            </a:r>
            <a:r>
              <a:rPr lang="x-none" sz="1400" smtClean="0"/>
              <a:t> </a:t>
            </a:r>
            <a:r>
              <a:rPr lang="x-none" sz="1400"/>
              <a:t>процент</a:t>
            </a:r>
            <a:r>
              <a:rPr lang="ru-RU" sz="1400" dirty="0"/>
              <a:t>а</a:t>
            </a:r>
            <a:r>
              <a:rPr lang="x-none" sz="1400"/>
              <a:t> к плановым назначениям </a:t>
            </a:r>
            <a:r>
              <a:rPr lang="x-none" sz="1400" smtClean="0"/>
              <a:t>202</a:t>
            </a:r>
            <a:r>
              <a:rPr lang="ru-RU" sz="1400" dirty="0" smtClean="0"/>
              <a:t>4</a:t>
            </a:r>
            <a:r>
              <a:rPr lang="x-none" sz="1400" smtClean="0"/>
              <a:t> </a:t>
            </a:r>
            <a:r>
              <a:rPr lang="x-none" sz="1400"/>
              <a:t>года);</a:t>
            </a:r>
            <a:endParaRPr lang="ru-RU" sz="1400" dirty="0"/>
          </a:p>
          <a:p>
            <a:r>
              <a:rPr lang="x-none" sz="1400"/>
              <a:t>неналоговые доходы – </a:t>
            </a:r>
            <a:r>
              <a:rPr lang="ru-RU" sz="1400" dirty="0" smtClean="0"/>
              <a:t>8 878,9</a:t>
            </a:r>
            <a:r>
              <a:rPr lang="x-none" sz="1400" smtClean="0"/>
              <a:t> </a:t>
            </a:r>
            <a:r>
              <a:rPr lang="x-none" sz="1400"/>
              <a:t>тыс. рублей </a:t>
            </a:r>
            <a:r>
              <a:rPr lang="x-none" sz="1400" smtClean="0"/>
              <a:t>(</a:t>
            </a:r>
            <a:r>
              <a:rPr lang="ru-RU" sz="1400" dirty="0" smtClean="0"/>
              <a:t>93,7</a:t>
            </a:r>
            <a:r>
              <a:rPr lang="x-none" sz="1400" smtClean="0"/>
              <a:t> </a:t>
            </a:r>
            <a:r>
              <a:rPr lang="x-none" sz="1400"/>
              <a:t>процент</a:t>
            </a:r>
            <a:r>
              <a:rPr lang="ru-RU" sz="1400" dirty="0" err="1"/>
              <a:t>ов</a:t>
            </a:r>
            <a:r>
              <a:rPr lang="x-none" sz="1400"/>
              <a:t> к плановым назначениям </a:t>
            </a:r>
            <a:r>
              <a:rPr lang="x-none" sz="1400" smtClean="0"/>
              <a:t>202</a:t>
            </a:r>
            <a:r>
              <a:rPr lang="ru-RU" sz="1400" dirty="0"/>
              <a:t>4</a:t>
            </a:r>
            <a:r>
              <a:rPr lang="x-none" sz="1400" smtClean="0"/>
              <a:t> </a:t>
            </a:r>
            <a:r>
              <a:rPr lang="x-none" sz="1400"/>
              <a:t>года)</a:t>
            </a:r>
            <a:r>
              <a:rPr lang="ru-RU" sz="1400" dirty="0"/>
              <a:t>.</a:t>
            </a:r>
          </a:p>
          <a:p>
            <a:r>
              <a:rPr lang="ru-RU" sz="1400" dirty="0"/>
              <a:t> </a:t>
            </a:r>
            <a:r>
              <a:rPr lang="x-none" sz="1400" smtClean="0"/>
              <a:t>на 202</a:t>
            </a:r>
            <a:r>
              <a:rPr lang="ru-RU" sz="1400" dirty="0" smtClean="0"/>
              <a:t>6</a:t>
            </a:r>
            <a:r>
              <a:rPr lang="x-none" sz="1400" smtClean="0"/>
              <a:t> </a:t>
            </a:r>
            <a:r>
              <a:rPr lang="x-none" sz="1400"/>
              <a:t>год:</a:t>
            </a:r>
            <a:endParaRPr lang="ru-RU" sz="1400" dirty="0"/>
          </a:p>
          <a:p>
            <a:r>
              <a:rPr lang="x-none" sz="1400"/>
              <a:t>налоговые доходы в сумме </a:t>
            </a:r>
            <a:r>
              <a:rPr lang="ru-RU" sz="1400" dirty="0" smtClean="0"/>
              <a:t>25 411,3</a:t>
            </a:r>
            <a:r>
              <a:rPr lang="x-none" sz="1400" smtClean="0"/>
              <a:t> </a:t>
            </a:r>
            <a:r>
              <a:rPr lang="x-none" sz="1400"/>
              <a:t>тыс. рублей (</a:t>
            </a:r>
            <a:r>
              <a:rPr lang="ru-RU" sz="1400" dirty="0" smtClean="0"/>
              <a:t>111,9</a:t>
            </a:r>
            <a:r>
              <a:rPr lang="x-none" sz="1400" smtClean="0"/>
              <a:t> </a:t>
            </a:r>
            <a:r>
              <a:rPr lang="x-none" sz="1400"/>
              <a:t>процент</a:t>
            </a:r>
            <a:r>
              <a:rPr lang="ru-RU" sz="1400" dirty="0"/>
              <a:t>а</a:t>
            </a:r>
            <a:r>
              <a:rPr lang="x-none" sz="1400"/>
              <a:t> к плановым назначениям </a:t>
            </a:r>
            <a:r>
              <a:rPr lang="x-none" sz="1400" smtClean="0"/>
              <a:t>202</a:t>
            </a:r>
            <a:r>
              <a:rPr lang="ru-RU" sz="1400" dirty="0"/>
              <a:t>5</a:t>
            </a:r>
            <a:r>
              <a:rPr lang="x-none" sz="1400" smtClean="0"/>
              <a:t> </a:t>
            </a:r>
            <a:r>
              <a:rPr lang="x-none" sz="1400"/>
              <a:t>года);</a:t>
            </a:r>
            <a:endParaRPr lang="ru-RU" sz="1400" dirty="0"/>
          </a:p>
          <a:p>
            <a:r>
              <a:rPr lang="x-none" sz="1400"/>
              <a:t>неналоговые доходы – </a:t>
            </a:r>
            <a:r>
              <a:rPr lang="ru-RU" sz="1400" dirty="0" smtClean="0"/>
              <a:t>8 778,8</a:t>
            </a:r>
            <a:r>
              <a:rPr lang="x-none" sz="1400" smtClean="0"/>
              <a:t> </a:t>
            </a:r>
            <a:r>
              <a:rPr lang="x-none" sz="1400"/>
              <a:t>тыс. рублей </a:t>
            </a:r>
            <a:r>
              <a:rPr lang="x-none" sz="1400" smtClean="0"/>
              <a:t>(</a:t>
            </a:r>
            <a:r>
              <a:rPr lang="ru-RU" sz="1400" dirty="0" smtClean="0"/>
              <a:t>98,9 </a:t>
            </a:r>
            <a:r>
              <a:rPr lang="x-none" sz="1400"/>
              <a:t>процент</a:t>
            </a:r>
            <a:r>
              <a:rPr lang="ru-RU" sz="1400" dirty="0" err="1"/>
              <a:t>ов</a:t>
            </a:r>
            <a:r>
              <a:rPr lang="x-none" sz="1400"/>
              <a:t> к плановым назначениям </a:t>
            </a:r>
            <a:r>
              <a:rPr lang="x-none" sz="1400" smtClean="0"/>
              <a:t>202</a:t>
            </a:r>
            <a:r>
              <a:rPr lang="ru-RU" sz="1400" dirty="0" smtClean="0"/>
              <a:t>5</a:t>
            </a:r>
            <a:r>
              <a:rPr lang="x-none" sz="1400" smtClean="0"/>
              <a:t> </a:t>
            </a:r>
            <a:r>
              <a:rPr lang="x-none" sz="1400"/>
              <a:t>года)</a:t>
            </a:r>
            <a:r>
              <a:rPr lang="ru-RU" sz="1400" dirty="0"/>
              <a:t>.</a:t>
            </a:r>
          </a:p>
          <a:p>
            <a:r>
              <a:rPr lang="ru-RU" sz="1400" dirty="0" smtClean="0"/>
              <a:t>Прогнозные </a:t>
            </a:r>
            <a:r>
              <a:rPr lang="ru-RU" sz="1400" dirty="0"/>
              <a:t>показатели налоговых и неналоговых доходов бюджета </a:t>
            </a:r>
            <a:r>
              <a:rPr lang="ru-RU" sz="1400" dirty="0">
                <a:solidFill>
                  <a:srgbClr val="000000"/>
                </a:solidFill>
              </a:rPr>
              <a:t>муниципального образования </a:t>
            </a:r>
            <a:r>
              <a:rPr lang="ru-RU" sz="1400" dirty="0" smtClean="0">
                <a:solidFill>
                  <a:srgbClr val="000000"/>
                </a:solidFill>
              </a:rPr>
              <a:t>п. Михайловский</a:t>
            </a:r>
            <a:r>
              <a:rPr lang="ru-RU" sz="1400" dirty="0" smtClean="0"/>
              <a:t> </a:t>
            </a:r>
            <a:r>
              <a:rPr lang="ru-RU" sz="1400" dirty="0"/>
              <a:t>рассчитаны по нормативам отчислений в соответствии с Бюджетным кодексом Российской Федерации, законодательством Саратовской области и проектом решения о бюджете.</a:t>
            </a:r>
          </a:p>
          <a:p>
            <a:r>
              <a:rPr lang="ru-RU" sz="1400" dirty="0"/>
              <a:t> </a:t>
            </a:r>
          </a:p>
          <a:p>
            <a:r>
              <a:rPr lang="ru-RU" sz="1400" dirty="0"/>
              <a:t> </a:t>
            </a:r>
          </a:p>
          <a:p>
            <a:r>
              <a:rPr lang="ru-RU" sz="1400" dirty="0"/>
              <a:t> </a:t>
            </a:r>
          </a:p>
          <a:p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581431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>
          <a:xfrm>
            <a:off x="27797" y="260648"/>
            <a:ext cx="8820472" cy="864096"/>
          </a:xfrm>
        </p:spPr>
        <p:txBody>
          <a:bodyPr/>
          <a:lstStyle/>
          <a:p>
            <a:pPr eaLnBrk="1" hangingPunct="1"/>
            <a:r>
              <a:rPr lang="ru-RU" sz="2400" i="1" dirty="0" smtClean="0"/>
              <a:t>Структура расходов бюджета </a:t>
            </a:r>
            <a:br>
              <a:rPr lang="ru-RU" sz="2400" i="1" dirty="0" smtClean="0"/>
            </a:br>
            <a:r>
              <a:rPr lang="ru-RU" sz="2400" i="1" dirty="0" smtClean="0"/>
              <a:t>на 2024 год (тыс. рублей)</a:t>
            </a:r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39292440"/>
              </p:ext>
            </p:extLst>
          </p:nvPr>
        </p:nvGraphicFramePr>
        <p:xfrm>
          <a:off x="611560" y="1268760"/>
          <a:ext cx="7632848" cy="43204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13091472"/>
              </p:ext>
            </p:extLst>
          </p:nvPr>
        </p:nvGraphicFramePr>
        <p:xfrm>
          <a:off x="755576" y="1340768"/>
          <a:ext cx="7128792" cy="41814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Диаграмма 5">
            <a:extLst>
              <a:ext uri="{FF2B5EF4-FFF2-40B4-BE49-F238E27FC236}">
                <a16:creationId xmlns:lc="http://schemas.openxmlformats.org/drawingml/2006/lockedCanvas" xmlns:a16="http://schemas.microsoft.com/office/drawing/2014/main" xmlns="" xmlns:xdr="http://schemas.openxmlformats.org/drawingml/2006/spreadsheetDrawing" id="{00000000-0008-0000-02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15382555"/>
              </p:ext>
            </p:extLst>
          </p:nvPr>
        </p:nvGraphicFramePr>
        <p:xfrm>
          <a:off x="611560" y="1196752"/>
          <a:ext cx="7704856" cy="4392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7" name="Диаграмма 6">
            <a:extLst>
              <a:ext uri="{FF2B5EF4-FFF2-40B4-BE49-F238E27FC236}">
                <a16:creationId xmlns:lc="http://schemas.openxmlformats.org/drawingml/2006/lockedCanvas" xmlns="" xmlns:a16="http://schemas.microsoft.com/office/drawing/2014/main" xmlns:xdr="http://schemas.openxmlformats.org/drawingml/2006/spreadsheetDrawing" id="{00000000-0008-0000-02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88077618"/>
              </p:ext>
            </p:extLst>
          </p:nvPr>
        </p:nvGraphicFramePr>
        <p:xfrm>
          <a:off x="683568" y="1340768"/>
          <a:ext cx="7560840" cy="42484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i="1" dirty="0" smtClean="0"/>
              <a:t>Структура расходов бюджета </a:t>
            </a:r>
            <a:br>
              <a:rPr lang="ru-RU" sz="2400" i="1" dirty="0" smtClean="0"/>
            </a:br>
            <a:r>
              <a:rPr lang="ru-RU" sz="2400" i="1" dirty="0" smtClean="0"/>
              <a:t>на 2025 год (тыс. рублей)</a:t>
            </a:r>
            <a:endParaRPr lang="ru-RU" sz="2400" i="1" dirty="0"/>
          </a:p>
        </p:txBody>
      </p:sp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80147351"/>
              </p:ext>
            </p:extLst>
          </p:nvPr>
        </p:nvGraphicFramePr>
        <p:xfrm>
          <a:off x="395536" y="1484784"/>
          <a:ext cx="8280920" cy="41044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Диаграмма 5">
            <a:extLst>
              <a:ext uri="{FF2B5EF4-FFF2-40B4-BE49-F238E27FC236}">
                <a16:creationId xmlns:lc="http://schemas.openxmlformats.org/drawingml/2006/lockedCanvas" xmlns="" xmlns:a16="http://schemas.microsoft.com/office/drawing/2014/main" xmlns:xdr="http://schemas.openxmlformats.org/drawingml/2006/spreadsheetDrawing" id="{00000000-0008-0000-02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63304274"/>
              </p:ext>
            </p:extLst>
          </p:nvPr>
        </p:nvGraphicFramePr>
        <p:xfrm>
          <a:off x="395536" y="1484784"/>
          <a:ext cx="8568952" cy="41044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i="1" dirty="0" smtClean="0"/>
              <a:t>Структура расходов бюджета </a:t>
            </a:r>
            <a:br>
              <a:rPr lang="ru-RU" sz="2400" i="1" dirty="0" smtClean="0"/>
            </a:br>
            <a:r>
              <a:rPr lang="ru-RU" sz="2400" i="1" dirty="0" smtClean="0"/>
              <a:t>на 2026 год (тыс. рублей)</a:t>
            </a:r>
            <a:endParaRPr lang="ru-RU" sz="2400" i="1" dirty="0"/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99546912"/>
              </p:ext>
            </p:extLst>
          </p:nvPr>
        </p:nvGraphicFramePr>
        <p:xfrm>
          <a:off x="683568" y="1340768"/>
          <a:ext cx="7869560" cy="42484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78773382"/>
              </p:ext>
            </p:extLst>
          </p:nvPr>
        </p:nvGraphicFramePr>
        <p:xfrm>
          <a:off x="1115616" y="1556792"/>
          <a:ext cx="7056784" cy="39259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Диаграмма 5">
            <a:extLst>
              <a:ext uri="{FF2B5EF4-FFF2-40B4-BE49-F238E27FC236}">
                <a16:creationId xmlns:lc="http://schemas.openxmlformats.org/drawingml/2006/lockedCanvas" xmlns:a16="http://schemas.microsoft.com/office/drawing/2014/main" xmlns="" xmlns:xdr="http://schemas.openxmlformats.org/drawingml/2006/spreadsheetDrawing" id="{00000000-0008-0000-02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14315233"/>
              </p:ext>
            </p:extLst>
          </p:nvPr>
        </p:nvGraphicFramePr>
        <p:xfrm>
          <a:off x="683568" y="1340768"/>
          <a:ext cx="7848871" cy="42484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576064"/>
          </a:xfrm>
        </p:spPr>
        <p:txBody>
          <a:bodyPr/>
          <a:lstStyle/>
          <a:p>
            <a:r>
              <a:rPr lang="ru-RU" sz="1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Распределение бюджетных ассигнований по разделам и подразделам на 2024 год и плановый период 2025 и 2026 годы тыс. </a:t>
            </a:r>
            <a:r>
              <a:rPr lang="ru-RU" sz="16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руб</a:t>
            </a:r>
            <a:endParaRPr lang="ru-RU" sz="16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13509105"/>
              </p:ext>
            </p:extLst>
          </p:nvPr>
        </p:nvGraphicFramePr>
        <p:xfrm>
          <a:off x="395536" y="692699"/>
          <a:ext cx="8060757" cy="5920167"/>
        </p:xfrm>
        <a:graphic>
          <a:graphicData uri="http://schemas.openxmlformats.org/drawingml/2006/table">
            <a:tbl>
              <a:tblPr/>
              <a:tblGrid>
                <a:gridCol w="3312368"/>
                <a:gridCol w="432048"/>
                <a:gridCol w="432048"/>
                <a:gridCol w="720080"/>
                <a:gridCol w="792088"/>
                <a:gridCol w="910395"/>
                <a:gridCol w="699516"/>
                <a:gridCol w="762214"/>
              </a:tblGrid>
              <a:tr h="57606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Наименование 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Раздел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Подраздел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Сумма за 2022 год (факт)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Сумма за 2023 год (оценка)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Сумма на 2024 год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Сумма на 2025 год</a:t>
                      </a:r>
                      <a:r>
                        <a:rPr lang="ru-RU" sz="11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*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Сумма на 2026 год</a:t>
                      </a:r>
                      <a:r>
                        <a:rPr lang="ru-RU" sz="11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*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395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Общегосударственные вопросы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30 766,1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35 808,2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37 874,8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37 559,6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38 619,6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5112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Функционирование высшего должностного лица субъекта Российской Федерации и муниципального образования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01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02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2 770,6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2 541,6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2 682,7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2 682,7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2 682,7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68166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Функционирование Правительства Российской Федерации, высших исполнительных органов государственной власти субъектов Российской Федерации, местных администраций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04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10 656,9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11 253,2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11 422,0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11 423,4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11 424,8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2621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Судебная система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5112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Обеспечение деятельности финансовых, налоговых и таможенных органов и органов финансового надзора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01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06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4 268,2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5 520,2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5 880,5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5 880,5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5 880,5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2426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Резервные фонды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99,0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99,0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1704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Другие общегосударственные вопросы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13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13 070,4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16 394,2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17 790,6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17 573,0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18 631,6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373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Национальная безопасность и правоохранительная деятельность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03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4 505,3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4 664,8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4 808,0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5 408,0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5408,0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5112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Мероприятия по предупреждению и ликвидации последствий чрезвычайных ситуаций и стихийных бедствий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03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09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3 567,9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3 864,8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4 608,0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4 608,0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4 608,0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2269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Защита населения и территории от чрезвычайных ситуаций природного и техногенного характера, пожарная безопасность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937,3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800,0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200,0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800,0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800,0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1827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Национальная экономика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04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3 266,7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6 426,9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6 145,4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6 235,8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7 073,2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1704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Сельское хозяйство и рыболовство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04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05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37,4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39,7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39,7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39,7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1881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Дорожное хозяйство (дорожные фонды)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04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09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3 266,7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6 259,5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6 105,7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6 196,0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7 033,5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1881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04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130,0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16610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Жилищно</a:t>
                      </a: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 - коммунальное хозяйство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05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23 334,1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44 881,3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2 434,9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1 417,9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2 270,9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1704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Жилищное хозяйство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05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210,5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230,0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280,0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250,0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250,0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17572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Благоустройство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05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03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23 123,6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17 651,3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2 154,9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1 167,9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2 020,9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07000287"/>
              </p:ext>
            </p:extLst>
          </p:nvPr>
        </p:nvGraphicFramePr>
        <p:xfrm>
          <a:off x="323529" y="260648"/>
          <a:ext cx="8568951" cy="6362324"/>
        </p:xfrm>
        <a:graphic>
          <a:graphicData uri="http://schemas.openxmlformats.org/drawingml/2006/table">
            <a:tbl>
              <a:tblPr/>
              <a:tblGrid>
                <a:gridCol w="3309770"/>
                <a:gridCol w="739002"/>
                <a:gridCol w="449864"/>
                <a:gridCol w="899727"/>
                <a:gridCol w="749773"/>
                <a:gridCol w="749773"/>
                <a:gridCol w="896011"/>
                <a:gridCol w="775031"/>
              </a:tblGrid>
              <a:tr h="5799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Наименование 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Раздел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Подраздел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Сумма за 2022 год (факт)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Сумма за 2023 год (оценка)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Сумма на 2024 год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Сумма на 2025 год</a:t>
                      </a:r>
                      <a:r>
                        <a:rPr lang="ru-RU" sz="11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*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Сумма на 2026 год</a:t>
                      </a:r>
                      <a:r>
                        <a:rPr lang="ru-RU" sz="11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*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3024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Другие вопросы в области жилищно-коммунального хозяйства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27 000,00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1794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Образование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07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00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43 386,6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52 825,6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46 001,0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42 515,5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44 205,8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1794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Дошкольное образование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07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13 647,3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14 730,5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13 171,0 </a:t>
                      </a:r>
                      <a:endParaRPr lang="ru-RU" sz="105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11 221,9</a:t>
                      </a:r>
                      <a:endParaRPr lang="ru-RU" sz="105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12 221,9</a:t>
                      </a:r>
                      <a:endParaRPr lang="ru-RU" sz="105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31794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Общее образование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07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02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26 819,4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32 529,8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28 825,4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26 992,6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27 555,6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1651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Дополнительное образование детей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2 648,5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5 105,7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3 678,4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3 969,0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4 088,6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1651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Обучение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07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05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4,8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59,9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1651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Молодежная политика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230,8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107,6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138,3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138,3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138,3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1651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Другие вопросы в области образования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35,8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292,1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157,9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193,6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201,4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31794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Культура, кинематография, </a:t>
                      </a:r>
                      <a:r>
                        <a:rPr kumimoji="0" lang="ru-RU" sz="11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сми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08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4 047,2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3 974,4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5 107,5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5 179,3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5 160,5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31794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Культура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08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4 047,2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3 974,4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5 107,5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5 179,3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5 160,5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31794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Социальная политика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890,1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970,7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1 043,5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1 104,5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1 135,4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33024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Доплата к трудовой пенсии муниципальных служащих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605,0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619,5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716,1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777,1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808,0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1905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Социальное обеспечение населения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03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43,8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47,1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1905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Охрана семьи и детства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04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241,3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304,1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327,4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327,4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327,4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1905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ФИЗИЧЕСКАЯ КУЛЬТУРА И СПОРТ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478,5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1905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Массовый спорт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478,5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1905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НАЦИОНАЛЬНАЯ ОБОРОНА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105,4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115,2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4953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Руководство и управление  в сфере установленных функций органов местного самоуправления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105,4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115,2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1814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Средства массовой информации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12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2001,3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2268,3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2 273,7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2 430,9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2 491,9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2104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Периодическая печать и издательства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12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02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2001,3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2268,3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2 273,7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2 430,9 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2 491,9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3278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ИТОГО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112 781,3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151 935,4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105 688,6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101 851,3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106 365,3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36027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8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* - расходы 2025-2026 </a:t>
                      </a:r>
                      <a:r>
                        <a:rPr lang="ru-RU" sz="800" b="0" i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гг</a:t>
                      </a:r>
                      <a:r>
                        <a:rPr lang="ru-RU" sz="8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без условно утверждаемых расходов 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850106"/>
          </a:xfrm>
        </p:spPr>
        <p:txBody>
          <a:bodyPr/>
          <a:lstStyle/>
          <a:p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Перечень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муниципальных 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 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 п.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Михайловский </a:t>
            </a:r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 и </a:t>
            </a:r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плановый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период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</a:t>
            </a:r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годов</a:t>
            </a:r>
            <a:endParaRPr lang="ru-RU" sz="20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96496348"/>
              </p:ext>
            </p:extLst>
          </p:nvPr>
        </p:nvGraphicFramePr>
        <p:xfrm>
          <a:off x="467544" y="692696"/>
          <a:ext cx="8496945" cy="5688632"/>
        </p:xfrm>
        <a:graphic>
          <a:graphicData uri="http://schemas.openxmlformats.org/drawingml/2006/table">
            <a:tbl>
              <a:tblPr/>
              <a:tblGrid>
                <a:gridCol w="1908095"/>
                <a:gridCol w="723760"/>
                <a:gridCol w="2624729"/>
                <a:gridCol w="576064"/>
                <a:gridCol w="648072"/>
                <a:gridCol w="720080"/>
                <a:gridCol w="576064"/>
                <a:gridCol w="720081"/>
              </a:tblGrid>
              <a:tr h="296118">
                <a:tc gridSpan="8"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3922"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тыс. руб.</a:t>
                      </a: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76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Целевая статья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Целевые показатели муниципальной программы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 (факт)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ru-RU" sz="10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2023 год (оценка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2025 </a:t>
                      </a: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2026 </a:t>
                      </a: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20866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323409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«Молодежная политика и оздоровление детей МО п. Михайловский Саратовской области на 2024-2026 годы»</a:t>
                      </a:r>
                    </a:p>
                    <a:p>
                      <a:pPr algn="l" fontAlgn="b"/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0200000000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создание необходимых условий для самореализации молодых людей, выбора ими своего жизненного пути, ответственного участия во всех сферах жизнедеятельности региона;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воспитание, становление, духовное и физическое развитие молодежи.</a:t>
                      </a: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230,8</a:t>
                      </a: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301,8</a:t>
                      </a: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296,3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331,9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339,7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32918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«Повышение безопасности дорожного движения в муниципальном образовании п. Михайловский Саратовской области на 2024-2026 годы»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0300000000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сокращение количества лиц, пострадавших в результате дорожно-транспортных происшествий.  </a:t>
                      </a:r>
                      <a:br>
                        <a:rPr lang="ru-RU" sz="105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</a:br>
                      <a:r>
                        <a:rPr lang="ru-RU" sz="105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- снижение рисков возникновения  дорожно-транспортных происшествий,  совершаемых по  причине  "человеческого   фактора",  повышение правового сознания участников дорожного движения и формирование у них стереотипов  безопасного  поведения  на дорогах;                               </a:t>
                      </a:r>
                      <a:br>
                        <a:rPr lang="ru-RU" sz="105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</a:br>
                      <a:r>
                        <a:rPr lang="ru-RU" sz="105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- снижение рисков возникновения  дорожно-транспортных происшествий, происходящих по техническим  причинам, совершенствование  систем  организации, управления   и    контроля    дорожного движения;                              </a:t>
                      </a:r>
                      <a:br>
                        <a:rPr lang="ru-RU" sz="105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</a:br>
                      <a:r>
                        <a:rPr lang="ru-RU" sz="105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- снижение  рисков  возникновения  тяжких последствий   от   дорожно-транспортных происшествий.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498,7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301,8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700,0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700,0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700,0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90357826"/>
              </p:ext>
            </p:extLst>
          </p:nvPr>
        </p:nvGraphicFramePr>
        <p:xfrm>
          <a:off x="107505" y="-544644"/>
          <a:ext cx="8936876" cy="6107630"/>
        </p:xfrm>
        <a:graphic>
          <a:graphicData uri="http://schemas.openxmlformats.org/drawingml/2006/table">
            <a:tbl>
              <a:tblPr/>
              <a:tblGrid>
                <a:gridCol w="1317697"/>
                <a:gridCol w="698526"/>
                <a:gridCol w="3384376"/>
                <a:gridCol w="720080"/>
                <a:gridCol w="792088"/>
                <a:gridCol w="720080"/>
                <a:gridCol w="576064"/>
                <a:gridCol w="727965"/>
              </a:tblGrid>
              <a:tr h="589268">
                <a:tc gridSpan="8"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32797"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Arial Cyr"/>
                        </a:rPr>
                        <a:t>тыс. руб.</a:t>
                      </a: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376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Целевая статья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Целевые показатели муниципальной программы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2022 год (факт)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 2023 год (оценка)</a:t>
                      </a:r>
                    </a:p>
                    <a:p>
                      <a:pPr algn="ctr" fontAlgn="ctr"/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2024 год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2025 </a:t>
                      </a: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2026 </a:t>
                      </a: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21355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4411954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Муниципальная программа «Ремонт автомобильных дорог общего пользования, дворовых территорий многоквартирных домов, проездов к дворовым территориям многоквартирных домов на территории муниципального образования поселок Михайловский Саратовской области на 2024-2026 годы»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0400000000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2024 год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-площадь отремонтированных автомобильных дорог общего пользования муниципального образования  поселок Михайловский 4500,0м2,   в </a:t>
                      </a:r>
                      <a:r>
                        <a:rPr lang="ru-RU" sz="105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т.ч</a:t>
                      </a:r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 проезжей части    4500,0м2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доля отремонтированных автомобильных дорог к общей площади     1,72 % 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площадь отремонтированных дворовых территорий многоквартирных домов -     248,4 кв. м;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  доля отремонтированных дворовых территорий многоквартирных домов к общей площади –  1,8 %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2025 год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-площадь отремонтированных автомобильных дорог общего пользования муниципального образования  поселок Михайловский 3899,9 м2,   в </a:t>
                      </a:r>
                      <a:r>
                        <a:rPr lang="ru-RU" sz="105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т.ч</a:t>
                      </a:r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 проезжей части    3899,9 м2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доля отремонтированных автомобильных дорог к общей площади     1,48 % 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 2026 год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-площадь отремонтированных автомобильных дорог общего пользования муниципального образования  поселок Михайловский 4100,5 м2,   в </a:t>
                      </a:r>
                      <a:r>
                        <a:rPr lang="ru-RU" sz="105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т.ч</a:t>
                      </a:r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 проезжей части    4100,5 м2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доля отремонтированных автомобильных дорог к общей площади     1,55 % 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  <a:r>
                        <a:rPr lang="ru-RU" sz="1050" b="1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408,3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4 438,5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3 905,7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3 996,1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4 833,5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14598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17718758"/>
              </p:ext>
            </p:extLst>
          </p:nvPr>
        </p:nvGraphicFramePr>
        <p:xfrm>
          <a:off x="70991" y="-961606"/>
          <a:ext cx="9073009" cy="7472096"/>
        </p:xfrm>
        <a:graphic>
          <a:graphicData uri="http://schemas.openxmlformats.org/drawingml/2006/table">
            <a:tbl>
              <a:tblPr/>
              <a:tblGrid>
                <a:gridCol w="1500847"/>
                <a:gridCol w="731402"/>
                <a:gridCol w="3744416"/>
                <a:gridCol w="504056"/>
                <a:gridCol w="576064"/>
                <a:gridCol w="576064"/>
                <a:gridCol w="648072"/>
                <a:gridCol w="792088"/>
              </a:tblGrid>
              <a:tr h="759832">
                <a:tc gridSpan="8"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0414"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Arial Cyr"/>
                        </a:rPr>
                        <a:t>тыс. руб.</a:t>
                      </a: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Целевая статья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Целевые показатели муниципальной программы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2022 год (факт)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 2023 год (оценка)</a:t>
                      </a:r>
                    </a:p>
                    <a:p>
                      <a:pPr algn="ctr" fontAlgn="ctr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2024 год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2025 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2026год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28413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71476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Муниципальная программа «Развитие местного самоуправления в муниципальном образовании п. Михайловский Саратовской области на 2024-2026 годы»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050000000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Важнейшие оценочные показатели Программы: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-степень укомплектованности органов местного самоуправления материально-техническими средствами для решения вопросов местного значения;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-доля муниципальных служащих в администрации, муниципального образования п. Михайловский прошедших переподготовку и (или) повышение квалификации;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-повышение уровня удовлетворенности населения предоставляемыми муниципальными услугами, содействие созданию комфортных условий проживания в муниципальном образовании п. Михайловский.</a:t>
                      </a:r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7 514,0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7 944,3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8 689,3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9 120,5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9 191,9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41205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Муниципальная программа «Развитие дошкольного образования муниципального образования п. Михайловский Саратовской области на 2024-2026 годы»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060000000</a:t>
                      </a:r>
                    </a:p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увеличение среднегодового количества  детей;      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доля детей от 2 до 7 лет, охваченных программами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дошкольного образования, в общей численности детей, проживающих на территории п. Михайловский Саратовской области;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процент потребителей, удовлетворенных качеством и доступностью дошкольного образования.</a:t>
                      </a:r>
                    </a:p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13</a:t>
                      </a:r>
                      <a:r>
                        <a:rPr lang="ru-RU" sz="1000" b="1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647,3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14 999,9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13 171,0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11 221,9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12 221,9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224477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Муниципальная программа «Развитие культуры в муниципальном образовании поселок Михайловский Саратовской области на 2024 - 2026 годы»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070000000</a:t>
                      </a:r>
                    </a:p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1. Расширение и развитие различных форм культурно-досуговой деятельности населения;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2.Осуществление поддержки молодых талантов;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3.Создание условий для творческой деятельности работников культуры;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4.Укрепление и модернизация  материально-технической базы учреждения культуры муниципального образования поселок   Михайловский Саратовской области.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5. Процент потребителей, удовлетворенных качеством и доступностью услуг предоставляемых учреждением культуры.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6. Повышение оплаты труда отдельным категориям работников бюджетной сферы в целях реализации Указов Президента Российской Федерации от 7 мая 2012 года « 597 «О мероприятиях по реализации государственной социальной политики»</a:t>
                      </a:r>
                    </a:p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3 992,4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3 841,0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5 027,5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5 093,4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5 074,6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30527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64231500"/>
              </p:ext>
            </p:extLst>
          </p:nvPr>
        </p:nvGraphicFramePr>
        <p:xfrm>
          <a:off x="107504" y="-603448"/>
          <a:ext cx="8928991" cy="6120680"/>
        </p:xfrm>
        <a:graphic>
          <a:graphicData uri="http://schemas.openxmlformats.org/drawingml/2006/table">
            <a:tbl>
              <a:tblPr/>
              <a:tblGrid>
                <a:gridCol w="1391428"/>
                <a:gridCol w="696804"/>
                <a:gridCol w="2520280"/>
                <a:gridCol w="792088"/>
                <a:gridCol w="792088"/>
                <a:gridCol w="1152128"/>
                <a:gridCol w="683638"/>
                <a:gridCol w="900537"/>
              </a:tblGrid>
              <a:tr h="792088">
                <a:tc gridSpan="8">
                  <a:txBody>
                    <a:bodyPr/>
                    <a:lstStyle/>
                    <a:p>
                      <a:pPr algn="ctr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2008"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Arial Cyr"/>
                        </a:rPr>
                        <a:t>тыс. руб.</a:t>
                      </a: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257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Целевая статья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Целевые показатели муниципальной программы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2022 год (факт)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 2023 год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 (оценка)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2024 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2025 </a:t>
                      </a: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2026год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42069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Муниципальная программа «Развитие малого и среднего предпринимательства в муниципальном образовании п. Михайловский на 2023-2026 годы»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080000000</a:t>
                      </a:r>
                      <a:endParaRPr lang="ru-RU" sz="1050" b="1" i="0" u="none" strike="noStrike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l">
                        <a:spcAft>
                          <a:spcPts val="0"/>
                        </a:spcAft>
                      </a:pPr>
                      <a:r>
                        <a:rPr lang="ru-RU" sz="1050" b="0" dirty="0" smtClean="0">
                          <a:effectLst/>
                          <a:latin typeface="Times New Roman"/>
                          <a:ea typeface="Times New Roman"/>
                        </a:rPr>
                        <a:t>1) Совершенствование  нормативно-правовой базы в сфере поддержки малого и среднего предпринимательства;</a:t>
                      </a:r>
                    </a:p>
                    <a:p>
                      <a:pPr marL="10795" algn="l">
                        <a:spcAft>
                          <a:spcPts val="0"/>
                        </a:spcAft>
                      </a:pPr>
                      <a:r>
                        <a:rPr lang="ru-RU" sz="1050" b="0" dirty="0" smtClean="0">
                          <a:effectLst/>
                          <a:latin typeface="Times New Roman"/>
                          <a:ea typeface="Times New Roman"/>
                        </a:rPr>
                        <a:t>2) Осуществление имущественной поддержки субъектов малого и среднего предпринимательства;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50" b="0" dirty="0" smtClean="0">
                          <a:effectLst/>
                          <a:latin typeface="Times New Roman"/>
                          <a:ea typeface="Times New Roman"/>
                        </a:rPr>
                        <a:t>3) Максимальное удовлетворение потребностей субъектов малого и среднего предпринимательства в информационных и консультационных услугах;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50" b="0" dirty="0" smtClean="0">
                          <a:effectLst/>
                          <a:latin typeface="Times New Roman"/>
                          <a:ea typeface="Times New Roman"/>
                        </a:rPr>
                        <a:t>4) Привлечение субъектов малого и среднего предпринимательства для выполнения муниципального заказа.</a:t>
                      </a:r>
                      <a:endParaRPr lang="ru-RU" sz="105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5,00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58551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33412"/>
          </a:xfrm>
        </p:spPr>
        <p:txBody>
          <a:bodyPr/>
          <a:lstStyle/>
          <a:p>
            <a:r>
              <a:rPr lang="ru-RU" sz="2800" smtClean="0"/>
              <a:t>Что такое бюджет для граждан?</a:t>
            </a:r>
          </a:p>
        </p:txBody>
      </p:sp>
      <p:sp>
        <p:nvSpPr>
          <p:cNvPr id="3" name="Объект 2">
            <a:extLst>
              <a:ext uri="{FF2B5EF4-FFF2-40B4-BE49-F238E27FC236}"/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08050"/>
            <a:ext cx="8229600" cy="1225550"/>
          </a:xfrm>
        </p:spPr>
        <p:txBody>
          <a:bodyPr/>
          <a:lstStyle/>
          <a:p>
            <a:pPr>
              <a:defRPr/>
            </a:pPr>
            <a:r>
              <a:rPr lang="ru-RU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Бюджет для граждан - это упрощенная версия бюджетного документа, которая использует неформальный язык и доступные форматы, чтобы облегчить для граждан понимание бюджета, объяснить им планы и действия органов местного самоуправления во время бюджетного года и показать формы возможного взаимодействия по вопросам расходования общественных финансов.</a:t>
            </a:r>
          </a:p>
          <a:p>
            <a:pPr>
              <a:defRPr/>
            </a:pPr>
            <a:endParaRPr lang="ru-RU" dirty="0"/>
          </a:p>
        </p:txBody>
      </p:sp>
      <p:graphicFrame>
        <p:nvGraphicFramePr>
          <p:cNvPr id="4" name="Схема 3">
            <a:extLst>
              <a:ext uri="{FF2B5EF4-FFF2-40B4-BE49-F238E27FC236}"/>
            </a:extLst>
          </p:cNvPr>
          <p:cNvGraphicFramePr/>
          <p:nvPr/>
        </p:nvGraphicFramePr>
        <p:xfrm>
          <a:off x="251520" y="2132856"/>
          <a:ext cx="4752528" cy="44505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Прямоугольник 6">
            <a:extLst>
              <a:ext uri="{FF2B5EF4-FFF2-40B4-BE49-F238E27FC236}"/>
            </a:extLst>
          </p:cNvPr>
          <p:cNvSpPr/>
          <p:nvPr/>
        </p:nvSpPr>
        <p:spPr>
          <a:xfrm>
            <a:off x="4086225" y="2036763"/>
            <a:ext cx="4572000" cy="16002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ru-RU" sz="1400" b="1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  <a:ea typeface="宋体"/>
              </a:rPr>
              <a:t>Граждане должны быть уверены в том, что передаваемые ими в распоряжение государства средства используются прозрачно и эффективно, приносят конкретные результаты как для общества в целом, так и для каждой семьи, для каждого человека</a:t>
            </a:r>
          </a:p>
        </p:txBody>
      </p:sp>
      <p:sp>
        <p:nvSpPr>
          <p:cNvPr id="8" name="Скругленная прямоугольная выноска 7">
            <a:extLst>
              <a:ext uri="{FF2B5EF4-FFF2-40B4-BE49-F238E27FC236}"/>
            </a:extLst>
          </p:cNvPr>
          <p:cNvSpPr/>
          <p:nvPr/>
        </p:nvSpPr>
        <p:spPr>
          <a:xfrm flipH="1">
            <a:off x="3506391" y="5445223"/>
            <a:ext cx="1497657" cy="1008112"/>
          </a:xfrm>
          <a:prstGeom prst="wedgeRoundRectCallout">
            <a:avLst>
              <a:gd name="adj1" fmla="val -17653"/>
              <a:gd name="adj2" fmla="val -70722"/>
              <a:gd name="adj3" fmla="val 16667"/>
            </a:avLst>
          </a:prstGeom>
          <a:solidFill>
            <a:srgbClr val="03D5D5"/>
          </a:solidFill>
          <a:ln>
            <a:solidFill>
              <a:srgbClr val="00D7D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b="1" dirty="0">
                <a:solidFill>
                  <a:schemeClr val="accent2"/>
                </a:solidFill>
              </a:rPr>
              <a:t>Гражданин как получатель социальных гарантий</a:t>
            </a:r>
          </a:p>
        </p:txBody>
      </p:sp>
      <p:sp>
        <p:nvSpPr>
          <p:cNvPr id="9" name="Скругленная прямоугольная выноска 3">
            <a:extLst>
              <a:ext uri="{FF2B5EF4-FFF2-40B4-BE49-F238E27FC236}"/>
            </a:extLst>
          </p:cNvPr>
          <p:cNvSpPr/>
          <p:nvPr/>
        </p:nvSpPr>
        <p:spPr>
          <a:xfrm>
            <a:off x="179512" y="2161232"/>
            <a:ext cx="1656184" cy="1008112"/>
          </a:xfrm>
          <a:prstGeom prst="wedgeRoundRectCallout">
            <a:avLst>
              <a:gd name="adj1" fmla="val -20833"/>
              <a:gd name="adj2" fmla="val 67224"/>
              <a:gd name="adj3" fmla="val 16667"/>
            </a:avLst>
          </a:prstGeom>
          <a:solidFill>
            <a:schemeClr val="accent2"/>
          </a:solidFill>
          <a:ln>
            <a:solidFill>
              <a:schemeClr val="accent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100" b="1" dirty="0"/>
              <a:t>Гражданин как налогоплательщик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55201844"/>
              </p:ext>
            </p:extLst>
          </p:nvPr>
        </p:nvGraphicFramePr>
        <p:xfrm>
          <a:off x="179512" y="38100"/>
          <a:ext cx="8856190" cy="6745562"/>
        </p:xfrm>
        <a:graphic>
          <a:graphicData uri="http://schemas.openxmlformats.org/drawingml/2006/table">
            <a:tbl>
              <a:tblPr/>
              <a:tblGrid>
                <a:gridCol w="1537166"/>
                <a:gridCol w="878380"/>
                <a:gridCol w="3147528"/>
                <a:gridCol w="658785"/>
                <a:gridCol w="658785"/>
                <a:gridCol w="658785"/>
                <a:gridCol w="731983"/>
                <a:gridCol w="584778"/>
              </a:tblGrid>
              <a:tr h="154577"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тыс. руб.</a:t>
                      </a: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879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Целевая статья. </a:t>
                      </a:r>
                      <a:endParaRPr kumimoji="0" lang="ru-RU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Целевые показатели муниципальной программы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2022 год (факт)</a:t>
                      </a:r>
                      <a:endParaRPr kumimoji="0" lang="ru-RU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 2023год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(оценка)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2024 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2025 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2026 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4990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283914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«Снижение рисков и смягчение последствий чрезвычайных ситуаций природного и техногенного характера на территории муниципального образования поселок Михайловский в 2024-2026 годах»</a:t>
                      </a:r>
                      <a:endParaRPr lang="ru-RU" sz="1100" b="1" i="0" u="none" strike="noStrike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0900000000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Эффективность реализации Программы оценивается с использованием следующих показателей: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снижение ущерба от ЧС, пожаров (по отношению к показателям предыдущего года), в том числе: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– снижение количества погибших людей;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– снижение количества пострадавшего населения;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увеличение предотвращенного экономического ущерба;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повышение эффективности информационного обеспечения системы мониторинга и прогнозирования ЧС, а также населения в местах массового пребывания (по отношению к показателям предыдущего года), включая: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повышение полноты охвата системами мониторинга;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снижение времени оперативного реагирования;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повышение достоверности прогноза;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уменьшение соотношения уровня затрат на проведение мероприятий по снижению рисков ЧС, пожаров и предотвращенного ущерба</a:t>
                      </a:r>
                    </a:p>
                    <a:p>
                      <a:pPr algn="l"/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4 560,1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4 946,9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4 882,1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5 488,0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5 488,0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2870702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«Поддержка и развитие печатного средства массовой информации муниципального образования поселок Михайловский Саратовской области муниципального учреждения «Редакция газеты «Михайловские новости» муниципального образования поселок Михайловский Саратовской области на 2024 - 2026 годы»</a:t>
                      </a:r>
                      <a:endParaRPr lang="ru-RU" sz="1100" b="1" i="0" u="none" strike="noStrike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1000000000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- увеличение тиража на 2 %;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улучшение материально-технической базы </a:t>
                      </a:r>
                      <a:endParaRPr kumimoji="0" lang="ru-RU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обеспечение социальной потребности населения муниципального образования в информационных услугах и повышение роли газеты «Михайловские новости» в информированности населения - создание условий для своевременного информационного обеспечения и равного доступа населения к печатным средствам массовой  информации.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развитие муниципального печатного средства массовой информации –  газеты «Михайловские новости»;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- улучшение материально-технической базы учреждения;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повышение эффективности деятельности учреждения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100" b="1" i="0" u="none" strike="noStrike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001,4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2 339,5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2 273,7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2 430,9 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2 492,0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51156251"/>
              </p:ext>
            </p:extLst>
          </p:nvPr>
        </p:nvGraphicFramePr>
        <p:xfrm>
          <a:off x="179512" y="404663"/>
          <a:ext cx="8856190" cy="5040562"/>
        </p:xfrm>
        <a:graphic>
          <a:graphicData uri="http://schemas.openxmlformats.org/drawingml/2006/table">
            <a:tbl>
              <a:tblPr/>
              <a:tblGrid>
                <a:gridCol w="1537166"/>
                <a:gridCol w="878380"/>
                <a:gridCol w="3147528"/>
                <a:gridCol w="658785"/>
                <a:gridCol w="658785"/>
                <a:gridCol w="658785"/>
                <a:gridCol w="731983"/>
                <a:gridCol w="584778"/>
              </a:tblGrid>
              <a:tr h="215187"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тыс. руб.</a:t>
                      </a: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890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Целевая статья. </a:t>
                      </a:r>
                      <a:endParaRPr kumimoji="0" lang="ru-RU" sz="10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Целевые показатели муниципальной программы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2022 год (факт)</a:t>
                      </a:r>
                      <a:endParaRPr kumimoji="0" lang="ru-RU" sz="10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 2023год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(оценка)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2024 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2025 </a:t>
                      </a: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2026 </a:t>
                      </a: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21518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3921279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«Благоустройство территории муниципального образования поселок Михайловский Саратовской области на 2024-2026 годы»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1100000000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--комплексное благоустройство территории муниципального образования поселок Михайловский; 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улучшение </a:t>
                      </a:r>
                      <a:r>
                        <a:rPr lang="ru-RU" sz="105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санитарно</a:t>
                      </a:r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- эпидемиологического состояния территории муниципального образования поселок  Михайловский;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улучшение технического состояния отдельных объектов жизнеобеспечения; 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рациональное и эффективное использования средств местного бюджета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Повышение уровня благоустройства и развития территории муниципального образования поселок Михайловский, способствующего комфортной жизнедеятельности населения.</a:t>
                      </a:r>
                    </a:p>
                    <a:p>
                      <a:endParaRPr lang="ru-RU" sz="105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endParaRPr lang="ru-RU" sz="105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5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657,9</a:t>
                      </a:r>
                      <a:endParaRPr lang="ru-RU" sz="1050" b="1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4  139,2</a:t>
                      </a: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2 172,6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50" b="1" i="0" u="none" strike="noStrike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167,8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2 020,8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51448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88767773"/>
              </p:ext>
            </p:extLst>
          </p:nvPr>
        </p:nvGraphicFramePr>
        <p:xfrm>
          <a:off x="179513" y="-459432"/>
          <a:ext cx="8856984" cy="7196238"/>
        </p:xfrm>
        <a:graphic>
          <a:graphicData uri="http://schemas.openxmlformats.org/drawingml/2006/table">
            <a:tbl>
              <a:tblPr/>
              <a:tblGrid>
                <a:gridCol w="1200133"/>
                <a:gridCol w="816090"/>
                <a:gridCol w="3024337"/>
                <a:gridCol w="720080"/>
                <a:gridCol w="648072"/>
                <a:gridCol w="792088"/>
                <a:gridCol w="732081"/>
                <a:gridCol w="924103"/>
              </a:tblGrid>
              <a:tr h="648072"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тыс. руб.</a:t>
                      </a: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755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Целевая статья. </a:t>
                      </a:r>
                      <a:endParaRPr kumimoji="0" lang="ru-RU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Целевые показатели муниципальной программы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2022 год (факт)</a:t>
                      </a:r>
                      <a:endParaRPr kumimoji="0" lang="ru-RU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2023 год (оценка)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2024 год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2025 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2026 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6053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578468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Муниципальная программа «Поддержка и развитие общего образования п. Михайловский Саратовской области муниципального общеобразовательного учреждения «Средняя общеобразовательная школа МО п. Михайловский» на 2024-2026 годы»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1200000000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доля выпускников  ОО, получивших  аттестат  о  среднем  общем образовании,  в  общей  численности  выпускников  ОО;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доля ОО,  переведенных  на  нормативное  </a:t>
                      </a:r>
                      <a:r>
                        <a:rPr lang="ru-RU" sz="105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подушенвое</a:t>
                      </a:r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финансирование,  в  общем  количестве муниципальных  общеобразовательных 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учреждений; 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удовлетворенность  населения  качеством  общего образования; 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доля ОО,  переведенных  на  новую  (отраслевую)  систему  оплаты 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труда,  ориентированную  на  результат,  в  общем  количестве  муниципальных общеобразовательных учреждений; 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доля  учителей ОО, имеющих стаж педагогической работы до пяти  лет,  в  общей  численности  учителей муниципальных  общеобразовательных учреждений; 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число  персональных  компьютеров  в  составе школьных локально-вычислительных сетей на 100 учащихся в школах; </a:t>
                      </a:r>
                    </a:p>
                    <a:p>
                      <a:r>
                        <a:rPr lang="ru-RU" sz="105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доля детей в возрасте от 5 до 18 лет, получающих дополнительное образование с использованием сертификата дополнительного образования, в общей численности детей, получающих дополнительное образование 100 %;</a:t>
                      </a:r>
                      <a:endParaRPr lang="ru-RU" sz="105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05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доля детей в возрасте от 5 до </a:t>
                      </a:r>
                      <a:r>
                        <a:rPr lang="ru-RU" sz="105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5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 лет, использующих сертификаты дополнительного образования в статусе сертификатов персонифицированного финансирования не менее 7 %;</a:t>
                      </a:r>
                      <a:endParaRPr lang="ru-RU" sz="105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05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количество работников муниципальных учреждений, занятых на полную ставку, заработная плата которых за полную отработку за месяц нормы рабочего времени и выполнение нормы труда (трудовых обязанностей) в 2022 году ниже минимального размера оплаты труда – 0 человек.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27 171,2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32 848,2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28 985,4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26 992,6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27 555,6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36805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09311615"/>
              </p:ext>
            </p:extLst>
          </p:nvPr>
        </p:nvGraphicFramePr>
        <p:xfrm>
          <a:off x="107504" y="-1395536"/>
          <a:ext cx="8928992" cy="7372392"/>
        </p:xfrm>
        <a:graphic>
          <a:graphicData uri="http://schemas.openxmlformats.org/drawingml/2006/table">
            <a:tbl>
              <a:tblPr/>
              <a:tblGrid>
                <a:gridCol w="1368152"/>
                <a:gridCol w="720080"/>
                <a:gridCol w="3672408"/>
                <a:gridCol w="576064"/>
                <a:gridCol w="576064"/>
                <a:gridCol w="576064"/>
                <a:gridCol w="720080"/>
                <a:gridCol w="720080"/>
              </a:tblGrid>
              <a:tr h="1686810"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тыс. руб.</a:t>
                      </a: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Целевая статья. </a:t>
                      </a:r>
                      <a:endParaRPr kumimoji="0" lang="ru-RU" sz="10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Целевые показатели муниципальной программы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2022 год (факт)</a:t>
                      </a:r>
                      <a:endParaRPr kumimoji="0" lang="ru-RU" sz="10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2023 год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(оценка)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 2024 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2025 </a:t>
                      </a: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2026 </a:t>
                      </a: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5438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211510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Муниципальная программа «Управление имуществом муниципального образования п. Михайловский на 2024-2026 годы»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1300000000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Инвентаризация объектов недвижимости. Межевание,      постановка на кадастровый учет земельных участков;</a:t>
                      </a:r>
                    </a:p>
                    <a:p>
                      <a:r>
                        <a:rPr lang="ru-RU" sz="10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Оценка муниципального имущества;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ru-RU" sz="10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Содержание имущества казны</a:t>
                      </a:r>
                    </a:p>
                    <a:p>
                      <a:pPr marL="0" indent="0">
                        <a:buFontTx/>
                        <a:buChar char="-"/>
                      </a:pPr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создание    полного    и    достоверного    реестра    казны муниципального образования  поселок Михайловский; создание   условий   для   эффективного   использования   и вовлечения в хозяйственный оборот объектов недвижимости, свободных земельных участков, бесхозяйного имущества</a:t>
                      </a:r>
                      <a:endParaRPr lang="ru-RU" sz="1050" b="0" i="0" u="none" strike="noStrike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4 292,1</a:t>
                      </a: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4 787,2</a:t>
                      </a: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4 854,9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3 368,0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4 032,8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3561594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Муниципальная программа «Развитие дополнительного образования детей в МО </a:t>
                      </a:r>
                      <a:r>
                        <a:rPr lang="ru-RU" sz="1050" b="1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п.Михайловский</a:t>
                      </a: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Саратовской области на 2024 – 2026 годы»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1400000000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 Техническая поддержка работы. Повышения социального статуса и профессионального уровня тренеров и руководящих работников в области физической культуры и спорта. Отношение среднемесячной заработной платы тренеров спортивной школы к заработной плате в экономике.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Организация и проведение муниципальных физкультурных и спортивных мероприятий, посвященных праздничным и знаменательным датам.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Организация и проведение внутренних, межрайонных физкультурных и спортивно-массовых мероприятий, участие в областных и всероссийских спортивно-массовых мероприятиях разных социальных и возрастных групп населения.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.Создание условий для развития игровых видов спорта среди населения.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 Приобретение спортивного инвентаря.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 Развитие информационных и коммуникационных технологий  в системе физической культуры и спорта.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 Доля населения области, систематически занимающегося физической культурой и спортом, в общей численности населения области в возрасте с 3 до 79 лет.</a:t>
                      </a: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2 811,0</a:t>
                      </a: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4 766,2</a:t>
                      </a: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3 518,3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3 969,0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4 088,6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67330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89789531"/>
              </p:ext>
            </p:extLst>
          </p:nvPr>
        </p:nvGraphicFramePr>
        <p:xfrm>
          <a:off x="205865" y="-2757121"/>
          <a:ext cx="8758622" cy="7698289"/>
        </p:xfrm>
        <a:graphic>
          <a:graphicData uri="http://schemas.openxmlformats.org/drawingml/2006/table">
            <a:tbl>
              <a:tblPr/>
              <a:tblGrid>
                <a:gridCol w="981759"/>
                <a:gridCol w="720080"/>
                <a:gridCol w="3821019"/>
                <a:gridCol w="726396"/>
                <a:gridCol w="726396"/>
                <a:gridCol w="630845"/>
                <a:gridCol w="576064"/>
                <a:gridCol w="576063"/>
              </a:tblGrid>
              <a:tr h="3377809"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 err="1" smtClean="0">
                          <a:solidFill>
                            <a:srgbClr val="000000"/>
                          </a:solidFill>
                          <a:latin typeface="Arial Cyr"/>
                        </a:rPr>
                        <a:t>тыс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Arial Cyr"/>
                        </a:rPr>
                        <a:t> 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Arial Cyr"/>
                        </a:rPr>
                        <a:t>руб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Arial Cyr"/>
                        </a:rPr>
                        <a:t>.</a:t>
                      </a: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Целевая статья. </a:t>
                      </a:r>
                      <a:endParaRPr kumimoji="0" lang="ru-RU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Целевые показатели муниципальной программы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2022 год (факт)</a:t>
                      </a:r>
                      <a:endParaRPr kumimoji="0" lang="ru-RU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 2023 год (оценка)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2024год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2025 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2026год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7572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3640695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«Профилактика терроризма и экстремизма в МО п. Михайловский на 2024-2026 годы»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0100000000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повышение уровня взаимодействия   структурных подразделений администрации МО п. Михайловский по  профилактике  терроризма  и экстремизма;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сведение к  минимуму  проявлений  терроризма  и экстремизма на территории МО п.                                                                                      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Михайловский;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усиление   антитеррористической    защищенности объектов социальной сферы;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привлечение     граждан,      негосударственных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структур,  в  том  числе  СМИ  и   общественных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организаций,   для   обеспечения   максимальной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эффективности  деятельности   по   профилактике проявлений терроризма и экстремизма;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проведение   воспитательной,   пропагандистской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работы с населением,  направленной  на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предупреждение        террористической        и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экстремистской     деятельности,      повышение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бдительности.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5,9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5,9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5,9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5,,9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58511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323529" y="500063"/>
            <a:ext cx="8314060" cy="6022975"/>
          </a:xfrm>
        </p:spPr>
        <p:txBody>
          <a:bodyPr/>
          <a:lstStyle/>
          <a:p>
            <a:pPr marL="0" lvl="0" indent="450850" algn="ctr" eaLnBrk="1" hangingPunct="1">
              <a:spcBef>
                <a:spcPct val="0"/>
              </a:spcBef>
              <a:buNone/>
            </a:pPr>
            <a:r>
              <a:rPr lang="ru-RU" altLang="ru-RU" sz="1800" b="1" i="1" kern="1200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Сведения об объеме муниципального </a:t>
            </a:r>
            <a:r>
              <a:rPr lang="ru-RU" altLang="ru-RU" sz="1800" b="1" i="1" kern="12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долга муниципального </a:t>
            </a:r>
            <a:r>
              <a:rPr lang="ru-RU" altLang="ru-RU" sz="1800" b="1" i="1" kern="1200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образования п. Михайловский Саратовской </a:t>
            </a:r>
            <a:r>
              <a:rPr lang="ru-RU" altLang="ru-RU" sz="1800" b="1" i="1" kern="12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области</a:t>
            </a:r>
            <a:endParaRPr lang="ru-RU" altLang="ru-RU" sz="1800" i="1" kern="1200" dirty="0">
              <a:solidFill>
                <a:srgbClr val="000000"/>
              </a:solidFill>
              <a:latin typeface="Arial" pitchFamily="34" charset="0"/>
              <a:ea typeface="宋体" pitchFamily="2" charset="-122"/>
              <a:cs typeface="Arial" pitchFamily="34" charset="0"/>
            </a:endParaRPr>
          </a:p>
          <a:p>
            <a:pPr marL="0" indent="0" algn="just" eaLnBrk="1" hangingPunct="1">
              <a:lnSpc>
                <a:spcPct val="80000"/>
              </a:lnSpc>
              <a:buNone/>
            </a:pPr>
            <a:endParaRPr lang="ru-RU" sz="1700" dirty="0" smtClean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3746714"/>
              </p:ext>
            </p:extLst>
          </p:nvPr>
        </p:nvGraphicFramePr>
        <p:xfrm>
          <a:off x="539552" y="1746598"/>
          <a:ext cx="8003232" cy="3548632"/>
        </p:xfrm>
        <a:graphic>
          <a:graphicData uri="http://schemas.openxmlformats.org/drawingml/2006/table">
            <a:tbl>
              <a:tblPr firstRow="1" firstCol="1" bandRow="1"/>
              <a:tblGrid>
                <a:gridCol w="182725"/>
                <a:gridCol w="1617475"/>
                <a:gridCol w="1080120"/>
                <a:gridCol w="1224136"/>
                <a:gridCol w="1368152"/>
                <a:gridCol w="1296144"/>
                <a:gridCol w="1234480"/>
              </a:tblGrid>
              <a:tr h="5816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Вид долгового обязательства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На </a:t>
                      </a:r>
                      <a:r>
                        <a:rPr lang="ru-RU" sz="1100" b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01.01.2023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На </a:t>
                      </a:r>
                      <a:r>
                        <a:rPr lang="ru-RU" sz="1100" b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01.01.2024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На 01.01.2025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На 01.01.2026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На 01.01.2027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8258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№ п/п</a:t>
                      </a:r>
                    </a:p>
                  </a:txBody>
                  <a:tcPr marL="63988" marR="6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Сумма,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i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тыс. рублей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Сумма,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i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тыс. рублей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Сумма,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тыс. рублей</a:t>
                      </a:r>
                      <a:endParaRPr kumimoji="0" lang="ru-RU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Сумма,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тыс. рублей</a:t>
                      </a:r>
                      <a:endParaRPr kumimoji="0" lang="ru-RU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Сумма,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тыс. рублей</a:t>
                      </a:r>
                      <a:endParaRPr kumimoji="0" lang="ru-RU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50568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effectLst/>
                          <a:latin typeface="Times New Roman"/>
                          <a:ea typeface="Times New Roman"/>
                        </a:rPr>
                        <a:t>5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effectLst/>
                          <a:latin typeface="Times New Roman"/>
                          <a:ea typeface="Times New Roman"/>
                        </a:rPr>
                        <a:t>6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effectLst/>
                          <a:latin typeface="Times New Roman"/>
                          <a:ea typeface="Times New Roman"/>
                        </a:rPr>
                        <a:t>7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973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spc="-3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Бюджетные кредиты, привлеченные от других бюджетов бюджетной системы Российской Федерации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effectLst/>
                          <a:latin typeface="Times New Roman"/>
                          <a:ea typeface="Times New Roman"/>
                        </a:rPr>
                        <a:t>0,00</a:t>
                      </a: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effectLst/>
                          <a:latin typeface="Times New Roman"/>
                          <a:ea typeface="Times New Roman"/>
                        </a:rPr>
                        <a:t>0,00</a:t>
                      </a:r>
                      <a:endParaRPr lang="ru-RU" sz="11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effectLst/>
                          <a:latin typeface="Times New Roman"/>
                          <a:ea typeface="Times New Roman"/>
                        </a:rPr>
                        <a:t>0,00</a:t>
                      </a:r>
                      <a:endParaRPr lang="ru-RU" sz="11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effectLst/>
                          <a:latin typeface="Times New Roman"/>
                          <a:ea typeface="Times New Roman"/>
                        </a:rPr>
                        <a:t>0,00</a:t>
                      </a:r>
                      <a:endParaRPr lang="ru-RU" sz="11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effectLst/>
                          <a:latin typeface="Times New Roman"/>
                          <a:ea typeface="Times New Roman"/>
                        </a:rPr>
                        <a:t>0,00</a:t>
                      </a:r>
                      <a:endParaRPr lang="ru-RU" sz="11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81503083"/>
      </p:ext>
    </p:extLst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eaLnBrk="1" fontAlgn="t" hangingPunct="1">
              <a:spcBef>
                <a:spcPts val="0"/>
              </a:spcBef>
              <a:spcAft>
                <a:spcPts val="0"/>
              </a:spcAft>
            </a:pP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sz="16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 </a:t>
            </a: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СОЦИАЛЬНО-ЗНАЧИМЫХ ПРОЕКТАХ, ПРЕДУСМОТРЕННЫХ К</a:t>
            </a:r>
            <a:b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ФИНАНСИРОВАНИЮ ЗА СЧЕТ БЮДЖЕТА В </a:t>
            </a:r>
            <a:r>
              <a:rPr lang="ru-RU" sz="16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ГОДУ</a:t>
            </a:r>
            <a:b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6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году на социально значимые проекты, за счет средств бюджета</a:t>
            </a:r>
          </a:p>
          <a:p>
            <a:pPr lvl="0"/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образования п. Михайловский Саратовской области , финансирование не предусмотрено.</a:t>
            </a:r>
          </a:p>
          <a:p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599032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428625" y="500063"/>
            <a:ext cx="8208963" cy="6022975"/>
          </a:xfrm>
        </p:spPr>
        <p:txBody>
          <a:bodyPr/>
          <a:lstStyle/>
          <a:p>
            <a:pPr algn="just" eaLnBrk="1" hangingPunct="1">
              <a:lnSpc>
                <a:spcPct val="80000"/>
              </a:lnSpc>
            </a:pPr>
            <a:r>
              <a:rPr lang="ru-RU" sz="2000" b="1" dirty="0" smtClean="0"/>
              <a:t>Основную часть расходов бюджета городского округа п. Михайловский составляют:</a:t>
            </a:r>
          </a:p>
          <a:p>
            <a:pPr algn="just" eaLnBrk="1" hangingPunct="1">
              <a:lnSpc>
                <a:spcPct val="80000"/>
              </a:lnSpc>
              <a:buFontTx/>
              <a:buNone/>
            </a:pPr>
            <a:r>
              <a:rPr lang="ru-RU" sz="2000" dirty="0" smtClean="0"/>
              <a:t>-  </a:t>
            </a:r>
            <a:r>
              <a:rPr lang="ru-RU" sz="1700" dirty="0" smtClean="0"/>
              <a:t>расходы на образование, которые включают в себя расходы на оплату труда учителей, воспитателей в школе, детском саду, педагогов в учреждении дополнительного образования, расходы на содержание зданий, ремонт оборудования, приобретение методической литературы и учебников, транспортные расходы, расходы на организацию отдыха детей и др.;</a:t>
            </a:r>
          </a:p>
          <a:p>
            <a:pPr algn="just" eaLnBrk="1" hangingPunct="1">
              <a:lnSpc>
                <a:spcPct val="80000"/>
              </a:lnSpc>
              <a:buFontTx/>
              <a:buChar char="-"/>
            </a:pPr>
            <a:r>
              <a:rPr lang="ru-RU" sz="1700" dirty="0" smtClean="0"/>
              <a:t>расходы в сфере ЖКХ, которые включают в себя расходы на проведение ремонта жилого фонда, включая взносы в фонд капитального ремонта МКД, содержание объектов инженерной инфраструктуры, возмещение убытков муниципальной бани, расходы на благоустройство территории городского округа п.Михайловский и др.;</a:t>
            </a:r>
          </a:p>
          <a:p>
            <a:pPr algn="just" eaLnBrk="1" hangingPunct="1">
              <a:lnSpc>
                <a:spcPct val="80000"/>
              </a:lnSpc>
              <a:buFontTx/>
              <a:buChar char="-"/>
            </a:pPr>
            <a:r>
              <a:rPr lang="ru-RU" sz="1700" dirty="0" smtClean="0"/>
              <a:t>расходы на культуру и кинематографию, которые включают в себя расходы на оплату труда работников учреждения культуры, расходы на содержание здания, проведение культурно-массовых мероприятий и др.;</a:t>
            </a:r>
          </a:p>
          <a:p>
            <a:pPr algn="just" eaLnBrk="1" hangingPunct="1">
              <a:lnSpc>
                <a:spcPct val="80000"/>
              </a:lnSpc>
              <a:buFontTx/>
              <a:buChar char="-"/>
            </a:pPr>
            <a:r>
              <a:rPr lang="ru-RU" sz="1700" dirty="0" smtClean="0"/>
              <a:t>расходы  на социальную политику включают в себя расходы на выплату гражданам субсидий на оплату жилищно-коммунальных услуг, выплаты компенсации части родительской платы за присмотр и уход за детьми в детских садах, доплаты к пенсиям муниципальным служащим;</a:t>
            </a:r>
          </a:p>
          <a:p>
            <a:pPr algn="just" eaLnBrk="1" hangingPunct="1">
              <a:lnSpc>
                <a:spcPct val="80000"/>
              </a:lnSpc>
              <a:buFontTx/>
              <a:buChar char="-"/>
            </a:pPr>
            <a:r>
              <a:rPr lang="ru-RU" sz="1700" dirty="0" smtClean="0"/>
              <a:t>расходы на общегосударственные вопросы, которые включают в себя расходы на оплату труда муниципальных служащих, расходы на содержание службы материально-технического обеспечения, содержание имущества как движимого так и не движимого, расходы связанные с оценкой недвижимости, признанию прав и регулирование отношений по муниципальной собственности и др.</a:t>
            </a:r>
          </a:p>
        </p:txBody>
      </p:sp>
    </p:spTree>
    <p:extLst>
      <p:ext uri="{BB962C8B-B14F-4D97-AF65-F5344CB8AC3E}">
        <p14:creationId xmlns:p14="http://schemas.microsoft.com/office/powerpoint/2010/main" val="316372806"/>
      </p:ext>
    </p:extLst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Контактная информация</a:t>
            </a:r>
          </a:p>
        </p:txBody>
      </p:sp>
      <p:sp>
        <p:nvSpPr>
          <p:cNvPr id="25603" name="Rectangle 2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Финансовое управление администрации МО п. Михайловский Саратовской области</a:t>
            </a:r>
          </a:p>
          <a:p>
            <a:r>
              <a:rPr lang="ru-RU" dirty="0" smtClean="0"/>
              <a:t>413540 Саратовская область, пос</a:t>
            </a:r>
            <a:r>
              <a:rPr lang="ru-RU" dirty="0"/>
              <a:t>.</a:t>
            </a:r>
            <a:r>
              <a:rPr lang="ru-RU" dirty="0" smtClean="0"/>
              <a:t> Михайловский, ул.60 лет Победы, 6</a:t>
            </a:r>
          </a:p>
          <a:p>
            <a:r>
              <a:rPr lang="ru-RU" dirty="0" smtClean="0"/>
              <a:t>Тел. 2-12-45; 2-19-47;</a:t>
            </a:r>
          </a:p>
          <a:p>
            <a:r>
              <a:rPr lang="ru-RU" dirty="0" smtClean="0"/>
              <a:t>Время работы: понедельник – пятница  с 8-00 до 17-00 обед с 13-00 до 14-00</a:t>
            </a:r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514350" y="377825"/>
            <a:ext cx="7508875" cy="525463"/>
          </a:xfrm>
        </p:spPr>
        <p:txBody>
          <a:bodyPr/>
          <a:lstStyle/>
          <a:p>
            <a:pPr eaLnBrk="1" hangingPunct="1">
              <a:defRPr/>
            </a:pPr>
            <a:r>
              <a:rPr lang="ru-RU" sz="3200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Основные понятия</a:t>
            </a:r>
            <a:endParaRPr lang="en-US" sz="3200" dirty="0">
              <a:solidFill>
                <a:schemeClr val="accent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2291" name="Группа 10"/>
          <p:cNvGrpSpPr>
            <a:grpSpLocks/>
          </p:cNvGrpSpPr>
          <p:nvPr/>
        </p:nvGrpSpPr>
        <p:grpSpPr bwMode="auto">
          <a:xfrm>
            <a:off x="684213" y="981075"/>
            <a:ext cx="7991475" cy="4178300"/>
            <a:chOff x="827584" y="1916832"/>
            <a:chExt cx="7416824" cy="4179168"/>
          </a:xfrm>
        </p:grpSpPr>
        <p:sp>
          <p:nvSpPr>
            <p:cNvPr id="12298" name="AutoShape 4"/>
            <p:cNvSpPr>
              <a:spLocks noChangeArrowheads="1"/>
            </p:cNvSpPr>
            <p:nvPr/>
          </p:nvSpPr>
          <p:spPr bwMode="gray">
            <a:xfrm>
              <a:off x="827584" y="2368550"/>
              <a:ext cx="2479179" cy="28575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4E91D4"/>
                </a:gs>
                <a:gs pos="100000">
                  <a:srgbClr val="3477A4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299" name="AutoShape 5"/>
            <p:cNvSpPr>
              <a:spLocks noChangeArrowheads="1"/>
            </p:cNvSpPr>
            <p:nvPr/>
          </p:nvSpPr>
          <p:spPr bwMode="gray">
            <a:xfrm>
              <a:off x="899592" y="2376488"/>
              <a:ext cx="2375421" cy="2803525"/>
            </a:xfrm>
            <a:prstGeom prst="roundRect">
              <a:avLst>
                <a:gd name="adj" fmla="val 16667"/>
              </a:avLst>
            </a:prstGeom>
            <a:solidFill>
              <a:srgbClr val="3CA1E6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00" name="AutoShape 6"/>
            <p:cNvSpPr>
              <a:spLocks noChangeArrowheads="1"/>
            </p:cNvSpPr>
            <p:nvPr/>
          </p:nvSpPr>
          <p:spPr bwMode="gray">
            <a:xfrm>
              <a:off x="899592" y="4440238"/>
              <a:ext cx="2364308" cy="70961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3CA1E6">
                    <a:alpha val="0"/>
                  </a:srgbClr>
                </a:gs>
                <a:gs pos="100000">
                  <a:srgbClr val="9BCFF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01" name="AutoShape 7"/>
            <p:cNvSpPr>
              <a:spLocks noChangeArrowheads="1"/>
            </p:cNvSpPr>
            <p:nvPr/>
          </p:nvSpPr>
          <p:spPr bwMode="gray">
            <a:xfrm>
              <a:off x="899592" y="2398713"/>
              <a:ext cx="2364308" cy="70802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BEE0F7"/>
                </a:gs>
                <a:gs pos="100000">
                  <a:srgbClr val="3CA1E6"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02" name="AutoShape 8"/>
            <p:cNvSpPr>
              <a:spLocks noChangeArrowheads="1"/>
            </p:cNvSpPr>
            <p:nvPr/>
          </p:nvSpPr>
          <p:spPr bwMode="gray">
            <a:xfrm>
              <a:off x="1149350" y="5226050"/>
              <a:ext cx="2163763" cy="869950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729EB4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03" name="AutoShape 9"/>
            <p:cNvSpPr>
              <a:spLocks noChangeArrowheads="1"/>
            </p:cNvSpPr>
            <p:nvPr/>
          </p:nvSpPr>
          <p:spPr bwMode="gray">
            <a:xfrm>
              <a:off x="961220" y="5249863"/>
              <a:ext cx="2302679" cy="77311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DAFD4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04" name="Text Box 16"/>
            <p:cNvSpPr txBox="1">
              <a:spLocks noChangeArrowheads="1"/>
            </p:cNvSpPr>
            <p:nvPr/>
          </p:nvSpPr>
          <p:spPr bwMode="gray">
            <a:xfrm>
              <a:off x="1403648" y="1988840"/>
              <a:ext cx="1297856" cy="4616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ru-RU" altLang="ru-RU" sz="2400">
                  <a:solidFill>
                    <a:srgbClr val="000000"/>
                  </a:solidFill>
                </a:rPr>
                <a:t>Бюджет</a:t>
              </a:r>
              <a:endParaRPr lang="en-US" altLang="ru-RU"/>
            </a:p>
          </p:txBody>
        </p:sp>
        <p:sp>
          <p:nvSpPr>
            <p:cNvPr id="12305" name="Text Box 17"/>
            <p:cNvSpPr txBox="1">
              <a:spLocks noChangeArrowheads="1"/>
            </p:cNvSpPr>
            <p:nvPr/>
          </p:nvSpPr>
          <p:spPr bwMode="gray">
            <a:xfrm>
              <a:off x="827584" y="2564904"/>
              <a:ext cx="2448272" cy="147763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altLang="ru-RU" sz="1500">
                  <a:latin typeface="Times New Roman" pitchFamily="18" charset="0"/>
                  <a:cs typeface="Times New Roman" pitchFamily="18" charset="0"/>
                </a:rPr>
                <a:t>форма образования и расходования денежных средств, предназначенных для финансового обеспечения задач и функций государства и местного самоуправления</a:t>
              </a:r>
              <a:endParaRPr lang="en-US" altLang="ru-RU" sz="1500"/>
            </a:p>
          </p:txBody>
        </p:sp>
        <p:sp>
          <p:nvSpPr>
            <p:cNvPr id="12306" name="AutoShape 19"/>
            <p:cNvSpPr>
              <a:spLocks noChangeArrowheads="1"/>
            </p:cNvSpPr>
            <p:nvPr/>
          </p:nvSpPr>
          <p:spPr bwMode="gray">
            <a:xfrm>
              <a:off x="3505200" y="2368550"/>
              <a:ext cx="2163763" cy="28575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34B034"/>
                </a:gs>
                <a:gs pos="100000">
                  <a:srgbClr val="3F8B4A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07" name="AutoShape 20"/>
            <p:cNvSpPr>
              <a:spLocks noChangeArrowheads="1"/>
            </p:cNvSpPr>
            <p:nvPr/>
          </p:nvSpPr>
          <p:spPr bwMode="gray">
            <a:xfrm>
              <a:off x="3538538" y="2376488"/>
              <a:ext cx="2098675" cy="2803525"/>
            </a:xfrm>
            <a:prstGeom prst="roundRect">
              <a:avLst>
                <a:gd name="adj" fmla="val 16667"/>
              </a:avLst>
            </a:prstGeom>
            <a:solidFill>
              <a:srgbClr val="73E77E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08" name="AutoShape 21"/>
            <p:cNvSpPr>
              <a:spLocks noChangeArrowheads="1"/>
            </p:cNvSpPr>
            <p:nvPr/>
          </p:nvSpPr>
          <p:spPr bwMode="gray">
            <a:xfrm>
              <a:off x="3556000" y="4440238"/>
              <a:ext cx="2070100" cy="70961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3E77E"/>
                </a:gs>
                <a:gs pos="100000">
                  <a:srgbClr val="B3F2B9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09" name="AutoShape 22"/>
            <p:cNvSpPr>
              <a:spLocks noChangeArrowheads="1"/>
            </p:cNvSpPr>
            <p:nvPr/>
          </p:nvSpPr>
          <p:spPr bwMode="gray">
            <a:xfrm>
              <a:off x="3556000" y="2398713"/>
              <a:ext cx="2070100" cy="70802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D0F7D4"/>
                </a:gs>
                <a:gs pos="100000">
                  <a:srgbClr val="73E77E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10" name="Text Box 29"/>
            <p:cNvSpPr txBox="1">
              <a:spLocks noChangeArrowheads="1"/>
            </p:cNvSpPr>
            <p:nvPr/>
          </p:nvSpPr>
          <p:spPr bwMode="gray">
            <a:xfrm>
              <a:off x="3581400" y="2822575"/>
              <a:ext cx="2057400" cy="193899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altLang="ru-RU" sz="1500">
                  <a:latin typeface="Times New Roman" pitchFamily="18" charset="0"/>
                  <a:cs typeface="Times New Roman" pitchFamily="18" charset="0"/>
                </a:rPr>
                <a:t>поступающие в бюджет денежные средства (налоги юридических и физических лиц, штрафы, административные платежи и сборы, финансовая помощь)</a:t>
              </a:r>
              <a:endParaRPr lang="en-US" altLang="ru-RU" sz="1500"/>
            </a:p>
          </p:txBody>
        </p:sp>
        <p:sp>
          <p:nvSpPr>
            <p:cNvPr id="12311" name="AutoShape 30"/>
            <p:cNvSpPr>
              <a:spLocks noChangeArrowheads="1"/>
            </p:cNvSpPr>
            <p:nvPr/>
          </p:nvSpPr>
          <p:spPr bwMode="gray">
            <a:xfrm>
              <a:off x="3508375" y="5226050"/>
              <a:ext cx="2163763" cy="869950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58A4AE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12" name="AutoShape 31"/>
            <p:cNvSpPr>
              <a:spLocks noChangeArrowheads="1"/>
            </p:cNvSpPr>
            <p:nvPr/>
          </p:nvSpPr>
          <p:spPr bwMode="gray">
            <a:xfrm>
              <a:off x="3552825" y="5249863"/>
              <a:ext cx="2070100" cy="77311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2B2BB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13" name="AutoShape 33"/>
            <p:cNvSpPr>
              <a:spLocks noChangeArrowheads="1"/>
            </p:cNvSpPr>
            <p:nvPr/>
          </p:nvSpPr>
          <p:spPr bwMode="gray">
            <a:xfrm>
              <a:off x="5867400" y="2368550"/>
              <a:ext cx="2163763" cy="28575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B59F43"/>
                </a:gs>
                <a:gs pos="100000">
                  <a:srgbClr val="8F8849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14" name="AutoShape 34"/>
            <p:cNvSpPr>
              <a:spLocks noChangeArrowheads="1"/>
            </p:cNvSpPr>
            <p:nvPr/>
          </p:nvSpPr>
          <p:spPr bwMode="gray">
            <a:xfrm>
              <a:off x="5900738" y="2376488"/>
              <a:ext cx="2343670" cy="2803525"/>
            </a:xfrm>
            <a:prstGeom prst="roundRect">
              <a:avLst>
                <a:gd name="adj" fmla="val 16667"/>
              </a:avLst>
            </a:prstGeom>
            <a:solidFill>
              <a:srgbClr val="E9E065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15" name="AutoShape 35"/>
            <p:cNvSpPr>
              <a:spLocks noChangeArrowheads="1"/>
            </p:cNvSpPr>
            <p:nvPr/>
          </p:nvSpPr>
          <p:spPr bwMode="gray">
            <a:xfrm>
              <a:off x="5918200" y="4440238"/>
              <a:ext cx="2254200" cy="70961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E9E065"/>
                </a:gs>
                <a:gs pos="100000">
                  <a:srgbClr val="F2EDA6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16" name="AutoShape 36"/>
            <p:cNvSpPr>
              <a:spLocks noChangeArrowheads="1"/>
            </p:cNvSpPr>
            <p:nvPr/>
          </p:nvSpPr>
          <p:spPr bwMode="gray">
            <a:xfrm>
              <a:off x="5918200" y="2398713"/>
              <a:ext cx="2254200" cy="70802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8F5CC"/>
                </a:gs>
                <a:gs pos="100000">
                  <a:srgbClr val="E9E065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grpSp>
          <p:nvGrpSpPr>
            <p:cNvPr id="12317" name="Group 37"/>
            <p:cNvGrpSpPr>
              <a:grpSpLocks/>
            </p:cNvGrpSpPr>
            <p:nvPr/>
          </p:nvGrpSpPr>
          <p:grpSpPr bwMode="auto">
            <a:xfrm>
              <a:off x="6012160" y="1988840"/>
              <a:ext cx="2016224" cy="642938"/>
              <a:chOff x="1289" y="582"/>
              <a:chExt cx="668" cy="668"/>
            </a:xfrm>
          </p:grpSpPr>
          <p:sp>
            <p:nvSpPr>
              <p:cNvPr id="12332" name="Oval 38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 altLang="ru-RU"/>
              </a:p>
            </p:txBody>
          </p:sp>
          <p:sp>
            <p:nvSpPr>
              <p:cNvPr id="12333" name="Oval 39"/>
              <p:cNvSpPr>
                <a:spLocks noChangeArrowheads="1"/>
              </p:cNvSpPr>
              <p:nvPr/>
            </p:nvSpPr>
            <p:spPr bwMode="gray">
              <a:xfrm>
                <a:off x="1298" y="582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 altLang="ru-RU"/>
              </a:p>
            </p:txBody>
          </p:sp>
          <p:sp>
            <p:nvSpPr>
              <p:cNvPr id="12334" name="Oval 40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 altLang="ru-RU"/>
              </a:p>
            </p:txBody>
          </p:sp>
          <p:sp>
            <p:nvSpPr>
              <p:cNvPr id="12335" name="Oval 41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 altLang="ru-RU"/>
              </a:p>
            </p:txBody>
          </p:sp>
          <p:sp>
            <p:nvSpPr>
              <p:cNvPr id="12336" name="Oval 42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 altLang="ru-RU"/>
              </a:p>
            </p:txBody>
          </p:sp>
        </p:grpSp>
        <p:sp>
          <p:nvSpPr>
            <p:cNvPr id="37" name="Text Box 43">
              <a:extLst>
                <a:ext uri="{FF2B5EF4-FFF2-40B4-BE49-F238E27FC236}"/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6371785" y="1988285"/>
              <a:ext cx="1296545" cy="64624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ru-RU" b="1" dirty="0">
                  <a:solidFill>
                    <a:schemeClr val="accent4"/>
                  </a:solidFill>
                  <a:latin typeface="Times New Roman" pitchFamily="18" charset="0"/>
                  <a:cs typeface="Times New Roman" pitchFamily="18" charset="0"/>
                </a:rPr>
                <a:t>Расходы </a:t>
              </a:r>
            </a:p>
            <a:p>
              <a:pPr algn="ctr">
                <a:defRPr/>
              </a:pPr>
              <a:r>
                <a:rPr lang="ru-RU" b="1" dirty="0">
                  <a:solidFill>
                    <a:schemeClr val="accent4"/>
                  </a:solidFill>
                  <a:latin typeface="Times New Roman" pitchFamily="18" charset="0"/>
                  <a:cs typeface="Times New Roman" pitchFamily="18" charset="0"/>
                </a:rPr>
                <a:t>бюджета</a:t>
              </a:r>
              <a:endParaRPr lang="en-US" b="1" dirty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2319" name="Text Box 44"/>
            <p:cNvSpPr txBox="1">
              <a:spLocks noChangeArrowheads="1"/>
            </p:cNvSpPr>
            <p:nvPr/>
          </p:nvSpPr>
          <p:spPr bwMode="gray">
            <a:xfrm>
              <a:off x="5943600" y="2822575"/>
              <a:ext cx="2228800" cy="217027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altLang="ru-RU" sz="1500">
                  <a:latin typeface="Times New Roman" pitchFamily="18" charset="0"/>
                  <a:cs typeface="Times New Roman" pitchFamily="18" charset="0"/>
                </a:rPr>
                <a:t>выплачиваемые из бюджета денежные средства (социальные выплаты населению, содержание муниципальных учреждений, капитальные ремонты, благоустройство и другие)                                                          </a:t>
              </a:r>
            </a:p>
          </p:txBody>
        </p:sp>
        <p:sp>
          <p:nvSpPr>
            <p:cNvPr id="12320" name="AutoShape 45"/>
            <p:cNvSpPr>
              <a:spLocks noChangeArrowheads="1"/>
            </p:cNvSpPr>
            <p:nvPr/>
          </p:nvSpPr>
          <p:spPr bwMode="gray">
            <a:xfrm>
              <a:off x="5861050" y="5226050"/>
              <a:ext cx="2163763" cy="869950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99BACC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21" name="AutoShape 46"/>
            <p:cNvSpPr>
              <a:spLocks noChangeArrowheads="1"/>
            </p:cNvSpPr>
            <p:nvPr/>
          </p:nvSpPr>
          <p:spPr bwMode="gray">
            <a:xfrm>
              <a:off x="5905499" y="5249863"/>
              <a:ext cx="2272090" cy="77311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C8DAD4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22" name="Oval 38"/>
            <p:cNvSpPr>
              <a:spLocks noChangeArrowheads="1"/>
            </p:cNvSpPr>
            <p:nvPr/>
          </p:nvSpPr>
          <p:spPr bwMode="gray">
            <a:xfrm>
              <a:off x="971600" y="1916832"/>
              <a:ext cx="2160240" cy="642938"/>
            </a:xfrm>
            <a:prstGeom prst="ellipse">
              <a:avLst/>
            </a:prstGeom>
            <a:solidFill>
              <a:srgbClr val="333333"/>
            </a:soli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ru-RU" altLang="ru-RU"/>
            </a:p>
          </p:txBody>
        </p:sp>
        <p:sp>
          <p:nvSpPr>
            <p:cNvPr id="12323" name="Oval 39"/>
            <p:cNvSpPr>
              <a:spLocks noChangeArrowheads="1"/>
            </p:cNvSpPr>
            <p:nvPr/>
          </p:nvSpPr>
          <p:spPr bwMode="gray">
            <a:xfrm>
              <a:off x="994237" y="1921644"/>
              <a:ext cx="2089094" cy="622726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 altLang="ru-RU"/>
            </a:p>
          </p:txBody>
        </p:sp>
        <p:sp>
          <p:nvSpPr>
            <p:cNvPr id="12324" name="Oval 40"/>
            <p:cNvSpPr>
              <a:spLocks noChangeArrowheads="1"/>
            </p:cNvSpPr>
            <p:nvPr/>
          </p:nvSpPr>
          <p:spPr bwMode="gray">
            <a:xfrm>
              <a:off x="1020108" y="1925494"/>
              <a:ext cx="2040586" cy="60732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 altLang="ru-RU"/>
            </a:p>
          </p:txBody>
        </p:sp>
        <p:sp>
          <p:nvSpPr>
            <p:cNvPr id="12325" name="Oval 41"/>
            <p:cNvSpPr>
              <a:spLocks noChangeArrowheads="1"/>
            </p:cNvSpPr>
            <p:nvPr/>
          </p:nvSpPr>
          <p:spPr bwMode="gray">
            <a:xfrm>
              <a:off x="1042746" y="1931269"/>
              <a:ext cx="1940335" cy="566902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 altLang="ru-RU"/>
            </a:p>
          </p:txBody>
        </p:sp>
        <p:sp>
          <p:nvSpPr>
            <p:cNvPr id="12326" name="Oval 42"/>
            <p:cNvSpPr>
              <a:spLocks noChangeArrowheads="1"/>
            </p:cNvSpPr>
            <p:nvPr/>
          </p:nvSpPr>
          <p:spPr bwMode="gray">
            <a:xfrm>
              <a:off x="1155932" y="1946669"/>
              <a:ext cx="1723665" cy="46102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 altLang="ru-RU"/>
            </a:p>
          </p:txBody>
        </p:sp>
        <p:sp>
          <p:nvSpPr>
            <p:cNvPr id="12327" name="Oval 38"/>
            <p:cNvSpPr>
              <a:spLocks noChangeArrowheads="1"/>
            </p:cNvSpPr>
            <p:nvPr/>
          </p:nvSpPr>
          <p:spPr bwMode="gray">
            <a:xfrm>
              <a:off x="3635896" y="1916832"/>
              <a:ext cx="1872208" cy="642938"/>
            </a:xfrm>
            <a:prstGeom prst="ellipse">
              <a:avLst/>
            </a:prstGeom>
            <a:solidFill>
              <a:srgbClr val="333333"/>
            </a:soli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ru-RU" altLang="ru-RU"/>
            </a:p>
          </p:txBody>
        </p:sp>
        <p:sp>
          <p:nvSpPr>
            <p:cNvPr id="12328" name="Oval 39"/>
            <p:cNvSpPr>
              <a:spLocks noChangeArrowheads="1"/>
            </p:cNvSpPr>
            <p:nvPr/>
          </p:nvSpPr>
          <p:spPr bwMode="gray">
            <a:xfrm>
              <a:off x="3655515" y="1921644"/>
              <a:ext cx="1810548" cy="622726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 altLang="ru-RU"/>
            </a:p>
          </p:txBody>
        </p:sp>
        <p:sp>
          <p:nvSpPr>
            <p:cNvPr id="12329" name="Oval 40"/>
            <p:cNvSpPr>
              <a:spLocks noChangeArrowheads="1"/>
            </p:cNvSpPr>
            <p:nvPr/>
          </p:nvSpPr>
          <p:spPr bwMode="gray">
            <a:xfrm>
              <a:off x="3677937" y="1925494"/>
              <a:ext cx="1768508" cy="60732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 altLang="ru-RU"/>
            </a:p>
          </p:txBody>
        </p:sp>
        <p:sp>
          <p:nvSpPr>
            <p:cNvPr id="12330" name="Oval 41"/>
            <p:cNvSpPr>
              <a:spLocks noChangeArrowheads="1"/>
            </p:cNvSpPr>
            <p:nvPr/>
          </p:nvSpPr>
          <p:spPr bwMode="gray">
            <a:xfrm>
              <a:off x="3697556" y="1931269"/>
              <a:ext cx="1681624" cy="566902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 altLang="ru-RU"/>
            </a:p>
          </p:txBody>
        </p:sp>
        <p:sp>
          <p:nvSpPr>
            <p:cNvPr id="12331" name="Oval 42"/>
            <p:cNvSpPr>
              <a:spLocks noChangeArrowheads="1"/>
            </p:cNvSpPr>
            <p:nvPr/>
          </p:nvSpPr>
          <p:spPr bwMode="gray">
            <a:xfrm>
              <a:off x="3795650" y="1946669"/>
              <a:ext cx="1493843" cy="46102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 altLang="ru-RU"/>
            </a:p>
          </p:txBody>
        </p:sp>
      </p:grpSp>
      <p:sp>
        <p:nvSpPr>
          <p:cNvPr id="56" name="Text Box 43">
            <a:extLst>
              <a:ext uri="{FF2B5EF4-FFF2-40B4-BE49-F238E27FC236}"/>
            </a:extLst>
          </p:cNvPr>
          <p:cNvSpPr txBox="1">
            <a:spLocks noChangeArrowheads="1"/>
          </p:cNvSpPr>
          <p:nvPr/>
        </p:nvSpPr>
        <p:spPr bwMode="gray">
          <a:xfrm>
            <a:off x="3924300" y="981075"/>
            <a:ext cx="1584325" cy="646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Доходы </a:t>
            </a:r>
          </a:p>
          <a:p>
            <a:pPr algn="ctr">
              <a:defRPr/>
            </a:pPr>
            <a:r>
              <a:rPr lang="ru-RU" b="1" dirty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бюджета</a:t>
            </a:r>
            <a:endParaRPr lang="en-US" b="1" dirty="0">
              <a:solidFill>
                <a:schemeClr val="accent4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7" name="Text Box 43">
            <a:extLst>
              <a:ext uri="{FF2B5EF4-FFF2-40B4-BE49-F238E27FC236}"/>
            </a:extLst>
          </p:cNvPr>
          <p:cNvSpPr txBox="1">
            <a:spLocks noChangeArrowheads="1"/>
          </p:cNvSpPr>
          <p:nvPr/>
        </p:nvSpPr>
        <p:spPr bwMode="gray">
          <a:xfrm>
            <a:off x="1331913" y="1052513"/>
            <a:ext cx="1295400" cy="3698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БЮДЖЕТ</a:t>
            </a:r>
            <a:endParaRPr lang="en-US" b="1" dirty="0">
              <a:solidFill>
                <a:schemeClr val="accent4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294" name="Прямоугольник 57"/>
          <p:cNvSpPr>
            <a:spLocks noChangeArrowheads="1"/>
          </p:cNvSpPr>
          <p:nvPr/>
        </p:nvSpPr>
        <p:spPr bwMode="auto">
          <a:xfrm>
            <a:off x="323850" y="4868863"/>
            <a:ext cx="8424863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500" i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Если расходная часть бюджета превышает доходную, то бюджет формируется с </a:t>
            </a:r>
            <a:r>
              <a:rPr lang="ru-RU" altLang="ru-RU" sz="1500" b="1" i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дефицитом</a:t>
            </a:r>
            <a:endParaRPr lang="ru-RU" altLang="ru-RU" sz="1500" i="1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1500" i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Превышение доходов над расходами  образует положительный остаток бюджета (</a:t>
            </a:r>
            <a:r>
              <a:rPr lang="ru-RU" altLang="ru-RU" sz="1500" b="1" i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профицит</a:t>
            </a:r>
            <a:r>
              <a:rPr lang="ru-RU" altLang="ru-RU" sz="1500" i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) </a:t>
            </a:r>
          </a:p>
        </p:txBody>
      </p:sp>
      <p:sp>
        <p:nvSpPr>
          <p:cNvPr id="29" name="Прямоугольник 28">
            <a:extLst>
              <a:ext uri="{FF2B5EF4-FFF2-40B4-BE49-F238E27FC236}"/>
            </a:extLst>
          </p:cNvPr>
          <p:cNvSpPr/>
          <p:nvPr/>
        </p:nvSpPr>
        <p:spPr>
          <a:xfrm>
            <a:off x="373757" y="5580856"/>
            <a:ext cx="8712968" cy="923330"/>
          </a:xfrm>
          <a:prstGeom prst="rect">
            <a:avLst/>
          </a:prstGeom>
          <a:solidFill>
            <a:srgbClr val="FDFDC7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Сбалансированность бюджета по доходам и расходам —</a:t>
            </a:r>
          </a:p>
          <a:p>
            <a:pPr algn="ctr">
              <a:defRPr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основополагающее требование, предъявляемое к органам, составляющим и утверждающим бюджет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16" descr="Почтовая бумага"/>
          <p:cNvSpPr>
            <a:spLocks noGrp="1" noChangeArrowheads="1"/>
          </p:cNvSpPr>
          <p:nvPr>
            <p:ph type="body" idx="1"/>
          </p:nvPr>
        </p:nvSpPr>
        <p:spPr>
          <a:xfrm>
            <a:off x="395288" y="1341438"/>
            <a:ext cx="7849120" cy="5327650"/>
          </a:xfrm>
          <a:prstGeom prst="horizontalScroll">
            <a:avLst>
              <a:gd name="adj" fmla="val 18792"/>
            </a:avLst>
          </a:prstGeom>
          <a:blipFill dpi="0" rotWithShape="1">
            <a:blip r:embed="rId2"/>
            <a:srcRect/>
            <a:tile tx="0" ty="0" sx="100000" sy="100000" flip="none" algn="tl"/>
          </a:blipFill>
          <a:ln>
            <a:solidFill>
              <a:srgbClr val="993300"/>
            </a:solidFill>
            <a:round/>
          </a:ln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ru-RU" altLang="ru-RU" b="1" dirty="0" smtClean="0"/>
              <a:t>Бюджет</a:t>
            </a:r>
            <a:r>
              <a:rPr lang="ru-RU" altLang="ru-RU" sz="2800" b="1" dirty="0" smtClean="0"/>
              <a:t> городского округа МО        п. Михайловский – это свод доходов и расходов на очередной финансовый год, ежегодно утверждаемый решением Собрания депутатов городского округа МО  п. Михайловский</a:t>
            </a: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59113" y="188913"/>
            <a:ext cx="2517775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>
            <a:extLst>
              <a:ext uri="{FF2B5EF4-FFF2-40B4-BE49-F238E27FC236}"/>
            </a:extLst>
          </p:cNvPr>
          <p:cNvGraphicFramePr/>
          <p:nvPr/>
        </p:nvGraphicFramePr>
        <p:xfrm>
          <a:off x="357158" y="1500174"/>
          <a:ext cx="7358114" cy="47863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>
            <a:extLst>
              <a:ext uri="{FF2B5EF4-FFF2-40B4-BE49-F238E27FC236}"/>
            </a:extLst>
          </p:cNvPr>
          <p:cNvSpPr txBox="1"/>
          <p:nvPr/>
        </p:nvSpPr>
        <p:spPr>
          <a:xfrm>
            <a:off x="2916238" y="1484313"/>
            <a:ext cx="5903912" cy="112236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accent1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1300" dirty="0">
                <a:latin typeface="Arial" charset="0"/>
              </a:rPr>
              <a:t>Работа по составлению проекта бюджета начинается за 9 месяцев до начала очередного финансового года </a:t>
            </a:r>
            <a:r>
              <a:rPr lang="ru-RU" sz="1300" dirty="0" smtClean="0">
                <a:latin typeface="Arial" charset="0"/>
              </a:rPr>
              <a:t>с разработки </a:t>
            </a:r>
            <a:r>
              <a:rPr lang="ru-RU" sz="1300" dirty="0">
                <a:latin typeface="Arial" charset="0"/>
              </a:rPr>
              <a:t>и последующей защиты прогноза показателей социально-экономического развития.  Одновременно утверждается перечень мероприятий по разработке проекта бюджета, ответственные исполнители и сроки. </a:t>
            </a:r>
          </a:p>
        </p:txBody>
      </p:sp>
      <p:sp>
        <p:nvSpPr>
          <p:cNvPr id="14340" name="TextBox 7"/>
          <p:cNvSpPr txBox="1">
            <a:spLocks noChangeArrowheads="1"/>
          </p:cNvSpPr>
          <p:nvPr/>
        </p:nvSpPr>
        <p:spPr bwMode="auto">
          <a:xfrm>
            <a:off x="2916238" y="2636838"/>
            <a:ext cx="5903912" cy="2308225"/>
          </a:xfrm>
          <a:prstGeom prst="rect">
            <a:avLst/>
          </a:prstGeom>
          <a:solidFill>
            <a:srgbClr val="FFE8D1"/>
          </a:solidFill>
          <a:ln w="38100">
            <a:solidFill>
              <a:srgbClr val="FFC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300" dirty="0"/>
              <a:t>Сформированный проект бюджета на </a:t>
            </a:r>
            <a:r>
              <a:rPr lang="ru-RU" altLang="ru-RU" sz="1300" dirty="0" smtClean="0"/>
              <a:t>2024 год и </a:t>
            </a:r>
            <a:r>
              <a:rPr lang="ru-RU" altLang="ru-RU" sz="1300" dirty="0"/>
              <a:t>плановый период </a:t>
            </a:r>
            <a:r>
              <a:rPr lang="ru-RU" altLang="ru-RU" sz="1300" dirty="0" smtClean="0"/>
              <a:t>2025 </a:t>
            </a:r>
            <a:r>
              <a:rPr lang="ru-RU" altLang="ru-RU" sz="1300" dirty="0"/>
              <a:t>и </a:t>
            </a:r>
            <a:r>
              <a:rPr lang="ru-RU" altLang="ru-RU" sz="1300" dirty="0" smtClean="0"/>
              <a:t>2026 </a:t>
            </a:r>
            <a:r>
              <a:rPr lang="ru-RU" altLang="ru-RU" sz="1300" dirty="0"/>
              <a:t>годов глава </a:t>
            </a:r>
            <a:r>
              <a:rPr lang="ru-RU" altLang="ru-RU" sz="1300" dirty="0" smtClean="0"/>
              <a:t>муниципального образования п. </a:t>
            </a:r>
            <a:r>
              <a:rPr lang="ru-RU" altLang="ru-RU" sz="1400" dirty="0"/>
              <a:t>Михайловский </a:t>
            </a:r>
            <a:r>
              <a:rPr lang="ru-RU" altLang="ru-RU" sz="1300" dirty="0"/>
              <a:t>вносит на рассмотрение </a:t>
            </a:r>
            <a:r>
              <a:rPr lang="ru-RU" altLang="ru-RU" sz="1300" dirty="0" smtClean="0"/>
              <a:t>Собрания </a:t>
            </a:r>
            <a:r>
              <a:rPr lang="ru-RU" altLang="ru-RU" sz="1300" dirty="0"/>
              <a:t>депутатов городского округа </a:t>
            </a:r>
            <a:r>
              <a:rPr lang="ru-RU" altLang="ru-RU" sz="1300" dirty="0" smtClean="0"/>
              <a:t>МО п. Михайловский </a:t>
            </a:r>
            <a:r>
              <a:rPr lang="ru-RU" altLang="ru-RU" sz="1300" dirty="0"/>
              <a:t>не позднее </a:t>
            </a:r>
            <a:r>
              <a:rPr lang="ru-RU" altLang="ru-RU" sz="1300" dirty="0">
                <a:solidFill>
                  <a:srgbClr val="FF0000"/>
                </a:solidFill>
              </a:rPr>
              <a:t>15</a:t>
            </a:r>
            <a:r>
              <a:rPr lang="ru-RU" altLang="ru-RU" sz="1300" dirty="0"/>
              <a:t> ноября текущего года.</a:t>
            </a:r>
          </a:p>
          <a:p>
            <a:r>
              <a:rPr lang="ru-RU" altLang="ru-RU" sz="1300" dirty="0"/>
              <a:t>Проект бюджета подлежит официальному обнародованию и по нему проводятся публичные слушания. Для этого проект бюджета публикуется в газете «Михайловские новости» или размещается на официальном сайте администрации </a:t>
            </a:r>
            <a:r>
              <a:rPr lang="en-US" altLang="ru-RU" sz="1300" dirty="0">
                <a:solidFill>
                  <a:srgbClr val="FF3300"/>
                </a:solidFill>
              </a:rPr>
              <a:t>www.mihailovski.ru</a:t>
            </a:r>
            <a:r>
              <a:rPr lang="ru-RU" altLang="ru-RU" sz="1300" dirty="0"/>
              <a:t>. В слушаниях могут участвовать граждане, проживающие в </a:t>
            </a:r>
            <a:r>
              <a:rPr lang="ru-RU" altLang="ru-RU" sz="1300" dirty="0" smtClean="0"/>
              <a:t>МО п. </a:t>
            </a:r>
            <a:r>
              <a:rPr lang="ru-RU" altLang="ru-RU" sz="1300" dirty="0"/>
              <a:t>Михайловский, а также представители организаций, осуществляющих деятельность на территории городского округа. </a:t>
            </a:r>
          </a:p>
        </p:txBody>
      </p:sp>
      <p:sp>
        <p:nvSpPr>
          <p:cNvPr id="9" name="TextBox 8">
            <a:extLst>
              <a:ext uri="{FF2B5EF4-FFF2-40B4-BE49-F238E27FC236}"/>
            </a:extLst>
          </p:cNvPr>
          <p:cNvSpPr txBox="1"/>
          <p:nvPr/>
        </p:nvSpPr>
        <p:spPr>
          <a:xfrm>
            <a:off x="2916238" y="5064125"/>
            <a:ext cx="5905500" cy="17938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chemeClr val="accent6"/>
            </a:solidFill>
          </a:ln>
        </p:spPr>
        <p:txBody>
          <a:bodyPr>
            <a:spAutoFit/>
          </a:bodyPr>
          <a:lstStyle/>
          <a:p>
            <a:pPr>
              <a:defRPr/>
            </a:pPr>
            <a:endParaRPr lang="ru-RU" sz="500" dirty="0">
              <a:latin typeface="Arial" charset="0"/>
            </a:endParaRPr>
          </a:p>
          <a:p>
            <a:pPr>
              <a:defRPr/>
            </a:pPr>
            <a:r>
              <a:rPr lang="ru-RU" sz="1300" dirty="0">
                <a:latin typeface="Arial" charset="0"/>
              </a:rPr>
              <a:t>Проект бюджета городского округа </a:t>
            </a:r>
            <a:r>
              <a:rPr lang="ru-RU" sz="1300" dirty="0" smtClean="0">
                <a:latin typeface="Arial" charset="0"/>
              </a:rPr>
              <a:t>МО п. </a:t>
            </a:r>
            <a:r>
              <a:rPr lang="ru-RU" sz="1300" dirty="0">
                <a:latin typeface="Arial" charset="0"/>
              </a:rPr>
              <a:t>Михайловский, с учетом предложений, высказанных на публичных слушаниях, с учетом заключения, подготовленного контрольно-счетным органом городского округа </a:t>
            </a:r>
            <a:r>
              <a:rPr lang="ru-RU" sz="1300" dirty="0" smtClean="0">
                <a:latin typeface="Arial" charset="0"/>
              </a:rPr>
              <a:t>МО п. </a:t>
            </a:r>
            <a:r>
              <a:rPr lang="ru-RU" sz="1300" dirty="0">
                <a:latin typeface="Arial" charset="0"/>
              </a:rPr>
              <a:t>Михайловский рассматривается и утверждается на заседании Собрания депутатов городского округа </a:t>
            </a:r>
            <a:r>
              <a:rPr lang="ru-RU" sz="1300" dirty="0" smtClean="0">
                <a:latin typeface="Arial" charset="0"/>
              </a:rPr>
              <a:t>МО п. </a:t>
            </a:r>
            <a:r>
              <a:rPr lang="ru-RU" sz="1300" dirty="0">
                <a:latin typeface="Arial" charset="0"/>
              </a:rPr>
              <a:t>Михайловский. Решение о бюджете городского </a:t>
            </a:r>
            <a:r>
              <a:rPr lang="ru-RU" sz="1300" dirty="0" smtClean="0">
                <a:latin typeface="Arial" charset="0"/>
              </a:rPr>
              <a:t>округа МО  п. </a:t>
            </a:r>
            <a:r>
              <a:rPr lang="ru-RU" sz="1300" dirty="0">
                <a:latin typeface="Arial" charset="0"/>
              </a:rPr>
              <a:t>Михайловский вступает в силу с 01 января очередного года. Принятое решение о  бюджете подлежит обнародованию. </a:t>
            </a:r>
          </a:p>
        </p:txBody>
      </p:sp>
      <p:sp>
        <p:nvSpPr>
          <p:cNvPr id="14342" name="Rectangle 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600" b="1" dirty="0" smtClean="0">
                <a:solidFill>
                  <a:srgbClr val="CC0066"/>
                </a:solidFill>
              </a:rPr>
              <a:t>Этапы составления и утверждения бюджета</a:t>
            </a:r>
            <a:r>
              <a:rPr lang="ru-RU" altLang="ru-RU" sz="3600" dirty="0" smtClean="0"/>
              <a:t> </a:t>
            </a:r>
          </a:p>
        </p:txBody>
      </p:sp>
    </p:spTree>
  </p:cSld>
  <p:clrMapOvr>
    <a:masterClrMapping/>
  </p:clrMapOvr>
  <p:transition spd="slow" advTm="5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785813" y="214313"/>
            <a:ext cx="7797800" cy="679450"/>
          </a:xfrm>
        </p:spPr>
        <p:txBody>
          <a:bodyPr/>
          <a:lstStyle/>
          <a:p>
            <a:pPr eaLnBrk="1" hangingPunct="1">
              <a:defRPr/>
            </a:pPr>
            <a:r>
              <a:rPr lang="ru-RU" sz="3200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Гражданин, его участие </a:t>
            </a:r>
            <a:br>
              <a:rPr lang="ru-RU" sz="3200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в бюджетном процессе</a:t>
            </a:r>
            <a:endParaRPr lang="en-US" sz="3200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5363" name="TextBox 122"/>
          <p:cNvGrpSpPr>
            <a:grpSpLocks/>
          </p:cNvGrpSpPr>
          <p:nvPr/>
        </p:nvGrpSpPr>
        <p:grpSpPr bwMode="auto">
          <a:xfrm>
            <a:off x="179388" y="4437063"/>
            <a:ext cx="4127500" cy="2157412"/>
            <a:chOff x="119" y="2815"/>
            <a:chExt cx="2600" cy="1359"/>
          </a:xfrm>
        </p:grpSpPr>
        <p:pic>
          <p:nvPicPr>
            <p:cNvPr id="15384" name="TextBox 122"/>
            <p:cNvPicPr>
              <a:picLocks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19" y="2815"/>
              <a:ext cx="2600" cy="13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385" name="Text Box 6"/>
            <p:cNvSpPr txBox="1">
              <a:spLocks noChangeArrowheads="1"/>
            </p:cNvSpPr>
            <p:nvPr/>
          </p:nvSpPr>
          <p:spPr bwMode="auto">
            <a:xfrm>
              <a:off x="158" y="2840"/>
              <a:ext cx="2495" cy="1264"/>
            </a:xfrm>
            <a:prstGeom prst="rect">
              <a:avLst/>
            </a:prstGeom>
            <a:solidFill>
              <a:srgbClr val="FFFF99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altLang="ru-RU" sz="1400">
                  <a:latin typeface="Times New Roman" pitchFamily="18" charset="0"/>
                  <a:cs typeface="Times New Roman" pitchFamily="18" charset="0"/>
                </a:rPr>
                <a:t>Получает социальные гарантии - расходная часть бюджета (образование, здравоохранение, социальные льготы и другие направления социальных гарантий населению)</a:t>
              </a:r>
            </a:p>
            <a:p>
              <a:pPr algn="ctr"/>
              <a:endParaRPr lang="ru-RU" altLang="ru-RU" sz="1400"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endParaRPr lang="ru-RU" altLang="ru-RU" sz="1400"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endParaRPr lang="ru-RU" altLang="ru-RU" sz="1400"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endParaRPr lang="ru-RU" altLang="ru-RU" sz="1400"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endParaRPr lang="ru-RU" altLang="ru-RU" sz="140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cxnSp>
        <p:nvCxnSpPr>
          <p:cNvPr id="126" name="Прямая соединительная линия 125">
            <a:extLst>
              <a:ext uri="{FF2B5EF4-FFF2-40B4-BE49-F238E27FC236}"/>
            </a:extLst>
          </p:cNvPr>
          <p:cNvCxnSpPr/>
          <p:nvPr/>
        </p:nvCxnSpPr>
        <p:spPr>
          <a:xfrm>
            <a:off x="4500563" y="908050"/>
            <a:ext cx="0" cy="55451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9" name="Рисунок 128" descr="ЖКХ.jpg">
            <a:extLst>
              <a:ext uri="{FF2B5EF4-FFF2-40B4-BE49-F238E27FC236}"/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94174" y="5491832"/>
            <a:ext cx="785817" cy="785818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/>
            <a:bevelB w="82550" h="44450" prst="angle"/>
            <a:contourClr>
              <a:srgbClr val="FFFFFF"/>
            </a:contourClr>
          </a:sp3d>
        </p:spPr>
      </p:pic>
      <p:pic>
        <p:nvPicPr>
          <p:cNvPr id="130" name="Рисунок 129" descr="образование.jpg">
            <a:extLst>
              <a:ext uri="{FF2B5EF4-FFF2-40B4-BE49-F238E27FC236}"/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9552" y="5517232"/>
            <a:ext cx="1094796" cy="824136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/>
            <a:bevelB w="82550" h="44450" prst="angle"/>
            <a:contourClr>
              <a:srgbClr val="FFFFFF"/>
            </a:contourClr>
          </a:sp3d>
        </p:spPr>
      </p:pic>
      <p:pic>
        <p:nvPicPr>
          <p:cNvPr id="131" name="Рисунок 130" descr="здрав.jpg">
            <a:extLst>
              <a:ext uri="{FF2B5EF4-FFF2-40B4-BE49-F238E27FC236}"/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837283" y="5682332"/>
            <a:ext cx="928694" cy="832247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/>
            <a:bevelB w="82550" h="44450" prst="angle"/>
            <a:contourClr>
              <a:srgbClr val="FFFFFF"/>
            </a:contourClr>
          </a:sp3d>
        </p:spPr>
      </p:pic>
      <p:sp>
        <p:nvSpPr>
          <p:cNvPr id="15368" name="Rectangle 22"/>
          <p:cNvSpPr>
            <a:spLocks noChangeArrowheads="1"/>
          </p:cNvSpPr>
          <p:nvPr/>
        </p:nvSpPr>
        <p:spPr bwMode="auto">
          <a:xfrm>
            <a:off x="0" y="3429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altLang="ru-RU"/>
          </a:p>
        </p:txBody>
      </p:sp>
      <p:sp>
        <p:nvSpPr>
          <p:cNvPr id="15369" name="AutoShape 23"/>
          <p:cNvSpPr>
            <a:spLocks noChangeArrowheads="1"/>
          </p:cNvSpPr>
          <p:nvPr/>
        </p:nvSpPr>
        <p:spPr bwMode="auto">
          <a:xfrm>
            <a:off x="4572000" y="3141663"/>
            <a:ext cx="1028700" cy="457200"/>
          </a:xfrm>
          <a:prstGeom prst="chevron">
            <a:avLst>
              <a:gd name="adj" fmla="val 56250"/>
            </a:avLst>
          </a:prstGeom>
          <a:solidFill>
            <a:srgbClr val="FF66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altLang="ru-RU" sz="2200">
                <a:latin typeface="Times New Roman" pitchFamily="18" charset="0"/>
              </a:rPr>
              <a:t>1</a:t>
            </a:r>
            <a:endParaRPr lang="ru-RU" altLang="ru-RU"/>
          </a:p>
        </p:txBody>
      </p:sp>
      <p:sp>
        <p:nvSpPr>
          <p:cNvPr id="15370" name="AutoShape 24"/>
          <p:cNvSpPr>
            <a:spLocks noChangeArrowheads="1"/>
          </p:cNvSpPr>
          <p:nvPr/>
        </p:nvSpPr>
        <p:spPr bwMode="auto">
          <a:xfrm>
            <a:off x="4427538" y="4868863"/>
            <a:ext cx="1028700" cy="457200"/>
          </a:xfrm>
          <a:prstGeom prst="chevron">
            <a:avLst>
              <a:gd name="adj" fmla="val 56250"/>
            </a:avLst>
          </a:prstGeom>
          <a:solidFill>
            <a:srgbClr val="FF66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altLang="ru-RU" sz="2200">
                <a:latin typeface="Times New Roman" pitchFamily="18" charset="0"/>
              </a:rPr>
              <a:t>2</a:t>
            </a:r>
            <a:endParaRPr lang="ru-RU" altLang="ru-RU"/>
          </a:p>
        </p:txBody>
      </p:sp>
      <p:sp>
        <p:nvSpPr>
          <p:cNvPr id="15371" name="Oval 27"/>
          <p:cNvSpPr>
            <a:spLocks noChangeArrowheads="1"/>
          </p:cNvSpPr>
          <p:nvPr/>
        </p:nvSpPr>
        <p:spPr bwMode="auto">
          <a:xfrm>
            <a:off x="5651500" y="2492375"/>
            <a:ext cx="3097213" cy="1657350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FFFF99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ru-RU" altLang="ru-RU" sz="1400" b="1" i="1" dirty="0">
                <a:latin typeface="Times New Roman" pitchFamily="18" charset="0"/>
              </a:rPr>
              <a:t>Публичные слушания по проекту бюджета  городского округа </a:t>
            </a:r>
            <a:r>
              <a:rPr lang="ru-RU" altLang="ru-RU" sz="1400" b="1" i="1" dirty="0" smtClean="0">
                <a:latin typeface="Times New Roman" pitchFamily="18" charset="0"/>
              </a:rPr>
              <a:t>МО п. Михайловский </a:t>
            </a:r>
            <a:r>
              <a:rPr lang="ru-RU" altLang="ru-RU" sz="1400" b="1" i="1" dirty="0">
                <a:latin typeface="Times New Roman" pitchFamily="18" charset="0"/>
              </a:rPr>
              <a:t>на очередной финансовый год и плановый период</a:t>
            </a:r>
            <a:endParaRPr lang="ru-RU" altLang="ru-RU" sz="1400" dirty="0"/>
          </a:p>
        </p:txBody>
      </p:sp>
      <p:sp>
        <p:nvSpPr>
          <p:cNvPr id="15372" name="Oval 28"/>
          <p:cNvSpPr>
            <a:spLocks noChangeArrowheads="1"/>
          </p:cNvSpPr>
          <p:nvPr/>
        </p:nvSpPr>
        <p:spPr bwMode="auto">
          <a:xfrm>
            <a:off x="5508625" y="4365625"/>
            <a:ext cx="3429000" cy="1727200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FFFF99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ru-RU" altLang="ru-RU" sz="1400" b="1" i="1" dirty="0">
                <a:latin typeface="Times New Roman" pitchFamily="18" charset="0"/>
              </a:rPr>
              <a:t>Публичные слушания  по  проекту отчета об исполнения бюджета городского округа </a:t>
            </a:r>
            <a:r>
              <a:rPr lang="ru-RU" altLang="ru-RU" sz="1400" b="1" i="1" dirty="0" smtClean="0">
                <a:latin typeface="Times New Roman" pitchFamily="18" charset="0"/>
              </a:rPr>
              <a:t>МО п. </a:t>
            </a:r>
            <a:r>
              <a:rPr lang="ru-RU" altLang="ru-RU" sz="1400" b="1" i="1" dirty="0">
                <a:latin typeface="Times New Roman" pitchFamily="18" charset="0"/>
              </a:rPr>
              <a:t>Михайловский за отчетный финансовый год</a:t>
            </a:r>
            <a:r>
              <a:rPr lang="ru-RU" altLang="ru-RU" sz="1000" b="1" i="1" dirty="0">
                <a:latin typeface="Times New Roman" pitchFamily="18" charset="0"/>
              </a:rPr>
              <a:t> </a:t>
            </a:r>
          </a:p>
          <a:p>
            <a:pPr algn="ctr"/>
            <a:endParaRPr lang="ru-RU" altLang="ru-RU" dirty="0"/>
          </a:p>
        </p:txBody>
      </p:sp>
      <p:sp>
        <p:nvSpPr>
          <p:cNvPr id="124" name="TextBox 123">
            <a:extLst>
              <a:ext uri="{FF2B5EF4-FFF2-40B4-BE49-F238E27FC236}"/>
            </a:extLst>
          </p:cNvPr>
          <p:cNvSpPr txBox="1"/>
          <p:nvPr/>
        </p:nvSpPr>
        <p:spPr>
          <a:xfrm>
            <a:off x="142875" y="2071688"/>
            <a:ext cx="4500563" cy="614362"/>
          </a:xfrm>
          <a:prstGeom prst="downArrow">
            <a:avLst>
              <a:gd name="adj1" fmla="val 71811"/>
              <a:gd name="adj2" fmla="val 62798"/>
            </a:avLst>
          </a:prstGeom>
          <a:gradFill flip="none" rotWithShape="1">
            <a:gsLst>
              <a:gs pos="0">
                <a:schemeClr val="accent4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4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4">
                  <a:lumMod val="60000"/>
                  <a:lumOff val="40000"/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 НАЛОГОПЛАТЕЛЬЩИК</a:t>
            </a:r>
          </a:p>
        </p:txBody>
      </p:sp>
      <p:sp>
        <p:nvSpPr>
          <p:cNvPr id="132" name="TextBox 131">
            <a:extLst>
              <a:ext uri="{FF2B5EF4-FFF2-40B4-BE49-F238E27FC236}"/>
            </a:extLst>
          </p:cNvPr>
          <p:cNvSpPr txBox="1"/>
          <p:nvPr/>
        </p:nvSpPr>
        <p:spPr>
          <a:xfrm>
            <a:off x="5138415" y="1159669"/>
            <a:ext cx="3744416" cy="1123712"/>
          </a:xfrm>
          <a:prstGeom prst="wedgeRoundRectCallout">
            <a:avLst>
              <a:gd name="adj1" fmla="val -46244"/>
              <a:gd name="adj2" fmla="val 102994"/>
              <a:gd name="adj3" fmla="val 16667"/>
            </a:avLst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Возможности влияния гражданина на состав бюджета</a:t>
            </a:r>
          </a:p>
        </p:txBody>
      </p:sp>
      <p:sp>
        <p:nvSpPr>
          <p:cNvPr id="120" name="TextBox 119">
            <a:extLst>
              <a:ext uri="{FF2B5EF4-FFF2-40B4-BE49-F238E27FC236}"/>
            </a:extLst>
          </p:cNvPr>
          <p:cNvSpPr txBox="1"/>
          <p:nvPr/>
        </p:nvSpPr>
        <p:spPr>
          <a:xfrm>
            <a:off x="785786" y="1000108"/>
            <a:ext cx="3238650" cy="1077218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Помогает формировать доходную часть бюджета (налог на доходы физических лиц, налог на имущество и др.)</a:t>
            </a:r>
          </a:p>
        </p:txBody>
      </p:sp>
      <p:sp>
        <p:nvSpPr>
          <p:cNvPr id="128" name="Овал 127">
            <a:extLst>
              <a:ext uri="{FF2B5EF4-FFF2-40B4-BE49-F238E27FC236}"/>
            </a:extLst>
          </p:cNvPr>
          <p:cNvSpPr/>
          <p:nvPr/>
        </p:nvSpPr>
        <p:spPr>
          <a:xfrm>
            <a:off x="1071538" y="2643182"/>
            <a:ext cx="2376264" cy="864097"/>
          </a:xfrm>
          <a:prstGeom prst="ellipse">
            <a:avLst/>
          </a:prstGeom>
          <a:ln>
            <a:noFill/>
          </a:ln>
          <a:scene3d>
            <a:camera prst="orthographicFront"/>
            <a:lightRig rig="threePt" dir="t">
              <a:rot lat="0" lon="0" rev="2400000"/>
            </a:lightRig>
          </a:scene3d>
          <a:sp3d>
            <a:bevelT w="311150" h="336550"/>
            <a:bevelB w="412750" h="901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БЮДЖЕТ</a:t>
            </a:r>
          </a:p>
        </p:txBody>
      </p:sp>
      <p:sp>
        <p:nvSpPr>
          <p:cNvPr id="127" name="TextBox 126">
            <a:extLst>
              <a:ext uri="{FF2B5EF4-FFF2-40B4-BE49-F238E27FC236}"/>
            </a:extLst>
          </p:cNvPr>
          <p:cNvSpPr txBox="1"/>
          <p:nvPr/>
        </p:nvSpPr>
        <p:spPr>
          <a:xfrm>
            <a:off x="0" y="3573463"/>
            <a:ext cx="4427538" cy="866775"/>
          </a:xfrm>
          <a:prstGeom prst="downArrow">
            <a:avLst>
              <a:gd name="adj1" fmla="val 66225"/>
              <a:gd name="adj2" fmla="val 50000"/>
            </a:avLst>
          </a:prstGeom>
          <a:gradFill flip="none" rotWithShape="1">
            <a:gsLst>
              <a:gs pos="0">
                <a:schemeClr val="accent3">
                  <a:lumMod val="20000"/>
                  <a:lumOff val="80000"/>
                  <a:shade val="30000"/>
                  <a:satMod val="115000"/>
                </a:schemeClr>
              </a:gs>
              <a:gs pos="50000">
                <a:schemeClr val="accent3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accent3">
                  <a:lumMod val="20000"/>
                  <a:lumOff val="80000"/>
                  <a:shade val="100000"/>
                  <a:satMod val="115000"/>
                </a:schemeClr>
              </a:gs>
            </a:gsLst>
            <a:lin ang="16200000" scaled="1"/>
            <a:tileRect/>
          </a:gradFill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КАК ПОЛУЧАТЕЛЬ СОЦИАЛЬНЫХ ГАРАНТИЙ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2800" smtClean="0"/>
              <a:t>Документы, на основе которых составляет финансовый орган проект бюджета</a:t>
            </a:r>
          </a:p>
        </p:txBody>
      </p:sp>
      <p:sp>
        <p:nvSpPr>
          <p:cNvPr id="6" name="Rectangle 20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1331913" y="1844675"/>
            <a:ext cx="6697662" cy="758825"/>
          </a:xfrm>
          <a:prstGeom prst="rect">
            <a:avLst/>
          </a:prstGeom>
          <a:gradFill rotWithShape="1">
            <a:gsLst>
              <a:gs pos="0">
                <a:schemeClr val="accent5">
                  <a:lumMod val="90000"/>
                </a:schemeClr>
              </a:gs>
              <a:gs pos="100000">
                <a:srgbClr val="EAEAEA"/>
              </a:gs>
            </a:gsLst>
            <a:lin ang="5400000" scaled="1"/>
          </a:gradFill>
          <a:ln w="9525" algn="ctr">
            <a:solidFill>
              <a:schemeClr val="tx2"/>
            </a:solidFill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spcBef>
                <a:spcPct val="20000"/>
              </a:spcBef>
              <a:buFont typeface="Wingdings" pitchFamily="2" charset="2"/>
              <a:buNone/>
              <a:defRPr/>
            </a:pPr>
            <a:r>
              <a:rPr lang="ru-RU" sz="2400">
                <a:latin typeface="Arial" charset="0"/>
              </a:rPr>
              <a:t>Бюджетное послание Президента Российской Федерации</a:t>
            </a:r>
          </a:p>
        </p:txBody>
      </p:sp>
      <p:sp>
        <p:nvSpPr>
          <p:cNvPr id="2" name="Rectangle 20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1331913" y="2781300"/>
            <a:ext cx="6697662" cy="758825"/>
          </a:xfrm>
          <a:prstGeom prst="rect">
            <a:avLst/>
          </a:prstGeom>
          <a:gradFill rotWithShape="1">
            <a:gsLst>
              <a:gs pos="0">
                <a:schemeClr val="accent5">
                  <a:lumMod val="90000"/>
                </a:schemeClr>
              </a:gs>
              <a:gs pos="100000">
                <a:srgbClr val="EAEAEA"/>
              </a:gs>
            </a:gsLst>
            <a:lin ang="5400000" scaled="1"/>
          </a:gradFill>
          <a:ln w="9525" algn="ctr">
            <a:solidFill>
              <a:schemeClr val="tx2"/>
            </a:solidFill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spcBef>
                <a:spcPct val="20000"/>
              </a:spcBef>
              <a:buFont typeface="Wingdings" pitchFamily="2" charset="2"/>
              <a:buNone/>
              <a:defRPr/>
            </a:pPr>
            <a:r>
              <a:rPr lang="ru-RU" sz="2400" dirty="0">
                <a:latin typeface="Arial" charset="0"/>
              </a:rPr>
              <a:t>Прогноз социально-экономического развития городского округа </a:t>
            </a:r>
            <a:r>
              <a:rPr lang="ru-RU" sz="2400" dirty="0" smtClean="0">
                <a:latin typeface="Arial" charset="0"/>
              </a:rPr>
              <a:t>п. </a:t>
            </a:r>
            <a:r>
              <a:rPr lang="ru-RU" sz="2400" dirty="0">
                <a:latin typeface="Arial" charset="0"/>
              </a:rPr>
              <a:t>Михайловский</a:t>
            </a:r>
          </a:p>
        </p:txBody>
      </p:sp>
      <p:sp>
        <p:nvSpPr>
          <p:cNvPr id="3" name="Rectangle 20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1331913" y="3716338"/>
            <a:ext cx="6697662" cy="1087437"/>
          </a:xfrm>
          <a:prstGeom prst="rect">
            <a:avLst/>
          </a:prstGeom>
          <a:gradFill rotWithShape="1">
            <a:gsLst>
              <a:gs pos="0">
                <a:schemeClr val="accent5">
                  <a:lumMod val="90000"/>
                </a:schemeClr>
              </a:gs>
              <a:gs pos="100000">
                <a:srgbClr val="EAEAEA"/>
              </a:gs>
            </a:gsLst>
            <a:lin ang="5400000" scaled="1"/>
          </a:gradFill>
          <a:ln w="9525" algn="ctr">
            <a:solidFill>
              <a:schemeClr val="tx2"/>
            </a:solidFill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spcBef>
                <a:spcPct val="20000"/>
              </a:spcBef>
              <a:buFont typeface="Wingdings" pitchFamily="2" charset="2"/>
              <a:buNone/>
              <a:defRPr/>
            </a:pPr>
            <a:r>
              <a:rPr lang="ru-RU" sz="2400" dirty="0">
                <a:latin typeface="Arial" charset="0"/>
              </a:rPr>
              <a:t>Основные направления бюджетной и налоговой политики городского округа </a:t>
            </a:r>
            <a:r>
              <a:rPr lang="ru-RU" sz="2400" dirty="0" smtClean="0">
                <a:latin typeface="Arial" charset="0"/>
              </a:rPr>
              <a:t>п. </a:t>
            </a:r>
            <a:r>
              <a:rPr lang="ru-RU" sz="2400" dirty="0">
                <a:latin typeface="Arial" charset="0"/>
              </a:rPr>
              <a:t>Михайловский</a:t>
            </a:r>
          </a:p>
        </p:txBody>
      </p:sp>
      <p:sp>
        <p:nvSpPr>
          <p:cNvPr id="4" name="Rectangle 20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1331913" y="5084763"/>
            <a:ext cx="6697662" cy="758825"/>
          </a:xfrm>
          <a:prstGeom prst="rect">
            <a:avLst/>
          </a:prstGeom>
          <a:gradFill rotWithShape="1">
            <a:gsLst>
              <a:gs pos="0">
                <a:schemeClr val="accent5">
                  <a:lumMod val="90000"/>
                </a:schemeClr>
              </a:gs>
              <a:gs pos="100000">
                <a:srgbClr val="EAEAEA"/>
              </a:gs>
            </a:gsLst>
            <a:lin ang="5400000" scaled="1"/>
          </a:gradFill>
          <a:ln w="9525" algn="ctr">
            <a:solidFill>
              <a:schemeClr val="tx2"/>
            </a:solidFill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spcBef>
                <a:spcPct val="20000"/>
              </a:spcBef>
              <a:buFont typeface="Wingdings" pitchFamily="2" charset="2"/>
              <a:buNone/>
              <a:defRPr/>
            </a:pPr>
            <a:r>
              <a:rPr lang="ru-RU" sz="2400" dirty="0">
                <a:latin typeface="Arial" charset="0"/>
              </a:rPr>
              <a:t>Муниципальные программы городского округа </a:t>
            </a:r>
            <a:r>
              <a:rPr lang="ru-RU" sz="2400" dirty="0" smtClean="0">
                <a:latin typeface="Arial" charset="0"/>
              </a:rPr>
              <a:t>п. </a:t>
            </a:r>
            <a:r>
              <a:rPr lang="ru-RU" sz="2400" dirty="0">
                <a:latin typeface="Arial" charset="0"/>
              </a:rPr>
              <a:t>Михайловский</a:t>
            </a:r>
          </a:p>
        </p:txBody>
      </p:sp>
    </p:spTree>
  </p:cSld>
  <p:clrMapOvr>
    <a:masterClrMapping/>
  </p:clrMapOvr>
  <p:transition spd="slow" advTm="5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Прямоугольник 3"/>
          <p:cNvSpPr>
            <a:spLocks noChangeArrowheads="1"/>
          </p:cNvSpPr>
          <p:nvPr/>
        </p:nvSpPr>
        <p:spPr bwMode="auto">
          <a:xfrm>
            <a:off x="250825" y="2579688"/>
            <a:ext cx="8642350" cy="4324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 u="sng" dirty="0"/>
              <a:t>Основные направления бюджетной политики:</a:t>
            </a:r>
          </a:p>
          <a:p>
            <a:endParaRPr lang="ru-RU" sz="1200" b="1" u="sng" dirty="0"/>
          </a:p>
          <a:p>
            <a:pPr>
              <a:spcAft>
                <a:spcPts val="600"/>
              </a:spcAft>
            </a:pPr>
            <a:r>
              <a:rPr lang="ru-RU" sz="1400" dirty="0"/>
              <a:t>   определение основных параметров городского бюджета исходя из ожидаемого прогноза поступлений доходов и допустимого уровня муниципального долга;</a:t>
            </a:r>
          </a:p>
          <a:p>
            <a:pPr>
              <a:spcAft>
                <a:spcPts val="600"/>
              </a:spcAft>
            </a:pPr>
            <a:r>
              <a:rPr lang="ru-RU" sz="1400" dirty="0"/>
              <a:t>   </a:t>
            </a:r>
          </a:p>
          <a:p>
            <a:pPr>
              <a:spcAft>
                <a:spcPts val="600"/>
              </a:spcAft>
            </a:pPr>
            <a:r>
              <a:rPr lang="ru-RU" sz="1400" dirty="0"/>
              <a:t>планирование бюджетных ассигнований на реализацию муниципальных программ с учетом результатов их реализации за предыдущий год, а также в тесной увязке с целевыми индикаторами и показателями, характеризующими достижение поставленных целей указанных программ;   </a:t>
            </a:r>
          </a:p>
          <a:p>
            <a:pPr>
              <a:spcAft>
                <a:spcPts val="600"/>
              </a:spcAft>
            </a:pPr>
            <a:r>
              <a:rPr lang="ru-RU" sz="1400" dirty="0"/>
              <a:t> </a:t>
            </a:r>
          </a:p>
          <a:p>
            <a:pPr>
              <a:spcAft>
                <a:spcPts val="600"/>
              </a:spcAft>
            </a:pPr>
            <a:r>
              <a:rPr lang="ru-RU" sz="1400" dirty="0"/>
              <a:t>   усиление текущего контроля и ответственности за выполнение муниципальных заданий;</a:t>
            </a:r>
          </a:p>
          <a:p>
            <a:pPr>
              <a:spcAft>
                <a:spcPts val="600"/>
              </a:spcAft>
            </a:pPr>
            <a:endParaRPr lang="ru-RU" sz="1400" dirty="0"/>
          </a:p>
          <a:p>
            <a:pPr>
              <a:spcAft>
                <a:spcPts val="600"/>
              </a:spcAft>
            </a:pPr>
            <a:r>
              <a:rPr lang="ru-RU" sz="1400" dirty="0"/>
              <a:t>   недопущение увеличения действующих и принятия новых расходных обязательств, не обеспеченных финансовыми </a:t>
            </a:r>
            <a:r>
              <a:rPr lang="ru-RU" sz="1400" dirty="0" smtClean="0"/>
              <a:t>источниками.</a:t>
            </a:r>
            <a:endParaRPr lang="ru-RU" sz="1400" dirty="0"/>
          </a:p>
          <a:p>
            <a:pPr>
              <a:spcAft>
                <a:spcPts val="600"/>
              </a:spcAft>
            </a:pPr>
            <a:r>
              <a:rPr lang="ru-RU" sz="1400" dirty="0"/>
              <a:t>   </a:t>
            </a:r>
          </a:p>
          <a:p>
            <a:pPr>
              <a:spcAft>
                <a:spcPts val="600"/>
              </a:spcAft>
            </a:pPr>
            <a:r>
              <a:rPr lang="ru-RU" sz="1400" dirty="0"/>
              <a:t>   </a:t>
            </a:r>
          </a:p>
          <a:p>
            <a:endParaRPr lang="ru-RU" sz="1200" u="sng" dirty="0">
              <a:solidFill>
                <a:srgbClr val="0070C0"/>
              </a:solidFill>
            </a:endParaRPr>
          </a:p>
          <a:p>
            <a:endParaRPr lang="ru-RU" sz="1200" dirty="0"/>
          </a:p>
        </p:txBody>
      </p:sp>
      <p:sp>
        <p:nvSpPr>
          <p:cNvPr id="5" name="TextBox 4"/>
          <p:cNvSpPr txBox="1"/>
          <p:nvPr/>
        </p:nvSpPr>
        <p:spPr>
          <a:xfrm>
            <a:off x="427038" y="82550"/>
            <a:ext cx="8448675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dirty="0">
                <a:solidFill>
                  <a:srgbClr val="284C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Основные направления бюджетной политики </a:t>
            </a:r>
            <a:r>
              <a:rPr lang="ru-RU" sz="2000" dirty="0" smtClean="0">
                <a:solidFill>
                  <a:srgbClr val="284C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МО п . Михайловский </a:t>
            </a:r>
            <a:r>
              <a:rPr lang="ru-RU" sz="2000" dirty="0">
                <a:solidFill>
                  <a:srgbClr val="284C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на </a:t>
            </a:r>
            <a:r>
              <a:rPr lang="ru-RU" sz="2000" dirty="0" smtClean="0">
                <a:solidFill>
                  <a:srgbClr val="284C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2024 </a:t>
            </a:r>
            <a:r>
              <a:rPr lang="ru-RU" sz="2000" dirty="0">
                <a:solidFill>
                  <a:srgbClr val="284C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год и плановый период </a:t>
            </a:r>
            <a:r>
              <a:rPr lang="ru-RU" sz="2000" dirty="0" smtClean="0">
                <a:solidFill>
                  <a:srgbClr val="284C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2025 </a:t>
            </a:r>
            <a:r>
              <a:rPr lang="ru-RU" sz="2000" dirty="0">
                <a:solidFill>
                  <a:srgbClr val="284C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и </a:t>
            </a:r>
            <a:r>
              <a:rPr lang="ru-RU" sz="2000" dirty="0" smtClean="0">
                <a:solidFill>
                  <a:srgbClr val="284C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2026 </a:t>
            </a:r>
            <a:r>
              <a:rPr lang="ru-RU" sz="2000" dirty="0">
                <a:solidFill>
                  <a:srgbClr val="284C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годов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20416" y="1142984"/>
            <a:ext cx="8723584" cy="1082047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415" name="TextBox 6"/>
          <p:cNvSpPr txBox="1">
            <a:spLocks noChangeArrowheads="1"/>
          </p:cNvSpPr>
          <p:nvPr/>
        </p:nvSpPr>
        <p:spPr bwMode="auto">
          <a:xfrm>
            <a:off x="673100" y="1098550"/>
            <a:ext cx="7993063" cy="166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dirty="0"/>
              <a:t>Итоги реализации бюджетной </a:t>
            </a:r>
            <a:r>
              <a:rPr lang="ru-RU" sz="1200" dirty="0" smtClean="0"/>
              <a:t>политики в 2024 </a:t>
            </a:r>
            <a:r>
              <a:rPr lang="ru-RU" sz="1200" dirty="0"/>
              <a:t>году: обеспечение </a:t>
            </a:r>
            <a:r>
              <a:rPr lang="ru-RU" sz="1200" dirty="0" smtClean="0"/>
              <a:t>сбалансированности и </a:t>
            </a:r>
            <a:r>
              <a:rPr lang="ru-RU" sz="1200" dirty="0"/>
              <a:t>устойчивости бюджетной системы округа на основе стабильной налоговой политики с целью максимального выполнения принятых обязательств; выявление внутренних резервов в расходах городского бюджета с целью их перераспределения в пользу приоритетных направлений, в том числе задач, обозначенных в Указах Президента Российской Федерации; своевременная реализация антикризисных мероприятий; повышение открытости бюджета.</a:t>
            </a:r>
          </a:p>
          <a:p>
            <a:endParaRPr lang="ru-RU" sz="1200" dirty="0"/>
          </a:p>
          <a:p>
            <a:endParaRPr lang="ru-RU" dirty="0"/>
          </a:p>
        </p:txBody>
      </p:sp>
      <p:pic>
        <p:nvPicPr>
          <p:cNvPr id="17416" name="Рисунок 1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8" y="901700"/>
            <a:ext cx="658812" cy="65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7" name="Рисунок 1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486775" y="901700"/>
            <a:ext cx="663575" cy="65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8" name="Прямоугольник 2"/>
          <p:cNvSpPr>
            <a:spLocks noChangeArrowheads="1"/>
          </p:cNvSpPr>
          <p:nvPr/>
        </p:nvSpPr>
        <p:spPr bwMode="auto">
          <a:xfrm>
            <a:off x="8532813" y="1795463"/>
            <a:ext cx="6064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b="1" i="1">
              <a:solidFill>
                <a:srgbClr val="0070C0"/>
              </a:solidFill>
              <a:latin typeface="Times New Roman" pitchFamily="18" charset="0"/>
            </a:endParaRPr>
          </a:p>
          <a:p>
            <a:pPr algn="ctr"/>
            <a:endParaRPr lang="ru-RU" b="1" i="1">
              <a:solidFill>
                <a:srgbClr val="0070C0"/>
              </a:solidFill>
              <a:latin typeface="Times New Roman" pitchFamily="18" charset="0"/>
            </a:endParaRPr>
          </a:p>
          <a:p>
            <a:pPr algn="ctr"/>
            <a:r>
              <a:rPr lang="ru-RU" b="1" i="1">
                <a:solidFill>
                  <a:srgbClr val="0070C0"/>
                </a:solidFill>
                <a:latin typeface="Times New Roman" pitchFamily="18" charset="0"/>
              </a:rPr>
              <a:t>. </a:t>
            </a:r>
            <a:endParaRPr lang="ru-RU" b="1" i="1">
              <a:solidFill>
                <a:srgbClr val="0070C0"/>
              </a:solidFill>
            </a:endParaRPr>
          </a:p>
        </p:txBody>
      </p:sp>
      <p:pic>
        <p:nvPicPr>
          <p:cNvPr id="17419" name="Рисунок 39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781300"/>
            <a:ext cx="51117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0" name="Рисунок 40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644900"/>
            <a:ext cx="51117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1" name="Рисунок 4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5084763"/>
            <a:ext cx="51117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2" name="Рисунок 4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437063"/>
            <a:ext cx="51117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22dfd25978d3e8d171ea13a69859288a132c56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0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8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9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Pages>0</Pages>
  <Words>5654</Words>
  <Characters>0</Characters>
  <Application>Microsoft Office PowerPoint</Application>
  <DocSecurity>0</DocSecurity>
  <PresentationFormat>Экран (4:3)</PresentationFormat>
  <Lines>0</Lines>
  <Paragraphs>1471</Paragraphs>
  <Slides>38</Slides>
  <Notes>3</Notes>
  <HiddenSlides>0</HiddenSlides>
  <MMClips>0</MMClips>
  <ScaleCrop>false</ScaleCrop>
  <HeadingPairs>
    <vt:vector size="6" baseType="variant"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41" baseType="lpstr">
      <vt:lpstr>默认设计模板</vt:lpstr>
      <vt:lpstr>1_默认设计模板</vt:lpstr>
      <vt:lpstr>Лист</vt:lpstr>
      <vt:lpstr>БЮДЖЕТ ДЛЯ ГРАЖДАН</vt:lpstr>
      <vt:lpstr>Уважаемые жители МО п. Михайловский !</vt:lpstr>
      <vt:lpstr>Что такое бюджет для граждан?</vt:lpstr>
      <vt:lpstr>Основные понятия</vt:lpstr>
      <vt:lpstr>Презентация PowerPoint</vt:lpstr>
      <vt:lpstr>Этапы составления и утверждения бюджета </vt:lpstr>
      <vt:lpstr>Гражданин, его участие  в бюджетном процессе</vt:lpstr>
      <vt:lpstr>Документы, на основе которых составляет финансовый орган проект бюджета</vt:lpstr>
      <vt:lpstr>Презентация PowerPoint</vt:lpstr>
      <vt:lpstr>Показатели прогноза социально-экономического развития МО п. Михайловский на 2024 – 2026 годы</vt:lpstr>
      <vt:lpstr>Презентация PowerPoint</vt:lpstr>
      <vt:lpstr>Показатели прогноза социально-экономического развития МО п. Михайловский на 2024 – 2026 годы </vt:lpstr>
      <vt:lpstr>Презентация PowerPoint</vt:lpstr>
      <vt:lpstr>Презентация PowerPoint</vt:lpstr>
      <vt:lpstr>Динамика доходной части бюджета  городского округа МО п. Михайловский  в 2022-2026 г. (млн. рублей)</vt:lpstr>
      <vt:lpstr> Безвозмездные поступления  в бюджет МО п. Михайловский 2022-2026 гг. млн.руб.</vt:lpstr>
      <vt:lpstr>Структура безвозмездных     поступлений на 2024 год, % </vt:lpstr>
      <vt:lpstr>Презентация PowerPoint</vt:lpstr>
      <vt:lpstr>Презентация PowerPoint</vt:lpstr>
      <vt:lpstr>Налоговые и неналоговые доходы</vt:lpstr>
      <vt:lpstr>Структура расходов бюджета  на 2024 год (тыс. рублей)</vt:lpstr>
      <vt:lpstr>Структура расходов бюджета  на 2025 год (тыс. рублей)</vt:lpstr>
      <vt:lpstr>Структура расходов бюджета  на 2026 год (тыс. рублей)</vt:lpstr>
      <vt:lpstr>Распределение бюджетных ассигнований по разделам и подразделам на 2024 год и плановый период 2025 и 2026 годы тыс. руб</vt:lpstr>
      <vt:lpstr>Презентация PowerPoint</vt:lpstr>
      <vt:lpstr>Перечень  муниципальных  программ МО п. Михайловский  на 2024 год и плановый период 2025 и 2026 годов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СВЕДЕНИЯ О СОЦИАЛЬНО-ЗНАЧИМЫХ ПРОЕКТАХ, ПРЕДУСМОТРЕННЫХ К ФИНАНСИРОВАНИЮ ЗА СЧЕТ БЮДЖЕТА В 2024 ГОДУ   </vt:lpstr>
      <vt:lpstr>Презентация PowerPoint</vt:lpstr>
      <vt:lpstr>Контактная информация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2016-12-10T09:58:04Z</dcterms:created>
  <dcterms:modified xsi:type="dcterms:W3CDTF">2023-11-15T05:30:28Z</dcterms:modified>
</cp:coreProperties>
</file>