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xls" ContentType="application/vnd.ms-excel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theme/themeOverride1.xml" ContentType="application/vnd.openxmlformats-officedocument.themeOverride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theme/themeOverride2.xml" ContentType="application/vnd.openxmlformats-officedocument.themeOverride+xml"/>
  <Override PartName="/ppt/charts/chart7.xml" ContentType="application/vnd.openxmlformats-officedocument.drawingml.chart+xml"/>
  <Override PartName="/ppt/theme/themeOverride3.xml" ContentType="application/vnd.openxmlformats-officedocument.themeOverride+xml"/>
  <Override PartName="/ppt/charts/chart8.xml" ContentType="application/vnd.openxmlformats-officedocument.drawingml.chart+xml"/>
  <Override PartName="/ppt/theme/themeOverride4.xml" ContentType="application/vnd.openxmlformats-officedocument.themeOverrid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  <p:sldMasterId id="2147483649" r:id="rId2"/>
  </p:sldMasterIdLst>
  <p:notesMasterIdLst>
    <p:notesMasterId r:id="rId34"/>
  </p:notesMasterIdLst>
  <p:sldIdLst>
    <p:sldId id="294" r:id="rId3"/>
    <p:sldId id="350" r:id="rId4"/>
    <p:sldId id="320" r:id="rId5"/>
    <p:sldId id="322" r:id="rId6"/>
    <p:sldId id="324" r:id="rId7"/>
    <p:sldId id="325" r:id="rId8"/>
    <p:sldId id="326" r:id="rId9"/>
    <p:sldId id="327" r:id="rId10"/>
    <p:sldId id="344" r:id="rId11"/>
    <p:sldId id="351" r:id="rId12"/>
    <p:sldId id="360" r:id="rId13"/>
    <p:sldId id="346" r:id="rId14"/>
    <p:sldId id="352" r:id="rId15"/>
    <p:sldId id="353" r:id="rId16"/>
    <p:sldId id="358" r:id="rId17"/>
    <p:sldId id="359" r:id="rId18"/>
    <p:sldId id="332" r:id="rId19"/>
    <p:sldId id="355" r:id="rId20"/>
    <p:sldId id="354" r:id="rId21"/>
    <p:sldId id="339" r:id="rId22"/>
    <p:sldId id="340" r:id="rId23"/>
    <p:sldId id="365" r:id="rId24"/>
    <p:sldId id="348" r:id="rId25"/>
    <p:sldId id="349" r:id="rId26"/>
    <p:sldId id="357" r:id="rId27"/>
    <p:sldId id="362" r:id="rId28"/>
    <p:sldId id="363" r:id="rId29"/>
    <p:sldId id="364" r:id="rId30"/>
    <p:sldId id="361" r:id="rId31"/>
    <p:sldId id="334" r:id="rId32"/>
    <p:sldId id="338" r:id="rId33"/>
  </p:sldIdLst>
  <p:sldSz cx="9144000" cy="6858000" type="screen4x3"/>
  <p:notesSz cx="6797675" cy="9928225"/>
  <p:custDataLst>
    <p:tags r:id="rId35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FF"/>
    <a:srgbClr val="3333FF"/>
    <a:srgbClr val="FF9900"/>
    <a:srgbClr val="00CC00"/>
    <a:srgbClr val="FF66FF"/>
    <a:srgbClr val="CC9900"/>
    <a:srgbClr val="008000"/>
    <a:srgbClr val="CC0000"/>
    <a:srgbClr val="96969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8514" autoAdjust="0"/>
  </p:normalViewPr>
  <p:slideViewPr>
    <p:cSldViewPr>
      <p:cViewPr varScale="1">
        <p:scale>
          <a:sx n="107" d="100"/>
          <a:sy n="107" d="100"/>
        </p:scale>
        <p:origin x="-84" y="-13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tableStyles" Target="tableStyle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tags" Target="tags/tag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4.xlsx"/><Relationship Id="rId1" Type="http://schemas.openxmlformats.org/officeDocument/2006/relationships/themeOverride" Target="../theme/themeOverride1.xml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5.xlsx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6.xlsx"/><Relationship Id="rId2" Type="http://schemas.openxmlformats.org/officeDocument/2006/relationships/image" Target="../media/image19.jpeg"/><Relationship Id="rId1" Type="http://schemas.openxmlformats.org/officeDocument/2006/relationships/themeOverride" Target="../theme/themeOverride2.xml"/></Relationships>
</file>

<file path=ppt/charts/_rels/chart7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7.xlsx"/><Relationship Id="rId1" Type="http://schemas.openxmlformats.org/officeDocument/2006/relationships/themeOverride" Target="../theme/themeOverride3.xml"/></Relationships>
</file>

<file path=ppt/charts/_rels/chart8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8.xlsx"/><Relationship Id="rId1" Type="http://schemas.openxmlformats.org/officeDocument/2006/relationships/themeOverride" Target="../theme/themeOverride4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2260" b="0" i="0" u="none" strike="noStrike" baseline="0">
                <a:solidFill>
                  <a:srgbClr val="333333"/>
                </a:solidFill>
                <a:latin typeface="Calibri"/>
                <a:ea typeface="Calibri"/>
                <a:cs typeface="Calibri"/>
              </a:defRPr>
            </a:pPr>
            <a:r>
              <a:rPr lang="ru-RU"/>
              <a:t>Динамика основных показателей бюджета, млн.руб</a:t>
            </a:r>
          </a:p>
        </c:rich>
      </c:tx>
      <c:layout/>
      <c:overlay val="0"/>
      <c:spPr>
        <a:noFill/>
        <a:ln w="31891">
          <a:noFill/>
        </a:ln>
      </c:spPr>
    </c:title>
    <c:autoTitleDeleted val="0"/>
    <c:view3D>
      <c:rotX val="15"/>
      <c:rotY val="20"/>
      <c:depthPercent val="100"/>
      <c:rAngAx val="1"/>
    </c:view3D>
    <c:floor>
      <c:thickness val="0"/>
      <c:spPr>
        <a:noFill/>
        <a:ln w="9525">
          <a:noFill/>
        </a:ln>
      </c:spPr>
    </c:floor>
    <c:sideWall>
      <c:thickness val="0"/>
      <c:spPr>
        <a:noFill/>
        <a:ln w="25400">
          <a:noFill/>
        </a:ln>
      </c:spPr>
    </c:sideWall>
    <c:backWall>
      <c:thickness val="0"/>
      <c:spPr>
        <a:noFill/>
        <a:ln w="25400">
          <a:noFill/>
        </a:ln>
      </c:spPr>
    </c:backWall>
    <c:plotArea>
      <c:layout>
        <c:manualLayout>
          <c:layoutTarget val="inner"/>
          <c:xMode val="edge"/>
          <c:yMode val="edge"/>
          <c:x val="0.10445205479452055"/>
          <c:y val="0.40485829959514208"/>
          <c:w val="0.852739726027398"/>
          <c:h val="0.34817813765182187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Доходы</c:v>
                </c:pt>
              </c:strCache>
            </c:strRef>
          </c:tx>
          <c:spPr>
            <a:solidFill>
              <a:srgbClr val="87328E">
                <a:alpha val="73000"/>
              </a:srgbClr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  <a:sp3d prstMaterial="dkEdge"/>
          </c:spPr>
          <c:invertIfNegative val="0"/>
          <c:dLbls>
            <c:dLbl>
              <c:idx val="0"/>
              <c:layout>
                <c:manualLayout>
                  <c:x val="-2.0751737851912401E-2"/>
                  <c:y val="-2.645540303001168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2.9012950741056982E-2"/>
                  <c:y val="-2.197013594674760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2.9022794935583778E-2"/>
                  <c:y val="-2.204616919167634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noFill/>
              <a:ln w="31891">
                <a:noFill/>
              </a:ln>
            </c:spPr>
            <c:txPr>
              <a:bodyPr/>
              <a:lstStyle/>
              <a:p>
                <a:pPr>
                  <a:defRPr sz="1758" b="0" i="0" u="none" strike="noStrike" baseline="0">
                    <a:solidFill>
                      <a:srgbClr val="333333"/>
                    </a:solidFill>
                    <a:latin typeface="Calibri"/>
                    <a:ea typeface="Calibri"/>
                    <a:cs typeface="Calibri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2020</c:v>
                </c:pt>
                <c:pt idx="1">
                  <c:v>2021</c:v>
                </c:pt>
                <c:pt idx="2">
                  <c:v>2022</c:v>
                </c:pt>
              </c:numCache>
            </c:numRef>
          </c:cat>
          <c:val>
            <c:numRef>
              <c:f>Лист1!$B$2:$B$4</c:f>
              <c:numCache>
                <c:formatCode>0.0</c:formatCode>
                <c:ptCount val="3"/>
                <c:pt idx="0">
                  <c:v>94.3</c:v>
                </c:pt>
                <c:pt idx="1">
                  <c:v>78.900000000000006</c:v>
                </c:pt>
                <c:pt idx="2">
                  <c:v>81.2</c:v>
                </c:pt>
              </c:numCache>
            </c:numRef>
          </c:val>
          <c:shape val="cylinder"/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Расходы</c:v>
                </c:pt>
              </c:strCache>
            </c:strRef>
          </c:tx>
          <c:spPr>
            <a:solidFill>
              <a:srgbClr val="23AFA2">
                <a:alpha val="68000"/>
              </a:srgbClr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  <a:sp3d prstMaterial="dkEdge"/>
          </c:spPr>
          <c:invertIfNegative val="0"/>
          <c:dLbls>
            <c:dLbl>
              <c:idx val="0"/>
              <c:layout>
                <c:manualLayout>
                  <c:x val="3.0350530672400636E-2"/>
                  <c:y val="-3.094067011327568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4.0844442038085703E-2"/>
                  <c:y val="-2.645540303001164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5.8045589871167605E-2"/>
                  <c:y val="-1.32277015150059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noFill/>
              <a:ln w="31891">
                <a:noFill/>
              </a:ln>
            </c:spPr>
            <c:txPr>
              <a:bodyPr/>
              <a:lstStyle/>
              <a:p>
                <a:pPr>
                  <a:defRPr sz="1758" b="0" i="0" u="none" strike="noStrike" baseline="0">
                    <a:solidFill>
                      <a:srgbClr val="333333"/>
                    </a:solidFill>
                    <a:latin typeface="Calibri"/>
                    <a:ea typeface="Calibri"/>
                    <a:cs typeface="Calibri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2020</c:v>
                </c:pt>
                <c:pt idx="1">
                  <c:v>2021</c:v>
                </c:pt>
                <c:pt idx="2">
                  <c:v>2022</c:v>
                </c:pt>
              </c:numCache>
            </c:numRef>
          </c:cat>
          <c:val>
            <c:numRef>
              <c:f>Лист1!$C$2:$C$4</c:f>
              <c:numCache>
                <c:formatCode>0.0</c:formatCode>
                <c:ptCount val="3"/>
                <c:pt idx="0">
                  <c:v>94.3</c:v>
                </c:pt>
                <c:pt idx="1">
                  <c:v>78.900000000000006</c:v>
                </c:pt>
                <c:pt idx="2">
                  <c:v>81.2</c:v>
                </c:pt>
              </c:numCache>
            </c:numRef>
          </c:val>
          <c:shape val="cylinder"/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Дефицит/Профицит</c:v>
                </c:pt>
              </c:strCache>
            </c:strRef>
          </c:tx>
          <c:spPr>
            <a:solidFill>
              <a:srgbClr val="B2B2B2">
                <a:alpha val="65000"/>
              </a:srgbClr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  <a:sp3d prstMaterial="dkEdge"/>
          </c:spPr>
          <c:invertIfNegative val="0"/>
          <c:dLbls>
            <c:dLbl>
              <c:idx val="1"/>
              <c:layout>
                <c:manualLayout>
                  <c:x val="3.7137927009516736E-2"/>
                  <c:y val="-4.096872603347072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noFill/>
              <a:ln w="31891">
                <a:noFill/>
              </a:ln>
            </c:spPr>
            <c:txPr>
              <a:bodyPr/>
              <a:lstStyle/>
              <a:p>
                <a:pPr>
                  <a:defRPr sz="1500" b="0" i="0" u="none" strike="noStrike" baseline="0">
                    <a:solidFill>
                      <a:srgbClr val="333333"/>
                    </a:solidFill>
                    <a:latin typeface="Calibri"/>
                    <a:ea typeface="Calibri"/>
                    <a:cs typeface="Calibri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2020</c:v>
                </c:pt>
                <c:pt idx="1">
                  <c:v>2021</c:v>
                </c:pt>
                <c:pt idx="2">
                  <c:v>2022</c:v>
                </c:pt>
              </c:numCache>
            </c:numRef>
          </c:cat>
          <c:val>
            <c:numRef>
              <c:f>Лист1!$D$2:$D$4</c:f>
              <c:numCache>
                <c:formatCode>General</c:formatCode>
                <c:ptCount val="3"/>
                <c:pt idx="0">
                  <c:v>0</c:v>
                </c:pt>
                <c:pt idx="1">
                  <c:v>0</c:v>
                </c:pt>
                <c:pt idx="2">
                  <c:v>0</c:v>
                </c:pt>
              </c:numCache>
            </c:numRef>
          </c:val>
          <c:shape val="cylinder"/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box"/>
        <c:axId val="34257152"/>
        <c:axId val="34811904"/>
        <c:axId val="0"/>
      </c:bar3DChart>
      <c:catAx>
        <c:axId val="3425715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ln w="11959">
            <a:noFill/>
          </a:ln>
        </c:spPr>
        <c:txPr>
          <a:bodyPr rot="0" vert="horz"/>
          <a:lstStyle/>
          <a:p>
            <a:pPr>
              <a:defRPr sz="1500" b="0" i="0" u="none" strike="noStrike" baseline="0">
                <a:solidFill>
                  <a:srgbClr val="333333"/>
                </a:solidFill>
                <a:latin typeface="Calibri"/>
                <a:ea typeface="Calibri"/>
                <a:cs typeface="Calibri"/>
              </a:defRPr>
            </a:pPr>
            <a:endParaRPr lang="ru-RU"/>
          </a:p>
        </c:txPr>
        <c:crossAx val="34811904"/>
        <c:crosses val="autoZero"/>
        <c:auto val="1"/>
        <c:lblAlgn val="ctr"/>
        <c:lblOffset val="100"/>
        <c:noMultiLvlLbl val="0"/>
      </c:catAx>
      <c:valAx>
        <c:axId val="34811904"/>
        <c:scaling>
          <c:orientation val="minMax"/>
        </c:scaling>
        <c:delete val="0"/>
        <c:axPos val="l"/>
        <c:majorGridlines>
          <c:spPr>
            <a:ln w="11959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" sourceLinked="1"/>
        <c:majorTickMark val="none"/>
        <c:minorTickMark val="none"/>
        <c:tickLblPos val="nextTo"/>
        <c:spPr>
          <a:ln w="11959">
            <a:noFill/>
          </a:ln>
        </c:spPr>
        <c:txPr>
          <a:bodyPr rot="0" vert="horz"/>
          <a:lstStyle/>
          <a:p>
            <a:pPr>
              <a:defRPr sz="1500" b="0" i="0" u="none" strike="noStrike" baseline="0">
                <a:solidFill>
                  <a:srgbClr val="333333"/>
                </a:solidFill>
                <a:latin typeface="Calibri"/>
                <a:ea typeface="Calibri"/>
                <a:cs typeface="Calibri"/>
              </a:defRPr>
            </a:pPr>
            <a:endParaRPr lang="ru-RU"/>
          </a:p>
        </c:txPr>
        <c:crossAx val="34257152"/>
        <c:crosses val="autoZero"/>
        <c:crossBetween val="between"/>
      </c:valAx>
      <c:spPr>
        <a:noFill/>
        <a:ln w="31891">
          <a:noFill/>
        </a:ln>
      </c:spPr>
    </c:plotArea>
    <c:legend>
      <c:legendPos val="b"/>
      <c:layout/>
      <c:overlay val="0"/>
      <c:spPr>
        <a:noFill/>
        <a:ln w="31891">
          <a:noFill/>
        </a:ln>
      </c:spPr>
      <c:txPr>
        <a:bodyPr/>
        <a:lstStyle/>
        <a:p>
          <a:pPr>
            <a:defRPr sz="1375" b="0" i="0" u="none" strike="noStrike" baseline="0">
              <a:solidFill>
                <a:srgbClr val="333333"/>
              </a:solidFill>
              <a:latin typeface="Calibri"/>
              <a:ea typeface="Calibri"/>
              <a:cs typeface="Calibri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1256" b="0" i="0" u="none" strike="noStrike" baseline="0">
          <a:solidFill>
            <a:srgbClr val="000000"/>
          </a:solidFill>
          <a:latin typeface="Calibri"/>
          <a:ea typeface="Calibri"/>
          <a:cs typeface="Calibri"/>
        </a:defRPr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algn="ctr" rtl="0">
              <a:defRPr lang="ru-RU" sz="1200" b="0" i="0" u="none" strike="noStrike" kern="1200" spc="0" baseline="0" dirty="0" smtClean="0">
                <a:solidFill>
                  <a:srgbClr val="000000">
                    <a:lumMod val="65000"/>
                    <a:lumOff val="35000"/>
                  </a:srgbClr>
                </a:solidFill>
                <a:latin typeface="+mn-lt"/>
                <a:ea typeface="+mn-ea"/>
                <a:cs typeface="+mn-cs"/>
              </a:defRPr>
            </a:pPr>
            <a:r>
              <a:rPr lang="ru-RU" sz="1200" b="0" i="0" u="none" strike="noStrike" kern="1200" spc="0" baseline="0" dirty="0" smtClean="0">
                <a:solidFill>
                  <a:srgbClr val="000000">
                    <a:lumMod val="65000"/>
                    <a:lumOff val="35000"/>
                  </a:srgbClr>
                </a:solidFill>
                <a:latin typeface="+mn-lt"/>
                <a:ea typeface="+mn-ea"/>
                <a:cs typeface="+mn-cs"/>
              </a:rPr>
              <a:t>Динамика доходов и расходов на одного жителя, тыс.руб</a:t>
            </a:r>
          </a:p>
        </c:rich>
      </c:tx>
      <c:layout>
        <c:manualLayout>
          <c:xMode val="edge"/>
          <c:yMode val="edge"/>
          <c:x val="0.15075966973116414"/>
          <c:y val="3.2067089174828756E-2"/>
        </c:manualLayout>
      </c:layout>
      <c:overlay val="0"/>
      <c:spPr>
        <a:noFill/>
        <a:ln w="13534">
          <a:noFill/>
        </a:ln>
      </c:spPr>
    </c:title>
    <c:autoTitleDeleted val="0"/>
    <c:plotArea>
      <c:layout>
        <c:manualLayout>
          <c:layoutTarget val="inner"/>
          <c:xMode val="edge"/>
          <c:yMode val="edge"/>
          <c:x val="4.5701849836779107E-2"/>
          <c:y val="0.19512195121951184"/>
          <c:w val="0.78128400435255718"/>
          <c:h val="0.47865853658536583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Расходы</c:v>
                </c:pt>
              </c:strCache>
            </c:strRef>
          </c:tx>
          <c:spPr>
            <a:solidFill>
              <a:srgbClr val="D596DA"/>
            </a:solidFill>
            <a:ln w="13534">
              <a:noFill/>
            </a:ln>
          </c:spPr>
          <c:invertIfNegative val="0"/>
          <c:dLbls>
            <c:dLbl>
              <c:idx val="0"/>
              <c:layout/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0.42595049394669054"/>
                  <c:y val="-2.2194481787337537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31,23</a:t>
                    </a:r>
                    <a:endParaRPr lang="en-US" dirty="0"/>
                  </a:p>
                </c:rich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noFill/>
              <a:ln w="13534">
                <a:noFill/>
              </a:ln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638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2020</c:v>
                </c:pt>
                <c:pt idx="1">
                  <c:v>2021</c:v>
                </c:pt>
                <c:pt idx="2">
                  <c:v>2022</c:v>
                </c:pt>
              </c:numCache>
            </c:num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36.26</c:v>
                </c:pt>
                <c:pt idx="1">
                  <c:v>30.34</c:v>
                </c:pt>
                <c:pt idx="2">
                  <c:v>31.23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Доходы</c:v>
                </c:pt>
              </c:strCache>
            </c:strRef>
          </c:tx>
          <c:spPr>
            <a:solidFill>
              <a:srgbClr val="D3D81A"/>
            </a:solidFill>
            <a:ln w="13534">
              <a:noFill/>
            </a:ln>
          </c:spPr>
          <c:invertIfNegative val="0"/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36,26</a:t>
                    </a:r>
                    <a:endParaRPr lang="ru-RU" dirty="0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en-US" dirty="0" smtClean="0"/>
                      <a:t>3</a:t>
                    </a:r>
                    <a:r>
                      <a:rPr lang="ru-RU" dirty="0" smtClean="0"/>
                      <a:t>1,23</a:t>
                    </a:r>
                    <a:endParaRPr lang="en-US" dirty="0"/>
                  </a:p>
                </c:rich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noFill/>
              <a:ln w="13534">
                <a:noFill/>
              </a:ln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638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2020</c:v>
                </c:pt>
                <c:pt idx="1">
                  <c:v>2021</c:v>
                </c:pt>
                <c:pt idx="2">
                  <c:v>2022</c:v>
                </c:pt>
              </c:numCache>
            </c:numRef>
          </c:cat>
          <c:val>
            <c:numRef>
              <c:f>Лист1!$C$2:$C$4</c:f>
              <c:numCache>
                <c:formatCode>General</c:formatCode>
                <c:ptCount val="3"/>
                <c:pt idx="0">
                  <c:v>36.26</c:v>
                </c:pt>
                <c:pt idx="1">
                  <c:v>30.34</c:v>
                </c:pt>
                <c:pt idx="2">
                  <c:v>31.23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34858496"/>
        <c:axId val="34860032"/>
      </c:barChart>
      <c:catAx>
        <c:axId val="34858496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noFill/>
          <a:ln w="507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586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34860032"/>
        <c:crosses val="autoZero"/>
        <c:auto val="1"/>
        <c:lblAlgn val="ctr"/>
        <c:lblOffset val="100"/>
        <c:noMultiLvlLbl val="0"/>
      </c:catAx>
      <c:valAx>
        <c:axId val="34860032"/>
        <c:scaling>
          <c:orientation val="minMax"/>
          <c:max val="35"/>
          <c:min val="20"/>
        </c:scaling>
        <c:delete val="0"/>
        <c:axPos val="b"/>
        <c:majorGridlines>
          <c:spPr>
            <a:ln w="507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minorGridlines>
          <c:spPr>
            <a:ln w="5075" cap="flat" cmpd="sng" algn="ctr">
              <a:solidFill>
                <a:schemeClr val="tx1">
                  <a:lumMod val="5000"/>
                  <a:lumOff val="95000"/>
                </a:schemeClr>
              </a:solidFill>
              <a:round/>
            </a:ln>
            <a:effectLst/>
          </c:spPr>
        </c:minorGridlines>
        <c:numFmt formatCode="General" sourceLinked="1"/>
        <c:majorTickMark val="none"/>
        <c:minorTickMark val="none"/>
        <c:tickLblPos val="nextTo"/>
        <c:spPr>
          <a:ln w="5075">
            <a:noFill/>
          </a:ln>
        </c:spPr>
        <c:txPr>
          <a:bodyPr rot="-60000000" spcFirstLastPara="1" vertOverflow="ellipsis" vert="horz" wrap="square" anchor="ctr" anchorCtr="1"/>
          <a:lstStyle/>
          <a:p>
            <a:pPr>
              <a:defRPr sz="638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34858496"/>
        <c:crosses val="autoZero"/>
        <c:crossBetween val="between"/>
        <c:majorUnit val="20"/>
        <c:minorUnit val="20"/>
      </c:valAx>
      <c:spPr>
        <a:ln w="13534">
          <a:noFill/>
        </a:ln>
      </c:spPr>
    </c:plotArea>
    <c:legend>
      <c:legendPos val="b"/>
      <c:layout/>
      <c:overlay val="0"/>
      <c:spPr>
        <a:noFill/>
        <a:ln w="13534">
          <a:noFill/>
        </a:ln>
      </c:spPr>
      <c:txPr>
        <a:bodyPr rot="0" spcFirstLastPara="1" vertOverflow="ellipsis" vert="horz" wrap="square" anchor="ctr" anchorCtr="1"/>
        <a:lstStyle/>
        <a:p>
          <a:pPr>
            <a:defRPr sz="638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algn="ctr">
              <a:defRPr sz="1825" b="0" i="0" u="none" strike="noStrike" kern="1200" cap="none" spc="20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sz="1400" dirty="0">
                <a:solidFill>
                  <a:schemeClr val="tx1"/>
                </a:solidFill>
              </a:rPr>
              <a:t>Структура налоговых и неналоговых доходов на 2020 год</a:t>
            </a:r>
          </a:p>
        </c:rich>
      </c:tx>
      <c:layout>
        <c:manualLayout>
          <c:xMode val="edge"/>
          <c:yMode val="edge"/>
          <c:x val="7.3847136571479385E-2"/>
          <c:y val="7.3463654864598278E-3"/>
        </c:manualLayout>
      </c:layout>
      <c:overlay val="0"/>
      <c:spPr>
        <a:noFill/>
        <a:ln w="24897">
          <a:noFill/>
        </a:ln>
      </c:spPr>
    </c:title>
    <c:autoTitleDeleted val="0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7.3477068563290698E-2"/>
          <c:y val="0.19410185803249716"/>
          <c:w val="0.91265084258193874"/>
          <c:h val="0.60783539229742045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</c:strCache>
            </c:strRef>
          </c:tx>
          <c:explosion val="42"/>
          <c:dPt>
            <c:idx val="0"/>
            <c:bubble3D val="0"/>
            <c:explosion val="19"/>
            <c:spPr>
              <a:gradFill rotWithShape="1">
                <a:gsLst>
                  <a:gs pos="0">
                    <a:schemeClr val="accent1">
                      <a:tint val="50000"/>
                      <a:satMod val="300000"/>
                    </a:schemeClr>
                  </a:gs>
                  <a:gs pos="35000">
                    <a:schemeClr val="accent1">
                      <a:tint val="37000"/>
                      <a:satMod val="300000"/>
                    </a:schemeClr>
                  </a:gs>
                  <a:gs pos="100000">
                    <a:schemeClr val="accent1">
                      <a:tint val="15000"/>
                      <a:satMod val="350000"/>
                    </a:schemeClr>
                  </a:gs>
                </a:gsLst>
                <a:lin ang="16200000" scaled="1"/>
              </a:gradFill>
              <a:ln>
                <a:noFill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  <a:sp3d/>
            </c:spPr>
          </c:dPt>
          <c:dPt>
            <c:idx val="1"/>
            <c:bubble3D val="0"/>
            <c:explosion val="0"/>
            <c:spPr>
              <a:solidFill>
                <a:srgbClr val="DBD0F0"/>
              </a:solidFill>
              <a:ln>
                <a:noFill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  <a:sp3d/>
            </c:spPr>
          </c:dPt>
          <c:cat>
            <c:numRef>
              <c:f>Лист1!$A$2:$A$3</c:f>
              <c:numCache>
                <c:formatCode>General</c:formatCode>
                <c:ptCount val="2"/>
              </c:numCache>
            </c:numRef>
          </c:cat>
          <c:val>
            <c:numRef>
              <c:f>Лист1!$B$2:$B$3</c:f>
              <c:numCache>
                <c:formatCode>General</c:formatCode>
                <c:ptCount val="2"/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 w="25400">
          <a:noFill/>
        </a:ln>
      </c:spPr>
    </c:plotArea>
    <c:legend>
      <c:legendPos val="r"/>
      <c:layout>
        <c:manualLayout>
          <c:xMode val="edge"/>
          <c:yMode val="edge"/>
          <c:x val="0.42529724409448816"/>
          <c:y val="0.8105316925204713"/>
          <c:w val="0.18025831146106747"/>
          <c:h val="0.18682123067949849"/>
        </c:manualLayout>
      </c:layout>
      <c:overlay val="0"/>
      <c:spPr>
        <a:noFill/>
        <a:ln w="24897">
          <a:noFill/>
        </a:ln>
      </c:spPr>
      <c:txPr>
        <a:bodyPr rot="0" spcFirstLastPara="1" vertOverflow="ellipsis" vert="horz" wrap="square" anchor="ctr" anchorCtr="1"/>
        <a:lstStyle/>
        <a:p>
          <a:pPr rtl="0">
            <a:defRPr sz="1173" b="0" i="0" u="none" strike="noStrike" kern="1200" baseline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zero"/>
    <c:showDLblsOverMax val="0"/>
  </c:chart>
  <c:spPr>
    <a:noFill/>
    <a:ln>
      <a:noFill/>
    </a:ln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3.2052171287747194E-3"/>
          <c:y val="9.0670745440119452E-2"/>
          <c:w val="0.90523899642973948"/>
          <c:h val="0.58794479372196318"/>
        </c:manualLayout>
      </c:layout>
      <c:pie3DChart>
        <c:varyColors val="1"/>
        <c:ser>
          <c:idx val="1"/>
          <c:order val="1"/>
          <c:dPt>
            <c:idx val="1"/>
            <c:bubble3D val="0"/>
            <c:explosion val="43"/>
          </c:dPt>
          <c:dLbls>
            <c:dLbl>
              <c:idx val="0"/>
              <c:layout>
                <c:manualLayout>
                  <c:x val="0.1325419947506562"/>
                  <c:y val="-3.231700204141149E-2"/>
                </c:manualLayout>
              </c:layout>
              <c:showLegendKey val="0"/>
              <c:showVal val="1"/>
              <c:showCatName val="0"/>
              <c:showSerName val="0"/>
              <c:showPercent val="1"/>
              <c:showBubbleSize val="0"/>
            </c:dLbl>
            <c:dLbl>
              <c:idx val="1"/>
              <c:layout>
                <c:manualLayout>
                  <c:x val="-0.22029636920384943"/>
                  <c:y val="-0.42635936132983426"/>
                </c:manualLayout>
              </c:layout>
              <c:showLegendKey val="0"/>
              <c:showVal val="1"/>
              <c:showCatName val="0"/>
              <c:showSerName val="0"/>
              <c:showPercent val="1"/>
              <c:showBubbleSize val="0"/>
            </c:dLbl>
            <c:numFmt formatCode="0.00%" sourceLinked="0"/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1"/>
            <c:showBubbleSize val="0"/>
            <c:showLeaderLines val="1"/>
          </c:dLbls>
          <c:cat>
            <c:strRef>
              <c:f>Доходы!$H$3:$H$4</c:f>
              <c:strCache>
                <c:ptCount val="2"/>
                <c:pt idx="0">
                  <c:v> Неналоговые доходы</c:v>
                </c:pt>
                <c:pt idx="1">
                  <c:v>Налоговые доходы</c:v>
                </c:pt>
              </c:strCache>
            </c:strRef>
          </c:cat>
          <c:val>
            <c:numRef>
              <c:f>Доходы!$I$3:$I$4</c:f>
              <c:numCache>
                <c:formatCode>General</c:formatCode>
                <c:ptCount val="2"/>
                <c:pt idx="0">
                  <c:v>1042.5999999999999</c:v>
                </c:pt>
                <c:pt idx="1">
                  <c:v>14291.5</c:v>
                </c:pt>
              </c:numCache>
            </c:numRef>
          </c:val>
        </c:ser>
        <c:ser>
          <c:idx val="0"/>
          <c:order val="0"/>
          <c:tx>
            <c:strRef>
              <c:f>Лист1!$B$1</c:f>
              <c:strCache>
                <c:ptCount val="1"/>
              </c:strCache>
            </c:strRef>
          </c:tx>
          <c:explosion val="42"/>
          <c:dPt>
            <c:idx val="0"/>
            <c:bubble3D val="0"/>
            <c:explosion val="19"/>
            <c:spPr>
              <a:gradFill rotWithShape="1">
                <a:gsLst>
                  <a:gs pos="0">
                    <a:schemeClr val="accent1">
                      <a:tint val="50000"/>
                      <a:satMod val="300000"/>
                    </a:schemeClr>
                  </a:gs>
                  <a:gs pos="35000">
                    <a:schemeClr val="accent1">
                      <a:tint val="37000"/>
                      <a:satMod val="300000"/>
                    </a:schemeClr>
                  </a:gs>
                  <a:gs pos="100000">
                    <a:schemeClr val="accent1">
                      <a:tint val="15000"/>
                      <a:satMod val="350000"/>
                    </a:schemeClr>
                  </a:gs>
                </a:gsLst>
                <a:lin ang="16200000" scaled="1"/>
              </a:gradFill>
              <a:ln>
                <a:noFill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  <a:sp3d/>
            </c:spPr>
          </c:dPt>
          <c:dPt>
            <c:idx val="1"/>
            <c:bubble3D val="0"/>
            <c:explosion val="0"/>
            <c:spPr>
              <a:solidFill>
                <a:srgbClr val="DBD0F0"/>
              </a:solidFill>
              <a:ln>
                <a:noFill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  <a:sp3d/>
            </c:spPr>
          </c:dPt>
          <c:cat>
            <c:numRef>
              <c:f>Лист1!$A$2:$A$3</c:f>
              <c:numCache>
                <c:formatCode>General</c:formatCode>
                <c:ptCount val="2"/>
              </c:numCache>
            </c:numRef>
          </c:cat>
          <c:val>
            <c:numRef>
              <c:f>Лист1!$B$2:$B$3</c:f>
              <c:numCache>
                <c:formatCode>General</c:formatCode>
                <c:ptCount val="2"/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 w="25400">
          <a:noFill/>
        </a:ln>
      </c:spPr>
    </c:plotArea>
    <c:legend>
      <c:legendPos val="r"/>
      <c:layout>
        <c:manualLayout>
          <c:xMode val="edge"/>
          <c:yMode val="edge"/>
          <c:x val="0.42529724409448816"/>
          <c:y val="0.8105316925204713"/>
          <c:w val="0.18025831146106747"/>
          <c:h val="0.18682123067949849"/>
        </c:manualLayout>
      </c:layout>
      <c:overlay val="0"/>
      <c:spPr>
        <a:noFill/>
        <a:ln w="24897">
          <a:noFill/>
        </a:ln>
      </c:spPr>
      <c:txPr>
        <a:bodyPr rot="0" spcFirstLastPara="1" vertOverflow="ellipsis" vert="horz" wrap="square" anchor="ctr" anchorCtr="1"/>
        <a:lstStyle/>
        <a:p>
          <a:pPr rtl="0">
            <a:defRPr sz="1173" b="0" i="0" u="none" strike="noStrike" kern="1200" baseline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zero"/>
    <c:showDLblsOverMax val="0"/>
  </c:chart>
  <c:spPr>
    <a:noFill/>
    <a:ln>
      <a:noFill/>
    </a:ln>
  </c:spPr>
  <c:txPr>
    <a:bodyPr/>
    <a:lstStyle/>
    <a:p>
      <a:pPr>
        <a:defRPr/>
      </a:pPr>
      <a:endParaRPr lang="ru-RU"/>
    </a:p>
  </c:txPr>
  <c:externalData r:id="rId2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2741843813432668"/>
          <c:y val="0.22916666666666666"/>
          <c:w val="0.57843581450335702"/>
          <c:h val="0.64814814814814814"/>
        </c:manualLayout>
      </c:layout>
      <c:pie3DChart>
        <c:varyColors val="1"/>
        <c:ser>
          <c:idx val="0"/>
          <c:order val="0"/>
          <c:explosion val="22"/>
          <c:dLbls>
            <c:dLbl>
              <c:idx val="0"/>
              <c:layout>
                <c:manualLayout>
                  <c:x val="-3.097758092738408E-2"/>
                  <c:y val="0.16675269757946934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1"/>
              <c:layout>
                <c:manualLayout>
                  <c:x val="6.0479221347331656E-2"/>
                  <c:y val="0.15171515018955978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2"/>
              <c:layout>
                <c:manualLayout>
                  <c:x val="4.0951334208223972E-2"/>
                  <c:y val="-0.13204031787693224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numFmt formatCode="0.00%" sourceLinked="0"/>
            <c:spPr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95000"/>
                  </a:schemeClr>
                </a:solidFill>
              </a:ln>
            </c:spPr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showLegendKey val="0"/>
            <c:showVal val="1"/>
            <c:showCatName val="1"/>
            <c:showSerName val="0"/>
            <c:showPercent val="1"/>
            <c:showBubbleSize val="0"/>
            <c:showLeaderLines val="1"/>
          </c:dLbls>
          <c:cat>
            <c:strRef>
              <c:f>Доходы!$D$4:$D$7</c:f>
              <c:strCache>
                <c:ptCount val="3"/>
                <c:pt idx="0">
                  <c:v>Дотации </c:v>
                </c:pt>
                <c:pt idx="1">
                  <c:v>Субсидии</c:v>
                </c:pt>
                <c:pt idx="2">
                  <c:v>Субвенции</c:v>
                </c:pt>
              </c:strCache>
            </c:strRef>
          </c:cat>
          <c:val>
            <c:numRef>
              <c:f>Доходы!$E$4:$E$7</c:f>
              <c:numCache>
                <c:formatCode>General</c:formatCode>
                <c:ptCount val="4"/>
                <c:pt idx="0">
                  <c:v>47.2</c:v>
                </c:pt>
                <c:pt idx="1">
                  <c:v>2.2000000000000002</c:v>
                </c:pt>
                <c:pt idx="2">
                  <c:v>27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ayout/>
      <c:overlay val="0"/>
    </c:legend>
    <c:plotVisOnly val="1"/>
    <c:dispBlanksAs val="gap"/>
    <c:showDLblsOverMax val="0"/>
  </c:chart>
  <c:spPr>
    <a:solidFill>
      <a:srgbClr val="00B0F0"/>
    </a:solidFill>
  </c:sp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1"/>
  <mc:AlternateContent xmlns:mc="http://schemas.openxmlformats.org/markup-compatibility/2006">
    <mc:Choice xmlns:c14="http://schemas.microsoft.com/office/drawing/2007/8/2/chart" Requires="c14">
      <c14:style val="110"/>
    </mc:Choice>
    <mc:Fallback>
      <c:style val="10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 algn="ctr">
              <a:defRPr sz="1100">
                <a:latin typeface="Times New Roman" pitchFamily="18" charset="0"/>
                <a:cs typeface="Times New Roman" pitchFamily="18" charset="0"/>
              </a:defRPr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Распределение бюджетных ассигнований по разделам классификации расходов бюджета городского</a:t>
            </a:r>
            <a:r>
              <a:rPr lang="ru-RU" sz="1100" baseline="0" dirty="0">
                <a:latin typeface="Times New Roman" pitchFamily="18" charset="0"/>
                <a:cs typeface="Times New Roman" pitchFamily="18" charset="0"/>
              </a:rPr>
              <a:t> округа  МО п. Михайловский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,в тыс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. руб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и в %</a:t>
            </a:r>
          </a:p>
        </c:rich>
      </c:tx>
      <c:layout>
        <c:manualLayout>
          <c:xMode val="edge"/>
          <c:yMode val="edge"/>
          <c:x val="5.8754351368366473E-2"/>
          <c:y val="1.0390343320058717E-3"/>
        </c:manualLayout>
      </c:layout>
      <c:overlay val="0"/>
    </c:title>
    <c:autoTitleDeleted val="0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2.7581899484786621E-2"/>
          <c:y val="0.16310959678636347"/>
          <c:w val="0.82635452199117754"/>
          <c:h val="0.7674670596917601"/>
        </c:manualLayout>
      </c:layout>
      <c:pie3DChart>
        <c:varyColors val="1"/>
        <c:ser>
          <c:idx val="0"/>
          <c:order val="0"/>
          <c:tx>
            <c:strRef>
              <c:f>'Расходы ФКР'!$A$1</c:f>
              <c:strCache>
                <c:ptCount val="1"/>
                <c:pt idx="0">
                  <c:v>Распределение бюджетных ассигнований по разделам классификации расходов бюджета городского округа МО п. Михайловский на 2020 год </c:v>
                </c:pt>
              </c:strCache>
            </c:strRef>
          </c:tx>
          <c:spPr>
            <a:ln>
              <a:noFill/>
            </a:ln>
          </c:spPr>
          <c:explosion val="3"/>
          <c:dPt>
            <c:idx val="8"/>
            <c:bubble3D val="0"/>
            <c:explosion val="15"/>
          </c:dPt>
          <c:dLbls>
            <c:dLbl>
              <c:idx val="0"/>
              <c:layout>
                <c:manualLayout>
                  <c:x val="-0.15273395548642743"/>
                  <c:y val="-9.2654765574643388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214C-46B5-BE91-E5B218B0AA0D}"/>
                </c:ext>
              </c:extLst>
            </c:dLbl>
            <c:dLbl>
              <c:idx val="1"/>
              <c:layout>
                <c:manualLayout>
                  <c:x val="-6.3759929354116798E-2"/>
                  <c:y val="-0.30741115693871601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214C-46B5-BE91-E5B218B0AA0D}"/>
                </c:ext>
              </c:extLst>
            </c:dLbl>
            <c:dLbl>
              <c:idx val="2"/>
              <c:layout>
                <c:manualLayout>
                  <c:x val="0"/>
                  <c:y val="-0.19998149975250248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214C-46B5-BE91-E5B218B0AA0D}"/>
                </c:ext>
              </c:extLst>
            </c:dLbl>
            <c:dLbl>
              <c:idx val="3"/>
              <c:layout>
                <c:manualLayout>
                  <c:x val="-8.8125624930563279E-3"/>
                  <c:y val="0.12113737150985651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214C-46B5-BE91-E5B218B0AA0D}"/>
                </c:ext>
              </c:extLst>
            </c:dLbl>
            <c:dLbl>
              <c:idx val="4"/>
              <c:layout>
                <c:manualLayout>
                  <c:x val="-0.24620767382243203"/>
                  <c:y val="7.9875825479566551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214C-46B5-BE91-E5B218B0AA0D}"/>
                </c:ext>
              </c:extLst>
            </c:dLbl>
            <c:dLbl>
              <c:idx val="5"/>
              <c:layout>
                <c:manualLayout>
                  <c:x val="3.3646842179662052E-2"/>
                  <c:y val="7.377705375906099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214C-46B5-BE91-E5B218B0AA0D}"/>
                </c:ext>
              </c:extLst>
            </c:dLbl>
            <c:dLbl>
              <c:idx val="6"/>
              <c:layout>
                <c:manualLayout>
                  <c:x val="-7.8663018923823283E-2"/>
                  <c:y val="0.19150141040793114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214C-46B5-BE91-E5B218B0AA0D}"/>
                </c:ext>
              </c:extLst>
            </c:dLbl>
            <c:dLbl>
              <c:idx val="7"/>
              <c:layout>
                <c:manualLayout>
                  <c:x val="-0.14408271766100064"/>
                  <c:y val="6.2630616143879991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214C-46B5-BE91-E5B218B0AA0D}"/>
                </c:ext>
              </c:extLst>
            </c:dLbl>
            <c:dLbl>
              <c:idx val="8"/>
              <c:layout>
                <c:manualLayout>
                  <c:x val="-0.17914259526719253"/>
                  <c:y val="-1.9165506224832263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214C-46B5-BE91-E5B218B0AA0D}"/>
                </c:ext>
              </c:extLst>
            </c:dLbl>
            <c:dLbl>
              <c:idx val="9"/>
              <c:layout>
                <c:manualLayout>
                  <c:x val="-1.8087457875050922E-2"/>
                  <c:y val="-4.9769667193979164E-3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214C-46B5-BE91-E5B218B0AA0D}"/>
                </c:ext>
              </c:extLst>
            </c:dLbl>
            <c:numFmt formatCode="0.00%" sourceLinked="0"/>
            <c:spPr>
              <a:blipFill dpi="0" rotWithShape="1">
                <a:blip xmlns:r="http://schemas.openxmlformats.org/officeDocument/2006/relationships" r:embed="rId2"/>
                <a:srcRect/>
                <a:stretch>
                  <a:fillRect/>
                </a:stretch>
              </a:blipFill>
              <a:effectLst>
                <a:innerShdw blurRad="114300">
                  <a:prstClr val="black"/>
                </a:innerShdw>
              </a:effectLst>
              <a:scene3d>
                <a:camera prst="orthographicFront"/>
                <a:lightRig rig="threePt" dir="t"/>
              </a:scene3d>
              <a:sp3d>
                <a:bevelT w="114300" prst="artDeco"/>
              </a:sp3d>
            </c:spPr>
            <c:txPr>
              <a:bodyPr rot="0" vert="horz" anchor="t" anchorCtr="0"/>
              <a:lstStyle/>
              <a:p>
                <a:pPr>
                  <a:defRPr sz="1200"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1"/>
            <c:showSerName val="0"/>
            <c:showPercent val="1"/>
            <c:showBubbleSize val="0"/>
            <c:showLeaderLines val="1"/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multiLvlStrRef>
              <c:f>'Расходы ФКР'!$A$3:$B$12</c:f>
              <c:multiLvlStrCache>
                <c:ptCount val="10"/>
                <c:lvl>
                  <c:pt idx="0">
                    <c:v>01</c:v>
                  </c:pt>
                  <c:pt idx="1">
                    <c:v>02</c:v>
                  </c:pt>
                  <c:pt idx="2">
                    <c:v>03</c:v>
                  </c:pt>
                  <c:pt idx="3">
                    <c:v>04</c:v>
                  </c:pt>
                  <c:pt idx="4">
                    <c:v>05</c:v>
                  </c:pt>
                  <c:pt idx="5">
                    <c:v>07</c:v>
                  </c:pt>
                  <c:pt idx="6">
                    <c:v>08</c:v>
                  </c:pt>
                  <c:pt idx="7">
                    <c:v>10</c:v>
                  </c:pt>
                  <c:pt idx="8">
                    <c:v>11</c:v>
                  </c:pt>
                  <c:pt idx="9">
                    <c:v>12</c:v>
                  </c:pt>
                </c:lvl>
                <c:lvl>
                  <c:pt idx="0">
                    <c:v>Общегосударственные вопросы</c:v>
                  </c:pt>
                  <c:pt idx="1">
                    <c:v>Национальная оборона</c:v>
                  </c:pt>
                  <c:pt idx="2">
                    <c:v>Национальная безопасность и правоохранительная деятельность</c:v>
                  </c:pt>
                  <c:pt idx="3">
                    <c:v>Национальная экономика</c:v>
                  </c:pt>
                  <c:pt idx="4">
                    <c:v>Жилищно - коммунальное хозяйство</c:v>
                  </c:pt>
                  <c:pt idx="5">
                    <c:v>Образование</c:v>
                  </c:pt>
                  <c:pt idx="6">
                    <c:v>Культура, кинематография, сми</c:v>
                  </c:pt>
                  <c:pt idx="7">
                    <c:v>Социальная политика</c:v>
                  </c:pt>
                  <c:pt idx="8">
                    <c:v>Физическая культура и спорт</c:v>
                  </c:pt>
                  <c:pt idx="9">
                    <c:v>Средства массовой информации</c:v>
                  </c:pt>
                </c:lvl>
              </c:multiLvlStrCache>
            </c:multiLvlStrRef>
          </c:cat>
          <c:val>
            <c:numRef>
              <c:f>'Расходы ФКР'!$C$3:$C$12</c:f>
              <c:numCache>
                <c:formatCode>#,##0.00</c:formatCode>
                <c:ptCount val="10"/>
                <c:pt idx="0">
                  <c:v>24882.9</c:v>
                </c:pt>
                <c:pt idx="1">
                  <c:v>81</c:v>
                </c:pt>
                <c:pt idx="2">
                  <c:v>2928.5</c:v>
                </c:pt>
                <c:pt idx="3">
                  <c:v>3824.1</c:v>
                </c:pt>
                <c:pt idx="4">
                  <c:v>9897.9</c:v>
                </c:pt>
                <c:pt idx="5">
                  <c:v>41714.9</c:v>
                </c:pt>
                <c:pt idx="6">
                  <c:v>5491.5</c:v>
                </c:pt>
                <c:pt idx="7">
                  <c:v>1002.8</c:v>
                </c:pt>
                <c:pt idx="8">
                  <c:v>3020.8</c:v>
                </c:pt>
                <c:pt idx="9">
                  <c:v>1432.4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A-214C-46B5-BE91-E5B218B0AA0D}"/>
            </c:ext>
          </c:extLst>
        </c:ser>
        <c:ser>
          <c:idx val="1"/>
          <c:order val="1"/>
          <c:explosion val="25"/>
          <c:dLbls>
            <c:spPr>
              <a:noFill/>
              <a:ln>
                <a:noFill/>
              </a:ln>
              <a:effectLst/>
            </c:sp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multiLvlStrRef>
              <c:f>'Расходы ФКР'!$A$3:$B$12</c:f>
              <c:multiLvlStrCache>
                <c:ptCount val="10"/>
                <c:lvl>
                  <c:pt idx="0">
                    <c:v>01</c:v>
                  </c:pt>
                  <c:pt idx="1">
                    <c:v>02</c:v>
                  </c:pt>
                  <c:pt idx="2">
                    <c:v>03</c:v>
                  </c:pt>
                  <c:pt idx="3">
                    <c:v>04</c:v>
                  </c:pt>
                  <c:pt idx="4">
                    <c:v>05</c:v>
                  </c:pt>
                  <c:pt idx="5">
                    <c:v>07</c:v>
                  </c:pt>
                  <c:pt idx="6">
                    <c:v>08</c:v>
                  </c:pt>
                  <c:pt idx="7">
                    <c:v>10</c:v>
                  </c:pt>
                  <c:pt idx="8">
                    <c:v>11</c:v>
                  </c:pt>
                  <c:pt idx="9">
                    <c:v>12</c:v>
                  </c:pt>
                </c:lvl>
                <c:lvl>
                  <c:pt idx="0">
                    <c:v>Общегосударственные вопросы</c:v>
                  </c:pt>
                  <c:pt idx="1">
                    <c:v>Национальная оборона</c:v>
                  </c:pt>
                  <c:pt idx="2">
                    <c:v>Национальная безопасность и правоохранительная деятельность</c:v>
                  </c:pt>
                  <c:pt idx="3">
                    <c:v>Национальная экономика</c:v>
                  </c:pt>
                  <c:pt idx="4">
                    <c:v>Жилищно - коммунальное хозяйство</c:v>
                  </c:pt>
                  <c:pt idx="5">
                    <c:v>Образование</c:v>
                  </c:pt>
                  <c:pt idx="6">
                    <c:v>Культура, кинематография, сми</c:v>
                  </c:pt>
                  <c:pt idx="7">
                    <c:v>Социальная политика</c:v>
                  </c:pt>
                  <c:pt idx="8">
                    <c:v>Физическая культура и спорт</c:v>
                  </c:pt>
                  <c:pt idx="9">
                    <c:v>Средства массовой информации</c:v>
                  </c:pt>
                </c:lvl>
              </c:multiLvlStrCache>
            </c:multiLvlStrRef>
          </c:cat>
          <c:val>
            <c:numRef>
              <c:f>'Расходы ФКР'!$D$3:$D$12</c:f>
              <c:numCache>
                <c:formatCode>0.00%</c:formatCode>
                <c:ptCount val="10"/>
                <c:pt idx="0">
                  <c:v>0.26393449926174839</c:v>
                </c:pt>
                <c:pt idx="1">
                  <c:v>8.5917213991140978E-4</c:v>
                </c:pt>
                <c:pt idx="2">
                  <c:v>3.1062785330006958E-2</c:v>
                </c:pt>
                <c:pt idx="3">
                  <c:v>4.0562471360928665E-2</c:v>
                </c:pt>
                <c:pt idx="4">
                  <c:v>0.10498765337813756</c:v>
                </c:pt>
                <c:pt idx="5">
                  <c:v>0.44247259134803046</c:v>
                </c:pt>
                <c:pt idx="6">
                  <c:v>5.8248688966956876E-2</c:v>
                </c:pt>
                <c:pt idx="7">
                  <c:v>1.0636763233372367E-2</c:v>
                </c:pt>
                <c:pt idx="8">
                  <c:v>3.2041817286967741E-2</c:v>
                </c:pt>
                <c:pt idx="9">
                  <c:v>1.5193557693939548E-2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B-214C-46B5-BE91-E5B218B0AA0D}"/>
            </c:ext>
          </c:extLst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</c:pie3DChart>
    </c:plotArea>
    <c:plotVisOnly val="1"/>
    <c:dispBlanksAs val="zero"/>
    <c:showDLblsOverMax val="0"/>
  </c:chart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7871485943775117"/>
          <c:y val="0.10185186238001838"/>
          <c:w val="0.58269575678040264"/>
          <c:h val="0.89814814814814814"/>
        </c:manualLayout>
      </c:layout>
      <c:pie3DChart>
        <c:varyColors val="1"/>
        <c:ser>
          <c:idx val="0"/>
          <c:order val="0"/>
          <c:explosion val="25"/>
          <c:dLbls>
            <c:dLbl>
              <c:idx val="0"/>
              <c:layout>
                <c:manualLayout>
                  <c:x val="4.4628988394522957E-2"/>
                  <c:y val="-7.36266901655344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5"/>
              <c:layout>
                <c:manualLayout>
                  <c:x val="-4.0475603200202381E-2"/>
                  <c:y val="1.6744269782161723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10"/>
              <c:layout>
                <c:manualLayout>
                  <c:x val="0.23381281029630341"/>
                  <c:y val="-0.13727280479831719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numFmt formatCode="0.00%" sourceLinked="0"/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showLegendKey val="0"/>
            <c:showVal val="1"/>
            <c:showCatName val="1"/>
            <c:showSerName val="0"/>
            <c:showPercent val="1"/>
            <c:showBubbleSize val="0"/>
            <c:showLeaderLines val="1"/>
          </c:dLbls>
          <c:cat>
            <c:multiLvlStrRef>
              <c:f>'Расходы ФКР (2020)'!$A$3:$B$12</c:f>
              <c:multiLvlStrCache>
                <c:ptCount val="10"/>
                <c:lvl>
                  <c:pt idx="0">
                    <c:v>01</c:v>
                  </c:pt>
                  <c:pt idx="1">
                    <c:v>02</c:v>
                  </c:pt>
                  <c:pt idx="2">
                    <c:v>03</c:v>
                  </c:pt>
                  <c:pt idx="3">
                    <c:v>04</c:v>
                  </c:pt>
                  <c:pt idx="4">
                    <c:v>05</c:v>
                  </c:pt>
                  <c:pt idx="5">
                    <c:v>07</c:v>
                  </c:pt>
                  <c:pt idx="6">
                    <c:v>08</c:v>
                  </c:pt>
                  <c:pt idx="7">
                    <c:v>10</c:v>
                  </c:pt>
                  <c:pt idx="8">
                    <c:v>11</c:v>
                  </c:pt>
                  <c:pt idx="9">
                    <c:v>12</c:v>
                  </c:pt>
                </c:lvl>
                <c:lvl>
                  <c:pt idx="0">
                    <c:v>Общегосударственные вопросы</c:v>
                  </c:pt>
                  <c:pt idx="1">
                    <c:v>Национальная оборона</c:v>
                  </c:pt>
                  <c:pt idx="2">
                    <c:v>Национальная безопасность и правоохранительная деятельность</c:v>
                  </c:pt>
                  <c:pt idx="3">
                    <c:v>Национальная экономика</c:v>
                  </c:pt>
                  <c:pt idx="4">
                    <c:v>Жилищно - коммунальное хозяйство</c:v>
                  </c:pt>
                  <c:pt idx="5">
                    <c:v>Образование</c:v>
                  </c:pt>
                  <c:pt idx="6">
                    <c:v>Культура, кинематография, сми</c:v>
                  </c:pt>
                  <c:pt idx="7">
                    <c:v>Социальная политика</c:v>
                  </c:pt>
                  <c:pt idx="8">
                    <c:v>Физическая культура и спорт</c:v>
                  </c:pt>
                  <c:pt idx="9">
                    <c:v>Средства массовой информации</c:v>
                  </c:pt>
                </c:lvl>
              </c:multiLvlStrCache>
            </c:multiLvlStrRef>
          </c:cat>
          <c:val>
            <c:numRef>
              <c:f>'Расходы ФКР (2020)'!$C$3:$C$12</c:f>
              <c:numCache>
                <c:formatCode>#,##0.00</c:formatCode>
                <c:ptCount val="10"/>
                <c:pt idx="0">
                  <c:v>23215.200000000001</c:v>
                </c:pt>
                <c:pt idx="1">
                  <c:v>82.2</c:v>
                </c:pt>
                <c:pt idx="2">
                  <c:v>2875.3</c:v>
                </c:pt>
                <c:pt idx="3">
                  <c:v>2435.6999999999998</c:v>
                </c:pt>
                <c:pt idx="4">
                  <c:v>3721.2</c:v>
                </c:pt>
                <c:pt idx="5">
                  <c:v>35920.199999999997</c:v>
                </c:pt>
                <c:pt idx="6">
                  <c:v>4987.5</c:v>
                </c:pt>
                <c:pt idx="7">
                  <c:v>1006.5</c:v>
                </c:pt>
                <c:pt idx="8">
                  <c:v>2510</c:v>
                </c:pt>
                <c:pt idx="9">
                  <c:v>931.8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plotVisOnly val="1"/>
    <c:dispBlanksAs val="gap"/>
    <c:showDLblsOverMax val="0"/>
  </c:chart>
  <c:spPr>
    <a:solidFill>
      <a:srgbClr val="00B0F0"/>
    </a:solidFill>
  </c:spPr>
  <c:externalData r:id="rId2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7.2731355863368671E-3"/>
          <c:y val="0.10194762004946598"/>
          <c:w val="0.83160759887440461"/>
          <c:h val="0.81714354581402648"/>
        </c:manualLayout>
      </c:layout>
      <c:pie3DChart>
        <c:varyColors val="1"/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solidFill>
          <a:srgbClr val="00B0F0"/>
        </a:solidFill>
        <a:ln>
          <a:solidFill>
            <a:srgbClr val="BBE0E3">
              <a:lumMod val="75000"/>
            </a:srgbClr>
          </a:solidFill>
        </a:ln>
      </c:spPr>
    </c:plotArea>
    <c:plotVisOnly val="1"/>
    <c:dispBlanksAs val="gap"/>
    <c:showDLblsOverMax val="0"/>
  </c:chart>
  <c:spPr>
    <a:solidFill>
      <a:srgbClr val="00B0F0"/>
    </a:solidFill>
  </c:spPr>
  <c:externalData r:id="rId2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9CFCB53-4751-4A4D-8D2B-6C5897797731}" type="doc">
      <dgm:prSet loTypeId="urn:microsoft.com/office/officeart/2005/8/layout/cycle2" loCatId="cycle" qsTypeId="urn:microsoft.com/office/officeart/2005/8/quickstyle/simple5" qsCatId="simple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585E7CCD-3794-433C-8311-8EB90BF8D01B}">
      <dgm:prSet phldrT="[Текст]" custT="1"/>
      <dgm:spPr/>
      <dgm:t>
        <a:bodyPr/>
        <a:lstStyle/>
        <a:p>
          <a:r>
            <a:rPr lang="ru-RU" sz="1800" b="1" dirty="0">
              <a:solidFill>
                <a:schemeClr val="accent2"/>
              </a:solidFill>
            </a:rPr>
            <a:t>Бюджет</a:t>
          </a:r>
        </a:p>
      </dgm:t>
    </dgm:pt>
    <dgm:pt modelId="{25A52390-A822-4CE6-B13E-7449C5AB013F}" type="parTrans" cxnId="{402CF8A4-C6E0-4A2E-9C60-DE70FED41AFA}">
      <dgm:prSet/>
      <dgm:spPr/>
      <dgm:t>
        <a:bodyPr/>
        <a:lstStyle/>
        <a:p>
          <a:endParaRPr lang="ru-RU"/>
        </a:p>
      </dgm:t>
    </dgm:pt>
    <dgm:pt modelId="{291340D8-2C7B-4021-B8E5-F9E816A9E258}" type="sibTrans" cxnId="{402CF8A4-C6E0-4A2E-9C60-DE70FED41AFA}">
      <dgm:prSet/>
      <dgm:spPr/>
      <dgm:t>
        <a:bodyPr/>
        <a:lstStyle/>
        <a:p>
          <a:endParaRPr lang="ru-RU"/>
        </a:p>
      </dgm:t>
    </dgm:pt>
    <dgm:pt modelId="{1FFBFFE6-BCDD-4A09-AE85-BE79D24901AA}">
      <dgm:prSet phldrT="[Текст]" custT="1"/>
      <dgm:spPr/>
      <dgm:t>
        <a:bodyPr/>
        <a:lstStyle/>
        <a:p>
          <a:r>
            <a:rPr lang="ru-RU" sz="1200" b="1" dirty="0">
              <a:solidFill>
                <a:schemeClr val="accent2"/>
              </a:solidFill>
            </a:rPr>
            <a:t>Расходная часть бюджета – обеспечиваются соц. гарантии (культура, образование, соц. гарантии)</a:t>
          </a:r>
        </a:p>
      </dgm:t>
    </dgm:pt>
    <dgm:pt modelId="{DA5A6EED-34D9-4356-9C86-DED2D7D18015}" type="parTrans" cxnId="{37926CC3-4EEC-4114-9411-BAE0580AE052}">
      <dgm:prSet/>
      <dgm:spPr/>
      <dgm:t>
        <a:bodyPr/>
        <a:lstStyle/>
        <a:p>
          <a:endParaRPr lang="ru-RU"/>
        </a:p>
      </dgm:t>
    </dgm:pt>
    <dgm:pt modelId="{0637DEF2-219D-4115-BC78-E6F113656A66}" type="sibTrans" cxnId="{37926CC3-4EEC-4114-9411-BAE0580AE052}">
      <dgm:prSet/>
      <dgm:spPr/>
      <dgm:t>
        <a:bodyPr/>
        <a:lstStyle/>
        <a:p>
          <a:endParaRPr lang="ru-RU"/>
        </a:p>
      </dgm:t>
    </dgm:pt>
    <dgm:pt modelId="{C653109F-F561-44B5-A066-C6C92C54DE57}">
      <dgm:prSet phldrT="[Текст]" custT="1"/>
      <dgm:spPr/>
      <dgm:t>
        <a:bodyPr/>
        <a:lstStyle/>
        <a:p>
          <a:r>
            <a:rPr lang="ru-RU" sz="1300" b="1" dirty="0"/>
            <a:t>Гражданин</a:t>
          </a:r>
        </a:p>
      </dgm:t>
    </dgm:pt>
    <dgm:pt modelId="{1E0D0BBE-0363-41C4-A77D-4D896E2769C5}" type="parTrans" cxnId="{3F8BE07A-A38E-433A-91A0-05EAC0BA6775}">
      <dgm:prSet/>
      <dgm:spPr/>
      <dgm:t>
        <a:bodyPr/>
        <a:lstStyle/>
        <a:p>
          <a:endParaRPr lang="ru-RU"/>
        </a:p>
      </dgm:t>
    </dgm:pt>
    <dgm:pt modelId="{F520EC42-2508-401F-8870-EFF9E0514E5D}" type="sibTrans" cxnId="{3F8BE07A-A38E-433A-91A0-05EAC0BA6775}">
      <dgm:prSet/>
      <dgm:spPr/>
      <dgm:t>
        <a:bodyPr/>
        <a:lstStyle/>
        <a:p>
          <a:endParaRPr lang="ru-RU"/>
        </a:p>
      </dgm:t>
    </dgm:pt>
    <dgm:pt modelId="{B588F279-79AA-41A6-A894-18E199B0E068}">
      <dgm:prSet phldrT="[Текст]" custT="1"/>
      <dgm:spPr/>
      <dgm:t>
        <a:bodyPr/>
        <a:lstStyle/>
        <a:p>
          <a:r>
            <a:rPr lang="ru-RU" sz="1200" b="1" dirty="0"/>
            <a:t>Помогает формировать доходную часть бюджета (НДФЛ)</a:t>
          </a:r>
        </a:p>
      </dgm:t>
    </dgm:pt>
    <dgm:pt modelId="{C8A1A241-A969-4584-8ECD-BD024A4C927C}" type="parTrans" cxnId="{FE74A33F-6B8B-4F02-80E3-1324920F25BF}">
      <dgm:prSet/>
      <dgm:spPr/>
      <dgm:t>
        <a:bodyPr/>
        <a:lstStyle/>
        <a:p>
          <a:endParaRPr lang="ru-RU"/>
        </a:p>
      </dgm:t>
    </dgm:pt>
    <dgm:pt modelId="{A069F2F9-E53E-44A1-9638-2ABF0F862C38}" type="sibTrans" cxnId="{FE74A33F-6B8B-4F02-80E3-1324920F25BF}">
      <dgm:prSet/>
      <dgm:spPr/>
      <dgm:t>
        <a:bodyPr/>
        <a:lstStyle/>
        <a:p>
          <a:endParaRPr lang="ru-RU"/>
        </a:p>
      </dgm:t>
    </dgm:pt>
    <dgm:pt modelId="{2B3E201B-D017-4EAB-9FF7-F0B96A326403}" type="pres">
      <dgm:prSet presAssocID="{99CFCB53-4751-4A4D-8D2B-6C5897797731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2CA89A55-F1D3-4AEF-A272-FC4DB5610CC0}" type="pres">
      <dgm:prSet presAssocID="{585E7CCD-3794-433C-8311-8EB90BF8D01B}" presName="node" presStyleLbl="node1" presStyleIdx="0" presStyleCnt="4" custRadScaleRad="100043" custRadScaleInc="219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A59CB2E-9328-446A-957F-D10DC6E05E66}" type="pres">
      <dgm:prSet presAssocID="{291340D8-2C7B-4021-B8E5-F9E816A9E258}" presName="sibTrans" presStyleLbl="sibTrans2D1" presStyleIdx="0" presStyleCnt="4"/>
      <dgm:spPr/>
      <dgm:t>
        <a:bodyPr/>
        <a:lstStyle/>
        <a:p>
          <a:endParaRPr lang="ru-RU"/>
        </a:p>
      </dgm:t>
    </dgm:pt>
    <dgm:pt modelId="{541D9661-1680-4A6C-BE71-962B5FE376D0}" type="pres">
      <dgm:prSet presAssocID="{291340D8-2C7B-4021-B8E5-F9E816A9E258}" presName="connectorText" presStyleLbl="sibTrans2D1" presStyleIdx="0" presStyleCnt="4"/>
      <dgm:spPr/>
      <dgm:t>
        <a:bodyPr/>
        <a:lstStyle/>
        <a:p>
          <a:endParaRPr lang="ru-RU"/>
        </a:p>
      </dgm:t>
    </dgm:pt>
    <dgm:pt modelId="{0E3BD310-78A9-4950-9D42-E16A234623D2}" type="pres">
      <dgm:prSet presAssocID="{1FFBFFE6-BCDD-4A09-AE85-BE79D24901AA}" presName="node" presStyleLbl="node1" presStyleIdx="1" presStyleCnt="4" custScaleX="145993" custScaleY="11314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C54DA69-0DD2-4391-A8D3-CEBE8CB04949}" type="pres">
      <dgm:prSet presAssocID="{0637DEF2-219D-4115-BC78-E6F113656A66}" presName="sibTrans" presStyleLbl="sibTrans2D1" presStyleIdx="1" presStyleCnt="4"/>
      <dgm:spPr/>
      <dgm:t>
        <a:bodyPr/>
        <a:lstStyle/>
        <a:p>
          <a:endParaRPr lang="ru-RU"/>
        </a:p>
      </dgm:t>
    </dgm:pt>
    <dgm:pt modelId="{8A4271A6-36BF-4466-A2C3-43F1A5306075}" type="pres">
      <dgm:prSet presAssocID="{0637DEF2-219D-4115-BC78-E6F113656A66}" presName="connectorText" presStyleLbl="sibTrans2D1" presStyleIdx="1" presStyleCnt="4"/>
      <dgm:spPr/>
      <dgm:t>
        <a:bodyPr/>
        <a:lstStyle/>
        <a:p>
          <a:endParaRPr lang="ru-RU"/>
        </a:p>
      </dgm:t>
    </dgm:pt>
    <dgm:pt modelId="{38F2E825-0946-4A22-AB27-3D8650C6D76D}" type="pres">
      <dgm:prSet presAssocID="{C653109F-F561-44B5-A066-C6C92C54DE57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AE79D36-4667-427D-87F5-FF60A68F41A9}" type="pres">
      <dgm:prSet presAssocID="{F520EC42-2508-401F-8870-EFF9E0514E5D}" presName="sibTrans" presStyleLbl="sibTrans2D1" presStyleIdx="2" presStyleCnt="4"/>
      <dgm:spPr/>
      <dgm:t>
        <a:bodyPr/>
        <a:lstStyle/>
        <a:p>
          <a:endParaRPr lang="ru-RU"/>
        </a:p>
      </dgm:t>
    </dgm:pt>
    <dgm:pt modelId="{0F186D61-8A27-40EF-8007-7864E8B98648}" type="pres">
      <dgm:prSet presAssocID="{F520EC42-2508-401F-8870-EFF9E0514E5D}" presName="connectorText" presStyleLbl="sibTrans2D1" presStyleIdx="2" presStyleCnt="4"/>
      <dgm:spPr/>
      <dgm:t>
        <a:bodyPr/>
        <a:lstStyle/>
        <a:p>
          <a:endParaRPr lang="ru-RU"/>
        </a:p>
      </dgm:t>
    </dgm:pt>
    <dgm:pt modelId="{03FC157A-EB45-45A0-9D80-86C03981E2F2}" type="pres">
      <dgm:prSet presAssocID="{B588F279-79AA-41A6-A894-18E199B0E068}" presName="node" presStyleLbl="node1" presStyleIdx="3" presStyleCnt="4" custScaleX="125249" custScaleY="11784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437058A-12E4-4834-B519-AFCF3587A790}" type="pres">
      <dgm:prSet presAssocID="{A069F2F9-E53E-44A1-9638-2ABF0F862C38}" presName="sibTrans" presStyleLbl="sibTrans2D1" presStyleIdx="3" presStyleCnt="4" custLinFactNeighborX="3098" custLinFactNeighborY="11689"/>
      <dgm:spPr/>
      <dgm:t>
        <a:bodyPr/>
        <a:lstStyle/>
        <a:p>
          <a:endParaRPr lang="ru-RU"/>
        </a:p>
      </dgm:t>
    </dgm:pt>
    <dgm:pt modelId="{0FE87290-7A4F-4577-9C7D-99A0F343FC56}" type="pres">
      <dgm:prSet presAssocID="{A069F2F9-E53E-44A1-9638-2ABF0F862C38}" presName="connectorText" presStyleLbl="sibTrans2D1" presStyleIdx="3" presStyleCnt="4"/>
      <dgm:spPr/>
      <dgm:t>
        <a:bodyPr/>
        <a:lstStyle/>
        <a:p>
          <a:endParaRPr lang="ru-RU"/>
        </a:p>
      </dgm:t>
    </dgm:pt>
  </dgm:ptLst>
  <dgm:cxnLst>
    <dgm:cxn modelId="{526730DF-B536-4336-8299-55FE1EE9E13D}" type="presOf" srcId="{C653109F-F561-44B5-A066-C6C92C54DE57}" destId="{38F2E825-0946-4A22-AB27-3D8650C6D76D}" srcOrd="0" destOrd="0" presId="urn:microsoft.com/office/officeart/2005/8/layout/cycle2"/>
    <dgm:cxn modelId="{FE74A33F-6B8B-4F02-80E3-1324920F25BF}" srcId="{99CFCB53-4751-4A4D-8D2B-6C5897797731}" destId="{B588F279-79AA-41A6-A894-18E199B0E068}" srcOrd="3" destOrd="0" parTransId="{C8A1A241-A969-4584-8ECD-BD024A4C927C}" sibTransId="{A069F2F9-E53E-44A1-9638-2ABF0F862C38}"/>
    <dgm:cxn modelId="{402CF8A4-C6E0-4A2E-9C60-DE70FED41AFA}" srcId="{99CFCB53-4751-4A4D-8D2B-6C5897797731}" destId="{585E7CCD-3794-433C-8311-8EB90BF8D01B}" srcOrd="0" destOrd="0" parTransId="{25A52390-A822-4CE6-B13E-7449C5AB013F}" sibTransId="{291340D8-2C7B-4021-B8E5-F9E816A9E258}"/>
    <dgm:cxn modelId="{B2F94925-1F48-48A3-9913-9485BB542F49}" type="presOf" srcId="{A069F2F9-E53E-44A1-9638-2ABF0F862C38}" destId="{0FE87290-7A4F-4577-9C7D-99A0F343FC56}" srcOrd="1" destOrd="0" presId="urn:microsoft.com/office/officeart/2005/8/layout/cycle2"/>
    <dgm:cxn modelId="{1F18A4F4-B78F-4765-92DD-269E93522D20}" type="presOf" srcId="{F520EC42-2508-401F-8870-EFF9E0514E5D}" destId="{BAE79D36-4667-427D-87F5-FF60A68F41A9}" srcOrd="0" destOrd="0" presId="urn:microsoft.com/office/officeart/2005/8/layout/cycle2"/>
    <dgm:cxn modelId="{66BE2E80-390E-461C-B89B-E72BF9065F42}" type="presOf" srcId="{A069F2F9-E53E-44A1-9638-2ABF0F862C38}" destId="{C437058A-12E4-4834-B519-AFCF3587A790}" srcOrd="0" destOrd="0" presId="urn:microsoft.com/office/officeart/2005/8/layout/cycle2"/>
    <dgm:cxn modelId="{3F8E0CF3-90A2-4DC4-84B0-63980CF58A81}" type="presOf" srcId="{F520EC42-2508-401F-8870-EFF9E0514E5D}" destId="{0F186D61-8A27-40EF-8007-7864E8B98648}" srcOrd="1" destOrd="0" presId="urn:microsoft.com/office/officeart/2005/8/layout/cycle2"/>
    <dgm:cxn modelId="{CE97CDE8-67C7-4AF4-8D2D-41EAA0599106}" type="presOf" srcId="{0637DEF2-219D-4115-BC78-E6F113656A66}" destId="{5C54DA69-0DD2-4391-A8D3-CEBE8CB04949}" srcOrd="0" destOrd="0" presId="urn:microsoft.com/office/officeart/2005/8/layout/cycle2"/>
    <dgm:cxn modelId="{9F9AB436-21F2-41DE-B5BB-16C509E59570}" type="presOf" srcId="{585E7CCD-3794-433C-8311-8EB90BF8D01B}" destId="{2CA89A55-F1D3-4AEF-A272-FC4DB5610CC0}" srcOrd="0" destOrd="0" presId="urn:microsoft.com/office/officeart/2005/8/layout/cycle2"/>
    <dgm:cxn modelId="{3F8BE07A-A38E-433A-91A0-05EAC0BA6775}" srcId="{99CFCB53-4751-4A4D-8D2B-6C5897797731}" destId="{C653109F-F561-44B5-A066-C6C92C54DE57}" srcOrd="2" destOrd="0" parTransId="{1E0D0BBE-0363-41C4-A77D-4D896E2769C5}" sibTransId="{F520EC42-2508-401F-8870-EFF9E0514E5D}"/>
    <dgm:cxn modelId="{2B8AE494-7914-4F67-8A7B-4FFAFEE9EDDD}" type="presOf" srcId="{0637DEF2-219D-4115-BC78-E6F113656A66}" destId="{8A4271A6-36BF-4466-A2C3-43F1A5306075}" srcOrd="1" destOrd="0" presId="urn:microsoft.com/office/officeart/2005/8/layout/cycle2"/>
    <dgm:cxn modelId="{373782FE-584B-466F-89BF-5342D626BECA}" type="presOf" srcId="{291340D8-2C7B-4021-B8E5-F9E816A9E258}" destId="{2A59CB2E-9328-446A-957F-D10DC6E05E66}" srcOrd="0" destOrd="0" presId="urn:microsoft.com/office/officeart/2005/8/layout/cycle2"/>
    <dgm:cxn modelId="{8C529B13-E027-471F-8D26-17B126BF59C0}" type="presOf" srcId="{291340D8-2C7B-4021-B8E5-F9E816A9E258}" destId="{541D9661-1680-4A6C-BE71-962B5FE376D0}" srcOrd="1" destOrd="0" presId="urn:microsoft.com/office/officeart/2005/8/layout/cycle2"/>
    <dgm:cxn modelId="{EE061C4F-58AF-4513-8D9D-88646B2E3C4B}" type="presOf" srcId="{1FFBFFE6-BCDD-4A09-AE85-BE79D24901AA}" destId="{0E3BD310-78A9-4950-9D42-E16A234623D2}" srcOrd="0" destOrd="0" presId="urn:microsoft.com/office/officeart/2005/8/layout/cycle2"/>
    <dgm:cxn modelId="{37926CC3-4EEC-4114-9411-BAE0580AE052}" srcId="{99CFCB53-4751-4A4D-8D2B-6C5897797731}" destId="{1FFBFFE6-BCDD-4A09-AE85-BE79D24901AA}" srcOrd="1" destOrd="0" parTransId="{DA5A6EED-34D9-4356-9C86-DED2D7D18015}" sibTransId="{0637DEF2-219D-4115-BC78-E6F113656A66}"/>
    <dgm:cxn modelId="{8D2C473A-FAC9-485D-B89E-D08017A7DF30}" type="presOf" srcId="{99CFCB53-4751-4A4D-8D2B-6C5897797731}" destId="{2B3E201B-D017-4EAB-9FF7-F0B96A326403}" srcOrd="0" destOrd="0" presId="urn:microsoft.com/office/officeart/2005/8/layout/cycle2"/>
    <dgm:cxn modelId="{5EF4A034-7B55-4394-8471-4462CFA87D0A}" type="presOf" srcId="{B588F279-79AA-41A6-A894-18E199B0E068}" destId="{03FC157A-EB45-45A0-9D80-86C03981E2F2}" srcOrd="0" destOrd="0" presId="urn:microsoft.com/office/officeart/2005/8/layout/cycle2"/>
    <dgm:cxn modelId="{901C26EA-DFC6-4A8D-84C6-F062E6552FCB}" type="presParOf" srcId="{2B3E201B-D017-4EAB-9FF7-F0B96A326403}" destId="{2CA89A55-F1D3-4AEF-A272-FC4DB5610CC0}" srcOrd="0" destOrd="0" presId="urn:microsoft.com/office/officeart/2005/8/layout/cycle2"/>
    <dgm:cxn modelId="{ECF5AF76-DFA3-42FE-9013-B1C28C44D563}" type="presParOf" srcId="{2B3E201B-D017-4EAB-9FF7-F0B96A326403}" destId="{2A59CB2E-9328-446A-957F-D10DC6E05E66}" srcOrd="1" destOrd="0" presId="urn:microsoft.com/office/officeart/2005/8/layout/cycle2"/>
    <dgm:cxn modelId="{3EB6B552-1127-4E24-9493-8CD502C83016}" type="presParOf" srcId="{2A59CB2E-9328-446A-957F-D10DC6E05E66}" destId="{541D9661-1680-4A6C-BE71-962B5FE376D0}" srcOrd="0" destOrd="0" presId="urn:microsoft.com/office/officeart/2005/8/layout/cycle2"/>
    <dgm:cxn modelId="{79CF00FB-514A-410B-8DB7-EA3A356DD72E}" type="presParOf" srcId="{2B3E201B-D017-4EAB-9FF7-F0B96A326403}" destId="{0E3BD310-78A9-4950-9D42-E16A234623D2}" srcOrd="2" destOrd="0" presId="urn:microsoft.com/office/officeart/2005/8/layout/cycle2"/>
    <dgm:cxn modelId="{46268B1F-156B-4C15-8723-D434DF93F282}" type="presParOf" srcId="{2B3E201B-D017-4EAB-9FF7-F0B96A326403}" destId="{5C54DA69-0DD2-4391-A8D3-CEBE8CB04949}" srcOrd="3" destOrd="0" presId="urn:microsoft.com/office/officeart/2005/8/layout/cycle2"/>
    <dgm:cxn modelId="{A4C7B7DD-EFED-46B2-A668-A48D6DC398A9}" type="presParOf" srcId="{5C54DA69-0DD2-4391-A8D3-CEBE8CB04949}" destId="{8A4271A6-36BF-4466-A2C3-43F1A5306075}" srcOrd="0" destOrd="0" presId="urn:microsoft.com/office/officeart/2005/8/layout/cycle2"/>
    <dgm:cxn modelId="{078D9ACF-8193-41C5-9A9C-D69494B45E6E}" type="presParOf" srcId="{2B3E201B-D017-4EAB-9FF7-F0B96A326403}" destId="{38F2E825-0946-4A22-AB27-3D8650C6D76D}" srcOrd="4" destOrd="0" presId="urn:microsoft.com/office/officeart/2005/8/layout/cycle2"/>
    <dgm:cxn modelId="{1D395D97-52DC-4ADE-A29C-87AB606117C3}" type="presParOf" srcId="{2B3E201B-D017-4EAB-9FF7-F0B96A326403}" destId="{BAE79D36-4667-427D-87F5-FF60A68F41A9}" srcOrd="5" destOrd="0" presId="urn:microsoft.com/office/officeart/2005/8/layout/cycle2"/>
    <dgm:cxn modelId="{C915BB8B-0A5A-4739-9836-A056BDA6319C}" type="presParOf" srcId="{BAE79D36-4667-427D-87F5-FF60A68F41A9}" destId="{0F186D61-8A27-40EF-8007-7864E8B98648}" srcOrd="0" destOrd="0" presId="urn:microsoft.com/office/officeart/2005/8/layout/cycle2"/>
    <dgm:cxn modelId="{6AF60826-4F10-4C17-BA02-FEA5F40977E5}" type="presParOf" srcId="{2B3E201B-D017-4EAB-9FF7-F0B96A326403}" destId="{03FC157A-EB45-45A0-9D80-86C03981E2F2}" srcOrd="6" destOrd="0" presId="urn:microsoft.com/office/officeart/2005/8/layout/cycle2"/>
    <dgm:cxn modelId="{BCA2770A-1825-4F79-A63A-25A86F876518}" type="presParOf" srcId="{2B3E201B-D017-4EAB-9FF7-F0B96A326403}" destId="{C437058A-12E4-4834-B519-AFCF3587A790}" srcOrd="7" destOrd="0" presId="urn:microsoft.com/office/officeart/2005/8/layout/cycle2"/>
    <dgm:cxn modelId="{3EEAE751-A2E0-4BBA-9599-8D0B58A9AF79}" type="presParOf" srcId="{C437058A-12E4-4834-B519-AFCF3587A790}" destId="{0FE87290-7A4F-4577-9C7D-99A0F343FC56}" srcOrd="0" destOrd="0" presId="urn:microsoft.com/office/officeart/2005/8/layout/cycle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F72C9C6D-6A51-4247-87A4-1575277B074F}" type="doc">
      <dgm:prSet loTypeId="urn:microsoft.com/office/officeart/2005/8/layout/list1" loCatId="list" qsTypeId="urn:microsoft.com/office/officeart/2005/8/quickstyle/3d1" qsCatId="3D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9627A623-F456-49E6-9CEE-DAA3672B5407}">
      <dgm:prSet phldrT="[Текст]" custT="1"/>
      <dgm:spPr/>
      <dgm:t>
        <a:bodyPr/>
        <a:lstStyle/>
        <a:p>
          <a:r>
            <a:rPr lang="ru-RU" sz="2000" b="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Составление проекта бюджета</a:t>
          </a:r>
        </a:p>
      </dgm:t>
    </dgm:pt>
    <dgm:pt modelId="{43C58825-5F4F-41D0-8178-5355F73EDE80}" type="parTrans" cxnId="{CD932D36-ABBF-4337-950C-C43E95D7B95B}">
      <dgm:prSet/>
      <dgm:spPr/>
      <dgm:t>
        <a:bodyPr/>
        <a:lstStyle/>
        <a:p>
          <a:endParaRPr lang="ru-RU"/>
        </a:p>
      </dgm:t>
    </dgm:pt>
    <dgm:pt modelId="{56A9D455-555B-45DB-96CC-EC3F93F05754}" type="sibTrans" cxnId="{CD932D36-ABBF-4337-950C-C43E95D7B95B}">
      <dgm:prSet/>
      <dgm:spPr/>
      <dgm:t>
        <a:bodyPr/>
        <a:lstStyle/>
        <a:p>
          <a:endParaRPr lang="ru-RU"/>
        </a:p>
      </dgm:t>
    </dgm:pt>
    <dgm:pt modelId="{218221A9-4C38-4F17-9344-04F7516440AE}">
      <dgm:prSet phldrT="[Текст]" custT="1"/>
      <dgm:spPr/>
      <dgm:t>
        <a:bodyPr/>
        <a:lstStyle/>
        <a:p>
          <a:r>
            <a:rPr lang="ru-RU" sz="2000" dirty="0"/>
            <a:t>Рассмотрение проекта бюджета</a:t>
          </a:r>
        </a:p>
      </dgm:t>
    </dgm:pt>
    <dgm:pt modelId="{E5A5589F-096F-4E3E-A1BC-D49273B72AB3}" type="parTrans" cxnId="{7342DC98-6593-45FB-BEF6-36BB73B11D0F}">
      <dgm:prSet/>
      <dgm:spPr/>
      <dgm:t>
        <a:bodyPr/>
        <a:lstStyle/>
        <a:p>
          <a:endParaRPr lang="ru-RU"/>
        </a:p>
      </dgm:t>
    </dgm:pt>
    <dgm:pt modelId="{657C3D9B-04F0-4444-8786-4E19562DC442}" type="sibTrans" cxnId="{7342DC98-6593-45FB-BEF6-36BB73B11D0F}">
      <dgm:prSet/>
      <dgm:spPr/>
      <dgm:t>
        <a:bodyPr/>
        <a:lstStyle/>
        <a:p>
          <a:endParaRPr lang="ru-RU"/>
        </a:p>
      </dgm:t>
    </dgm:pt>
    <dgm:pt modelId="{47DE6AAF-E77F-41E5-887E-2B7590088927}">
      <dgm:prSet phldrT="[Текст]" custT="1"/>
      <dgm:spPr/>
      <dgm:t>
        <a:bodyPr/>
        <a:lstStyle/>
        <a:p>
          <a:r>
            <a:rPr lang="ru-RU" sz="2000" dirty="0"/>
            <a:t>Утверждение проекта бюджета</a:t>
          </a:r>
        </a:p>
      </dgm:t>
    </dgm:pt>
    <dgm:pt modelId="{67AA7693-4FDD-4AA4-B51C-652E8B28A79E}" type="parTrans" cxnId="{0E446707-9453-4FD4-BC78-351F1BEE3AFF}">
      <dgm:prSet/>
      <dgm:spPr/>
      <dgm:t>
        <a:bodyPr/>
        <a:lstStyle/>
        <a:p>
          <a:endParaRPr lang="ru-RU"/>
        </a:p>
      </dgm:t>
    </dgm:pt>
    <dgm:pt modelId="{D78296D0-EE61-4F7A-BB83-B29F5D0FAF2E}" type="sibTrans" cxnId="{0E446707-9453-4FD4-BC78-351F1BEE3AFF}">
      <dgm:prSet/>
      <dgm:spPr/>
      <dgm:t>
        <a:bodyPr/>
        <a:lstStyle/>
        <a:p>
          <a:endParaRPr lang="ru-RU"/>
        </a:p>
      </dgm:t>
    </dgm:pt>
    <dgm:pt modelId="{D4C136E3-2B52-41D4-B355-0A631098C734}">
      <dgm:prSet custT="1"/>
      <dgm:spPr/>
      <dgm:t>
        <a:bodyPr/>
        <a:lstStyle/>
        <a:p>
          <a:endParaRPr lang="ru-RU" sz="1800" dirty="0"/>
        </a:p>
      </dgm:t>
    </dgm:pt>
    <dgm:pt modelId="{CAAEC522-1EE6-477C-9315-13D95161B2C6}" type="parTrans" cxnId="{DDA24827-781D-420A-805A-95362DA8B5C9}">
      <dgm:prSet/>
      <dgm:spPr/>
      <dgm:t>
        <a:bodyPr/>
        <a:lstStyle/>
        <a:p>
          <a:endParaRPr lang="ru-RU"/>
        </a:p>
      </dgm:t>
    </dgm:pt>
    <dgm:pt modelId="{542ED1C8-C58B-46C1-8B4B-217383B74ED8}" type="sibTrans" cxnId="{DDA24827-781D-420A-805A-95362DA8B5C9}">
      <dgm:prSet/>
      <dgm:spPr/>
      <dgm:t>
        <a:bodyPr/>
        <a:lstStyle/>
        <a:p>
          <a:endParaRPr lang="ru-RU"/>
        </a:p>
      </dgm:t>
    </dgm:pt>
    <dgm:pt modelId="{4EDB460E-EA2F-4B80-AEEC-65936D828CCA}" type="pres">
      <dgm:prSet presAssocID="{F72C9C6D-6A51-4247-87A4-1575277B074F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A43CDFDD-DB88-40D3-B31F-08B0A5D02257}" type="pres">
      <dgm:prSet presAssocID="{9627A623-F456-49E6-9CEE-DAA3672B5407}" presName="parentLin" presStyleCnt="0"/>
      <dgm:spPr/>
    </dgm:pt>
    <dgm:pt modelId="{E7FC8D2D-AAE0-49BA-AE07-D93E3B7B6599}" type="pres">
      <dgm:prSet presAssocID="{9627A623-F456-49E6-9CEE-DAA3672B5407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F8FFED77-E205-4786-9C92-75818F45B3C3}" type="pres">
      <dgm:prSet presAssocID="{9627A623-F456-49E6-9CEE-DAA3672B5407}" presName="parentText" presStyleLbl="node1" presStyleIdx="0" presStyleCnt="3" custScaleX="45133" custScaleY="220419" custLinFactNeighborX="-100000" custLinFactNeighborY="265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5FCF280-A800-4A52-9348-48B5CE864AA0}" type="pres">
      <dgm:prSet presAssocID="{9627A623-F456-49E6-9CEE-DAA3672B5407}" presName="negativeSpace" presStyleCnt="0"/>
      <dgm:spPr/>
    </dgm:pt>
    <dgm:pt modelId="{3F006C1C-44CC-40A3-93A0-4C77B17DE774}" type="pres">
      <dgm:prSet presAssocID="{9627A623-F456-49E6-9CEE-DAA3672B5407}" presName="childText" presStyleLbl="conFgAcc1" presStyleIdx="0" presStyleCnt="3" custScaleY="161531" custLinFactNeighborY="-8771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B434631-6144-4228-8D06-27AB84B1D686}" type="pres">
      <dgm:prSet presAssocID="{56A9D455-555B-45DB-96CC-EC3F93F05754}" presName="spaceBetweenRectangles" presStyleCnt="0"/>
      <dgm:spPr/>
    </dgm:pt>
    <dgm:pt modelId="{A0BDE4B3-C4CF-48C6-9A36-500B2C3489D7}" type="pres">
      <dgm:prSet presAssocID="{218221A9-4C38-4F17-9344-04F7516440AE}" presName="parentLin" presStyleCnt="0"/>
      <dgm:spPr/>
    </dgm:pt>
    <dgm:pt modelId="{A8C73946-C8F9-4786-96E6-D3060C361670}" type="pres">
      <dgm:prSet presAssocID="{218221A9-4C38-4F17-9344-04F7516440AE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26F08A94-15C6-481E-9154-B20A5FEF7382}" type="pres">
      <dgm:prSet presAssocID="{218221A9-4C38-4F17-9344-04F7516440AE}" presName="parentText" presStyleLbl="node1" presStyleIdx="1" presStyleCnt="3" custScaleX="45330" custScaleY="221961" custLinFactNeighborX="-100000" custLinFactNeighborY="28058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1F7E01B-2FE7-4714-993D-04B86A559172}" type="pres">
      <dgm:prSet presAssocID="{218221A9-4C38-4F17-9344-04F7516440AE}" presName="negativeSpace" presStyleCnt="0"/>
      <dgm:spPr/>
    </dgm:pt>
    <dgm:pt modelId="{82E27E00-3670-49D0-864C-CE6F328784BA}" type="pres">
      <dgm:prSet presAssocID="{218221A9-4C38-4F17-9344-04F7516440AE}" presName="childText" presStyleLbl="conFgAcc1" presStyleIdx="1" presStyleCnt="3" custScaleY="267462">
        <dgm:presLayoutVars>
          <dgm:bulletEnabled val="1"/>
        </dgm:presLayoutVars>
      </dgm:prSet>
      <dgm:spPr/>
    </dgm:pt>
    <dgm:pt modelId="{4FBEA8CE-36EC-4653-AD90-08F2B7C28F2F}" type="pres">
      <dgm:prSet presAssocID="{657C3D9B-04F0-4444-8786-4E19562DC442}" presName="spaceBetweenRectangles" presStyleCnt="0"/>
      <dgm:spPr/>
    </dgm:pt>
    <dgm:pt modelId="{AB243640-CBD1-43F3-9550-87CD853188CF}" type="pres">
      <dgm:prSet presAssocID="{47DE6AAF-E77F-41E5-887E-2B7590088927}" presName="parentLin" presStyleCnt="0"/>
      <dgm:spPr/>
    </dgm:pt>
    <dgm:pt modelId="{537D21AA-C489-45EE-A8B2-F1889B87C301}" type="pres">
      <dgm:prSet presAssocID="{47DE6AAF-E77F-41E5-887E-2B7590088927}" presName="parentLeftMargin" presStyleLbl="node1" presStyleIdx="1" presStyleCnt="3"/>
      <dgm:spPr/>
      <dgm:t>
        <a:bodyPr/>
        <a:lstStyle/>
        <a:p>
          <a:endParaRPr lang="ru-RU"/>
        </a:p>
      </dgm:t>
    </dgm:pt>
    <dgm:pt modelId="{B6324098-4C94-444C-ACA4-D91C5374D090}" type="pres">
      <dgm:prSet presAssocID="{47DE6AAF-E77F-41E5-887E-2B7590088927}" presName="parentText" presStyleLbl="node1" presStyleIdx="2" presStyleCnt="3" custScaleX="46007" custScaleY="231532" custLinFactY="2555" custLinFactNeighborX="-100000" custLinFactNeighborY="1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0859D56-97BB-4716-9C87-9D28D85A49EB}" type="pres">
      <dgm:prSet presAssocID="{47DE6AAF-E77F-41E5-887E-2B7590088927}" presName="negativeSpace" presStyleCnt="0"/>
      <dgm:spPr/>
    </dgm:pt>
    <dgm:pt modelId="{68FB6DFD-8703-4046-9703-C2FCDB4EF6BF}" type="pres">
      <dgm:prSet presAssocID="{47DE6AAF-E77F-41E5-887E-2B7590088927}" presName="childText" presStyleLbl="conFgAcc1" presStyleIdx="2" presStyleCnt="3" custScaleY="138963" custLinFactY="10502" custLinFactNeighborX="-274" custLinFactNeighborY="100000">
        <dgm:presLayoutVars>
          <dgm:bulletEnabled val="1"/>
        </dgm:presLayoutVars>
      </dgm:prSet>
      <dgm:spPr/>
    </dgm:pt>
  </dgm:ptLst>
  <dgm:cxnLst>
    <dgm:cxn modelId="{444CFE68-1A48-4792-8E2B-7A42EA60479C}" type="presOf" srcId="{F72C9C6D-6A51-4247-87A4-1575277B074F}" destId="{4EDB460E-EA2F-4B80-AEEC-65936D828CCA}" srcOrd="0" destOrd="0" presId="urn:microsoft.com/office/officeart/2005/8/layout/list1"/>
    <dgm:cxn modelId="{7342DC98-6593-45FB-BEF6-36BB73B11D0F}" srcId="{F72C9C6D-6A51-4247-87A4-1575277B074F}" destId="{218221A9-4C38-4F17-9344-04F7516440AE}" srcOrd="1" destOrd="0" parTransId="{E5A5589F-096F-4E3E-A1BC-D49273B72AB3}" sibTransId="{657C3D9B-04F0-4444-8786-4E19562DC442}"/>
    <dgm:cxn modelId="{0E446707-9453-4FD4-BC78-351F1BEE3AFF}" srcId="{F72C9C6D-6A51-4247-87A4-1575277B074F}" destId="{47DE6AAF-E77F-41E5-887E-2B7590088927}" srcOrd="2" destOrd="0" parTransId="{67AA7693-4FDD-4AA4-B51C-652E8B28A79E}" sibTransId="{D78296D0-EE61-4F7A-BB83-B29F5D0FAF2E}"/>
    <dgm:cxn modelId="{B1E4641B-3989-4889-BD85-A9C7C9C4D734}" type="presOf" srcId="{47DE6AAF-E77F-41E5-887E-2B7590088927}" destId="{537D21AA-C489-45EE-A8B2-F1889B87C301}" srcOrd="0" destOrd="0" presId="urn:microsoft.com/office/officeart/2005/8/layout/list1"/>
    <dgm:cxn modelId="{02D88DB3-3D2B-4849-A049-1982ACA5BC96}" type="presOf" srcId="{D4C136E3-2B52-41D4-B355-0A631098C734}" destId="{3F006C1C-44CC-40A3-93A0-4C77B17DE774}" srcOrd="0" destOrd="0" presId="urn:microsoft.com/office/officeart/2005/8/layout/list1"/>
    <dgm:cxn modelId="{4D972A47-9849-4BB5-9603-99024DCC8B1C}" type="presOf" srcId="{9627A623-F456-49E6-9CEE-DAA3672B5407}" destId="{E7FC8D2D-AAE0-49BA-AE07-D93E3B7B6599}" srcOrd="0" destOrd="0" presId="urn:microsoft.com/office/officeart/2005/8/layout/list1"/>
    <dgm:cxn modelId="{705DABC7-F08B-4F72-BD6B-5B5903D5A355}" type="presOf" srcId="{218221A9-4C38-4F17-9344-04F7516440AE}" destId="{26F08A94-15C6-481E-9154-B20A5FEF7382}" srcOrd="1" destOrd="0" presId="urn:microsoft.com/office/officeart/2005/8/layout/list1"/>
    <dgm:cxn modelId="{DDA24827-781D-420A-805A-95362DA8B5C9}" srcId="{9627A623-F456-49E6-9CEE-DAA3672B5407}" destId="{D4C136E3-2B52-41D4-B355-0A631098C734}" srcOrd="0" destOrd="0" parTransId="{CAAEC522-1EE6-477C-9315-13D95161B2C6}" sibTransId="{542ED1C8-C58B-46C1-8B4B-217383B74ED8}"/>
    <dgm:cxn modelId="{5B19EE89-CFEB-4875-ACB9-3E09477AFD56}" type="presOf" srcId="{218221A9-4C38-4F17-9344-04F7516440AE}" destId="{A8C73946-C8F9-4786-96E6-D3060C361670}" srcOrd="0" destOrd="0" presId="urn:microsoft.com/office/officeart/2005/8/layout/list1"/>
    <dgm:cxn modelId="{21E0320D-9341-41DF-AD96-B42E34019993}" type="presOf" srcId="{9627A623-F456-49E6-9CEE-DAA3672B5407}" destId="{F8FFED77-E205-4786-9C92-75818F45B3C3}" srcOrd="1" destOrd="0" presId="urn:microsoft.com/office/officeart/2005/8/layout/list1"/>
    <dgm:cxn modelId="{CD932D36-ABBF-4337-950C-C43E95D7B95B}" srcId="{F72C9C6D-6A51-4247-87A4-1575277B074F}" destId="{9627A623-F456-49E6-9CEE-DAA3672B5407}" srcOrd="0" destOrd="0" parTransId="{43C58825-5F4F-41D0-8178-5355F73EDE80}" sibTransId="{56A9D455-555B-45DB-96CC-EC3F93F05754}"/>
    <dgm:cxn modelId="{8B3EDFB7-A0DD-4109-B018-B2FA21705A3E}" type="presOf" srcId="{47DE6AAF-E77F-41E5-887E-2B7590088927}" destId="{B6324098-4C94-444C-ACA4-D91C5374D090}" srcOrd="1" destOrd="0" presId="urn:microsoft.com/office/officeart/2005/8/layout/list1"/>
    <dgm:cxn modelId="{7BA0F584-18BE-4945-A101-9E0BE1351A50}" type="presParOf" srcId="{4EDB460E-EA2F-4B80-AEEC-65936D828CCA}" destId="{A43CDFDD-DB88-40D3-B31F-08B0A5D02257}" srcOrd="0" destOrd="0" presId="urn:microsoft.com/office/officeart/2005/8/layout/list1"/>
    <dgm:cxn modelId="{2FCFD75F-3E3C-4E16-82E1-2AB197CF7F9C}" type="presParOf" srcId="{A43CDFDD-DB88-40D3-B31F-08B0A5D02257}" destId="{E7FC8D2D-AAE0-49BA-AE07-D93E3B7B6599}" srcOrd="0" destOrd="0" presId="urn:microsoft.com/office/officeart/2005/8/layout/list1"/>
    <dgm:cxn modelId="{8C3E2922-1815-47B1-B6B1-5F6363B785E3}" type="presParOf" srcId="{A43CDFDD-DB88-40D3-B31F-08B0A5D02257}" destId="{F8FFED77-E205-4786-9C92-75818F45B3C3}" srcOrd="1" destOrd="0" presId="urn:microsoft.com/office/officeart/2005/8/layout/list1"/>
    <dgm:cxn modelId="{30EE1DBE-6359-43A3-B6DE-BC8FC4F897C9}" type="presParOf" srcId="{4EDB460E-EA2F-4B80-AEEC-65936D828CCA}" destId="{75FCF280-A800-4A52-9348-48B5CE864AA0}" srcOrd="1" destOrd="0" presId="urn:microsoft.com/office/officeart/2005/8/layout/list1"/>
    <dgm:cxn modelId="{604FB367-235A-429F-8951-7497FFB25F8C}" type="presParOf" srcId="{4EDB460E-EA2F-4B80-AEEC-65936D828CCA}" destId="{3F006C1C-44CC-40A3-93A0-4C77B17DE774}" srcOrd="2" destOrd="0" presId="urn:microsoft.com/office/officeart/2005/8/layout/list1"/>
    <dgm:cxn modelId="{3B649ED5-4A0A-4F4D-ADDD-25A54803120D}" type="presParOf" srcId="{4EDB460E-EA2F-4B80-AEEC-65936D828CCA}" destId="{DB434631-6144-4228-8D06-27AB84B1D686}" srcOrd="3" destOrd="0" presId="urn:microsoft.com/office/officeart/2005/8/layout/list1"/>
    <dgm:cxn modelId="{843AF1F3-0FAE-4024-A91F-B37D805D05D8}" type="presParOf" srcId="{4EDB460E-EA2F-4B80-AEEC-65936D828CCA}" destId="{A0BDE4B3-C4CF-48C6-9A36-500B2C3489D7}" srcOrd="4" destOrd="0" presId="urn:microsoft.com/office/officeart/2005/8/layout/list1"/>
    <dgm:cxn modelId="{620001A5-5BE7-4069-BC75-8F789E7901C5}" type="presParOf" srcId="{A0BDE4B3-C4CF-48C6-9A36-500B2C3489D7}" destId="{A8C73946-C8F9-4786-96E6-D3060C361670}" srcOrd="0" destOrd="0" presId="urn:microsoft.com/office/officeart/2005/8/layout/list1"/>
    <dgm:cxn modelId="{BF7C8EF0-E029-4C79-9CCC-9EEB06A73414}" type="presParOf" srcId="{A0BDE4B3-C4CF-48C6-9A36-500B2C3489D7}" destId="{26F08A94-15C6-481E-9154-B20A5FEF7382}" srcOrd="1" destOrd="0" presId="urn:microsoft.com/office/officeart/2005/8/layout/list1"/>
    <dgm:cxn modelId="{29E330F4-B788-4AC5-9A84-8F9E93CF83E2}" type="presParOf" srcId="{4EDB460E-EA2F-4B80-AEEC-65936D828CCA}" destId="{01F7E01B-2FE7-4714-993D-04B86A559172}" srcOrd="5" destOrd="0" presId="urn:microsoft.com/office/officeart/2005/8/layout/list1"/>
    <dgm:cxn modelId="{7C522E81-36DD-4C5D-968C-9F29200D7F91}" type="presParOf" srcId="{4EDB460E-EA2F-4B80-AEEC-65936D828CCA}" destId="{82E27E00-3670-49D0-864C-CE6F328784BA}" srcOrd="6" destOrd="0" presId="urn:microsoft.com/office/officeart/2005/8/layout/list1"/>
    <dgm:cxn modelId="{309A4C41-B421-4766-805E-88081CFF5208}" type="presParOf" srcId="{4EDB460E-EA2F-4B80-AEEC-65936D828CCA}" destId="{4FBEA8CE-36EC-4653-AD90-08F2B7C28F2F}" srcOrd="7" destOrd="0" presId="urn:microsoft.com/office/officeart/2005/8/layout/list1"/>
    <dgm:cxn modelId="{060E3BED-C863-4EC2-893A-239975923C35}" type="presParOf" srcId="{4EDB460E-EA2F-4B80-AEEC-65936D828CCA}" destId="{AB243640-CBD1-43F3-9550-87CD853188CF}" srcOrd="8" destOrd="0" presId="urn:microsoft.com/office/officeart/2005/8/layout/list1"/>
    <dgm:cxn modelId="{1A1633A2-A779-48AE-B792-603D00687C54}" type="presParOf" srcId="{AB243640-CBD1-43F3-9550-87CD853188CF}" destId="{537D21AA-C489-45EE-A8B2-F1889B87C301}" srcOrd="0" destOrd="0" presId="urn:microsoft.com/office/officeart/2005/8/layout/list1"/>
    <dgm:cxn modelId="{4A5B3502-E1AA-42F9-B2E5-B65F70E6FA61}" type="presParOf" srcId="{AB243640-CBD1-43F3-9550-87CD853188CF}" destId="{B6324098-4C94-444C-ACA4-D91C5374D090}" srcOrd="1" destOrd="0" presId="urn:microsoft.com/office/officeart/2005/8/layout/list1"/>
    <dgm:cxn modelId="{1D953A44-649A-47D5-A4E8-199A3425088F}" type="presParOf" srcId="{4EDB460E-EA2F-4B80-AEEC-65936D828CCA}" destId="{A0859D56-97BB-4716-9C87-9D28D85A49EB}" srcOrd="9" destOrd="0" presId="urn:microsoft.com/office/officeart/2005/8/layout/list1"/>
    <dgm:cxn modelId="{F5F58E82-B8EC-40B0-88B2-74A61533A759}" type="presParOf" srcId="{4EDB460E-EA2F-4B80-AEEC-65936D828CCA}" destId="{68FB6DFD-8703-4046-9703-C2FCDB4EF6BF}" srcOrd="1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CA89A55-F1D3-4AEF-A272-FC4DB5610CC0}">
      <dsp:nvSpPr>
        <dsp:cNvPr id="0" name=""/>
        <dsp:cNvSpPr/>
      </dsp:nvSpPr>
      <dsp:spPr>
        <a:xfrm>
          <a:off x="1615997" y="0"/>
          <a:ext cx="1424830" cy="1424830"/>
        </a:xfrm>
        <a:prstGeom prst="ellipse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>
              <a:solidFill>
                <a:schemeClr val="accent2"/>
              </a:solidFill>
            </a:rPr>
            <a:t>Бюджет</a:t>
          </a:r>
        </a:p>
      </dsp:txBody>
      <dsp:txXfrm>
        <a:off x="1824659" y="208662"/>
        <a:ext cx="1007506" cy="1007506"/>
      </dsp:txXfrm>
    </dsp:sp>
    <dsp:sp modelId="{2A59CB2E-9328-446A-957F-D10DC6E05E66}">
      <dsp:nvSpPr>
        <dsp:cNvPr id="0" name=""/>
        <dsp:cNvSpPr/>
      </dsp:nvSpPr>
      <dsp:spPr>
        <a:xfrm rot="2730027">
          <a:off x="2865929" y="1156368"/>
          <a:ext cx="270048" cy="480880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100" kern="1200"/>
        </a:p>
      </dsp:txBody>
      <dsp:txXfrm>
        <a:off x="2878044" y="1223652"/>
        <a:ext cx="189034" cy="288528"/>
      </dsp:txXfrm>
    </dsp:sp>
    <dsp:sp modelId="{0E3BD310-78A9-4950-9D42-E16A234623D2}">
      <dsp:nvSpPr>
        <dsp:cNvPr id="0" name=""/>
        <dsp:cNvSpPr/>
      </dsp:nvSpPr>
      <dsp:spPr>
        <a:xfrm>
          <a:off x="2774974" y="1419162"/>
          <a:ext cx="2080152" cy="1612181"/>
        </a:xfrm>
        <a:prstGeom prst="ellipse">
          <a:avLst/>
        </a:prstGeom>
        <a:gradFill rotWithShape="0">
          <a:gsLst>
            <a:gs pos="0">
              <a:schemeClr val="accent5">
                <a:hueOff val="1085675"/>
                <a:satOff val="3732"/>
                <a:lumOff val="-17909"/>
                <a:alphaOff val="0"/>
                <a:shade val="51000"/>
                <a:satMod val="130000"/>
              </a:schemeClr>
            </a:gs>
            <a:gs pos="80000">
              <a:schemeClr val="accent5">
                <a:hueOff val="1085675"/>
                <a:satOff val="3732"/>
                <a:lumOff val="-17909"/>
                <a:alphaOff val="0"/>
                <a:shade val="93000"/>
                <a:satMod val="130000"/>
              </a:schemeClr>
            </a:gs>
            <a:gs pos="100000">
              <a:schemeClr val="accent5">
                <a:hueOff val="1085675"/>
                <a:satOff val="3732"/>
                <a:lumOff val="-17909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>
              <a:solidFill>
                <a:schemeClr val="accent2"/>
              </a:solidFill>
            </a:rPr>
            <a:t>Расходная часть бюджета – обеспечиваются соц. гарантии (культура, образование, соц. гарантии)</a:t>
          </a:r>
        </a:p>
      </dsp:txBody>
      <dsp:txXfrm>
        <a:off x="3079605" y="1655260"/>
        <a:ext cx="1470890" cy="1139985"/>
      </dsp:txXfrm>
    </dsp:sp>
    <dsp:sp modelId="{5C54DA69-0DD2-4391-A8D3-CEBE8CB04949}">
      <dsp:nvSpPr>
        <dsp:cNvPr id="0" name=""/>
        <dsp:cNvSpPr/>
      </dsp:nvSpPr>
      <dsp:spPr>
        <a:xfrm rot="8100000">
          <a:off x="2858262" y="2802266"/>
          <a:ext cx="278667" cy="480880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5">
                <a:hueOff val="1085675"/>
                <a:satOff val="3732"/>
                <a:lumOff val="-17909"/>
                <a:alphaOff val="0"/>
                <a:shade val="51000"/>
                <a:satMod val="130000"/>
              </a:schemeClr>
            </a:gs>
            <a:gs pos="80000">
              <a:schemeClr val="accent5">
                <a:hueOff val="1085675"/>
                <a:satOff val="3732"/>
                <a:lumOff val="-17909"/>
                <a:alphaOff val="0"/>
                <a:shade val="93000"/>
                <a:satMod val="130000"/>
              </a:schemeClr>
            </a:gs>
            <a:gs pos="100000">
              <a:schemeClr val="accent5">
                <a:hueOff val="1085675"/>
                <a:satOff val="3732"/>
                <a:lumOff val="-17909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100" kern="1200"/>
        </a:p>
      </dsp:txBody>
      <dsp:txXfrm rot="10800000">
        <a:off x="2929619" y="2868885"/>
        <a:ext cx="195067" cy="288528"/>
      </dsp:txXfrm>
    </dsp:sp>
    <dsp:sp modelId="{38F2E825-0946-4A22-AB27-3D8650C6D76D}">
      <dsp:nvSpPr>
        <dsp:cNvPr id="0" name=""/>
        <dsp:cNvSpPr/>
      </dsp:nvSpPr>
      <dsp:spPr>
        <a:xfrm>
          <a:off x="1589957" y="3025516"/>
          <a:ext cx="1424830" cy="1424830"/>
        </a:xfrm>
        <a:prstGeom prst="ellipse">
          <a:avLst/>
        </a:prstGeom>
        <a:gradFill rotWithShape="0">
          <a:gsLst>
            <a:gs pos="0">
              <a:schemeClr val="accent5">
                <a:hueOff val="2171350"/>
                <a:satOff val="7464"/>
                <a:lumOff val="-35817"/>
                <a:alphaOff val="0"/>
                <a:shade val="51000"/>
                <a:satMod val="130000"/>
              </a:schemeClr>
            </a:gs>
            <a:gs pos="80000">
              <a:schemeClr val="accent5">
                <a:hueOff val="2171350"/>
                <a:satOff val="7464"/>
                <a:lumOff val="-35817"/>
                <a:alphaOff val="0"/>
                <a:shade val="93000"/>
                <a:satMod val="130000"/>
              </a:schemeClr>
            </a:gs>
            <a:gs pos="100000">
              <a:schemeClr val="accent5">
                <a:hueOff val="2171350"/>
                <a:satOff val="7464"/>
                <a:lumOff val="-35817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b="1" kern="1200" dirty="0"/>
            <a:t>Гражданин</a:t>
          </a:r>
        </a:p>
      </dsp:txBody>
      <dsp:txXfrm>
        <a:off x="1798619" y="3234178"/>
        <a:ext cx="1007506" cy="1007506"/>
      </dsp:txXfrm>
    </dsp:sp>
    <dsp:sp modelId="{BAE79D36-4667-427D-87F5-FF60A68F41A9}">
      <dsp:nvSpPr>
        <dsp:cNvPr id="0" name=""/>
        <dsp:cNvSpPr/>
      </dsp:nvSpPr>
      <dsp:spPr>
        <a:xfrm rot="13500000">
          <a:off x="1456877" y="2800959"/>
          <a:ext cx="297925" cy="480880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5">
                <a:hueOff val="2171350"/>
                <a:satOff val="7464"/>
                <a:lumOff val="-35817"/>
                <a:alphaOff val="0"/>
                <a:shade val="51000"/>
                <a:satMod val="130000"/>
              </a:schemeClr>
            </a:gs>
            <a:gs pos="80000">
              <a:schemeClr val="accent5">
                <a:hueOff val="2171350"/>
                <a:satOff val="7464"/>
                <a:lumOff val="-35817"/>
                <a:alphaOff val="0"/>
                <a:shade val="93000"/>
                <a:satMod val="130000"/>
              </a:schemeClr>
            </a:gs>
            <a:gs pos="100000">
              <a:schemeClr val="accent5">
                <a:hueOff val="2171350"/>
                <a:satOff val="7464"/>
                <a:lumOff val="-35817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100" kern="1200"/>
        </a:p>
      </dsp:txBody>
      <dsp:txXfrm rot="10800000">
        <a:off x="1533165" y="2928735"/>
        <a:ext cx="208548" cy="288528"/>
      </dsp:txXfrm>
    </dsp:sp>
    <dsp:sp modelId="{03FC157A-EB45-45A0-9D80-86C03981E2F2}">
      <dsp:nvSpPr>
        <dsp:cNvPr id="0" name=""/>
        <dsp:cNvSpPr/>
      </dsp:nvSpPr>
      <dsp:spPr>
        <a:xfrm>
          <a:off x="-102598" y="1385714"/>
          <a:ext cx="1784585" cy="1679076"/>
        </a:xfrm>
        <a:prstGeom prst="ellipse">
          <a:avLst/>
        </a:prstGeom>
        <a:gradFill rotWithShape="0">
          <a:gsLst>
            <a:gs pos="0">
              <a:schemeClr val="accent5">
                <a:hueOff val="3257024"/>
                <a:satOff val="11196"/>
                <a:lumOff val="-53726"/>
                <a:alphaOff val="0"/>
                <a:shade val="51000"/>
                <a:satMod val="130000"/>
              </a:schemeClr>
            </a:gs>
            <a:gs pos="80000">
              <a:schemeClr val="accent5">
                <a:hueOff val="3257024"/>
                <a:satOff val="11196"/>
                <a:lumOff val="-53726"/>
                <a:alphaOff val="0"/>
                <a:shade val="93000"/>
                <a:satMod val="130000"/>
              </a:schemeClr>
            </a:gs>
            <a:gs pos="100000">
              <a:schemeClr val="accent5">
                <a:hueOff val="3257024"/>
                <a:satOff val="11196"/>
                <a:lumOff val="-53726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/>
            <a:t>Помогает формировать доходную часть бюджета (НДФЛ)</a:t>
          </a:r>
        </a:p>
      </dsp:txBody>
      <dsp:txXfrm>
        <a:off x="158748" y="1631609"/>
        <a:ext cx="1261893" cy="1187286"/>
      </dsp:txXfrm>
    </dsp:sp>
    <dsp:sp modelId="{C437058A-12E4-4834-B519-AFCF3587A790}">
      <dsp:nvSpPr>
        <dsp:cNvPr id="0" name=""/>
        <dsp:cNvSpPr/>
      </dsp:nvSpPr>
      <dsp:spPr>
        <a:xfrm rot="18929155">
          <a:off x="1463058" y="1237163"/>
          <a:ext cx="307548" cy="480880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5">
                <a:hueOff val="3257024"/>
                <a:satOff val="11196"/>
                <a:lumOff val="-53726"/>
                <a:alphaOff val="0"/>
                <a:shade val="51000"/>
                <a:satMod val="130000"/>
              </a:schemeClr>
            </a:gs>
            <a:gs pos="80000">
              <a:schemeClr val="accent5">
                <a:hueOff val="3257024"/>
                <a:satOff val="11196"/>
                <a:lumOff val="-53726"/>
                <a:alphaOff val="0"/>
                <a:shade val="93000"/>
                <a:satMod val="130000"/>
              </a:schemeClr>
            </a:gs>
            <a:gs pos="100000">
              <a:schemeClr val="accent5">
                <a:hueOff val="3257024"/>
                <a:satOff val="11196"/>
                <a:lumOff val="-53726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100" kern="1200"/>
        </a:p>
      </dsp:txBody>
      <dsp:txXfrm>
        <a:off x="1476294" y="1365681"/>
        <a:ext cx="215284" cy="288528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F006C1C-44CC-40A3-93A0-4C77B17DE774}">
      <dsp:nvSpPr>
        <dsp:cNvPr id="0" name=""/>
        <dsp:cNvSpPr/>
      </dsp:nvSpPr>
      <dsp:spPr>
        <a:xfrm>
          <a:off x="0" y="762360"/>
          <a:ext cx="7358114" cy="610587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571071" tIns="312420" rIns="571071" bIns="128016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800" kern="1200" dirty="0"/>
        </a:p>
      </dsp:txBody>
      <dsp:txXfrm>
        <a:off x="0" y="762360"/>
        <a:ext cx="7358114" cy="610587"/>
      </dsp:txXfrm>
    </dsp:sp>
    <dsp:sp modelId="{F8FFED77-E205-4786-9C92-75818F45B3C3}">
      <dsp:nvSpPr>
        <dsp:cNvPr id="0" name=""/>
        <dsp:cNvSpPr/>
      </dsp:nvSpPr>
      <dsp:spPr>
        <a:xfrm>
          <a:off x="0" y="90555"/>
          <a:ext cx="2324656" cy="976015"/>
        </a:xfrm>
        <a:prstGeom prst="round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94683" tIns="0" rIns="194683" bIns="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0" kern="12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Составление проекта бюджета</a:t>
          </a:r>
        </a:p>
      </dsp:txBody>
      <dsp:txXfrm>
        <a:off x="47645" y="138200"/>
        <a:ext cx="2229366" cy="880725"/>
      </dsp:txXfrm>
    </dsp:sp>
    <dsp:sp modelId="{82E27E00-3670-49D0-864C-CE6F328784BA}">
      <dsp:nvSpPr>
        <dsp:cNvPr id="0" name=""/>
        <dsp:cNvSpPr/>
      </dsp:nvSpPr>
      <dsp:spPr>
        <a:xfrm>
          <a:off x="0" y="2286440"/>
          <a:ext cx="7358114" cy="1011006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5">
              <a:hueOff val="1628512"/>
              <a:satOff val="5598"/>
              <a:lumOff val="-26863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26F08A94-15C6-481E-9154-B20A5FEF7382}">
      <dsp:nvSpPr>
        <dsp:cNvPr id="0" name=""/>
        <dsp:cNvSpPr/>
      </dsp:nvSpPr>
      <dsp:spPr>
        <a:xfrm>
          <a:off x="0" y="1649238"/>
          <a:ext cx="2334803" cy="982843"/>
        </a:xfrm>
        <a:prstGeom prst="roundRect">
          <a:avLst/>
        </a:prstGeom>
        <a:gradFill rotWithShape="0">
          <a:gsLst>
            <a:gs pos="0">
              <a:schemeClr val="accent5">
                <a:hueOff val="1628512"/>
                <a:satOff val="5598"/>
                <a:lumOff val="-26863"/>
                <a:alphaOff val="0"/>
                <a:shade val="51000"/>
                <a:satMod val="130000"/>
              </a:schemeClr>
            </a:gs>
            <a:gs pos="80000">
              <a:schemeClr val="accent5">
                <a:hueOff val="1628512"/>
                <a:satOff val="5598"/>
                <a:lumOff val="-26863"/>
                <a:alphaOff val="0"/>
                <a:shade val="93000"/>
                <a:satMod val="130000"/>
              </a:schemeClr>
            </a:gs>
            <a:gs pos="100000">
              <a:schemeClr val="accent5">
                <a:hueOff val="1628512"/>
                <a:satOff val="5598"/>
                <a:lumOff val="-26863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94683" tIns="0" rIns="194683" bIns="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/>
            <a:t>Рассмотрение проекта бюджета</a:t>
          </a:r>
        </a:p>
      </dsp:txBody>
      <dsp:txXfrm>
        <a:off x="47978" y="1697216"/>
        <a:ext cx="2238847" cy="886887"/>
      </dsp:txXfrm>
    </dsp:sp>
    <dsp:sp modelId="{68FB6DFD-8703-4046-9703-C2FCDB4EF6BF}">
      <dsp:nvSpPr>
        <dsp:cNvPr id="0" name=""/>
        <dsp:cNvSpPr/>
      </dsp:nvSpPr>
      <dsp:spPr>
        <a:xfrm>
          <a:off x="0" y="4261065"/>
          <a:ext cx="7358114" cy="52528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5">
              <a:hueOff val="3257024"/>
              <a:satOff val="11196"/>
              <a:lumOff val="-53726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B6324098-4C94-444C-ACA4-D91C5374D090}">
      <dsp:nvSpPr>
        <dsp:cNvPr id="0" name=""/>
        <dsp:cNvSpPr/>
      </dsp:nvSpPr>
      <dsp:spPr>
        <a:xfrm>
          <a:off x="0" y="3761122"/>
          <a:ext cx="2369673" cy="1025223"/>
        </a:xfrm>
        <a:prstGeom prst="roundRect">
          <a:avLst/>
        </a:prstGeom>
        <a:gradFill rotWithShape="0">
          <a:gsLst>
            <a:gs pos="0">
              <a:schemeClr val="accent5">
                <a:hueOff val="3257024"/>
                <a:satOff val="11196"/>
                <a:lumOff val="-53726"/>
                <a:alphaOff val="0"/>
                <a:shade val="51000"/>
                <a:satMod val="130000"/>
              </a:schemeClr>
            </a:gs>
            <a:gs pos="80000">
              <a:schemeClr val="accent5">
                <a:hueOff val="3257024"/>
                <a:satOff val="11196"/>
                <a:lumOff val="-53726"/>
                <a:alphaOff val="0"/>
                <a:shade val="93000"/>
                <a:satMod val="130000"/>
              </a:schemeClr>
            </a:gs>
            <a:gs pos="100000">
              <a:schemeClr val="accent5">
                <a:hueOff val="3257024"/>
                <a:satOff val="11196"/>
                <a:lumOff val="-53726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94683" tIns="0" rIns="194683" bIns="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/>
            <a:t>Утверждение проекта бюджета</a:t>
          </a:r>
        </a:p>
      </dsp:txBody>
      <dsp:txXfrm>
        <a:off x="50047" y="3811169"/>
        <a:ext cx="2269579" cy="92512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2">
  <dgm:title val=""/>
  <dgm:desc val=""/>
  <dgm:catLst>
    <dgm:cat type="cycle" pri="1000"/>
    <dgm:cat type="convert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op="equ" fact="0.25"/>
      <dgm:constr type="sibSp" refType="w" refFor="ch" refPtType="node" fact="0.5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sibTransForEach" axis="followSib" ptType="sibTrans" hideLastTrans="0" cnt="1">
            <dgm:layoutNode name="sibTrans">
              <dgm:choose name="Name11">
                <dgm:if name="Name12" axis="par ch" ptType="doc node" func="cnt" op="lt" val="3">
                  <dgm:alg type="conn">
                    <dgm:param type="begPts" val="radial"/>
                    <dgm:param type="endPts" val="radial"/>
                  </dgm:alg>
                </dgm:if>
                <dgm:else name="Name13">
                  <dgm:alg type="conn">
                    <dgm:param type="begPts" val="auto"/>
                    <dgm:param type="endPts" val="auto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1.35"/>
                <dgm:constr type="connDist"/>
                <dgm:constr type="w" for="ch" refType="connDist" fact="0.45"/>
                <dgm:constr type="h" for="ch" refType="h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14"/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5659" cy="496411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panose="020B0604020202020204" pitchFamily="34" charset="0"/>
                <a:ea typeface="宋体" charset="-122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50443" y="0"/>
            <a:ext cx="2945659" cy="496411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panose="020B0604020202020204" pitchFamily="34" charset="0"/>
                <a:ea typeface="宋体" charset="-122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6628" name="Rectangle 4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917575" y="744538"/>
            <a:ext cx="4962525" cy="3722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sp>
      <p:sp>
        <p:nvSpPr>
          <p:cNvPr id="4101" name="Rectangle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9768" y="4715907"/>
            <a:ext cx="5438140" cy="4467701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4102" name="Rectangle 6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0091"/>
            <a:ext cx="2945659" cy="496411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panose="020B0604020202020204" pitchFamily="34" charset="0"/>
                <a:ea typeface="宋体" charset="-122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0443" y="9430091"/>
            <a:ext cx="2945659" cy="496411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2704BD56-1EFF-471C-8F4C-8C824A5C4C3C}" type="slidenum">
              <a:rPr lang="en-US" altLang="ru-RU"/>
              <a:pPr>
                <a:defRPr/>
              </a:pPr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265153952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宋体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宋体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宋体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宋体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宋体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704BD56-1EFF-471C-8F4C-8C824A5C4C3C}" type="slidenum">
              <a:rPr lang="en-US" altLang="ru-RU" smtClean="0"/>
              <a:pPr>
                <a:defRPr/>
              </a:pPr>
              <a:t>24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393132136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Rectangle 4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11163E4-FC2B-4E72-8777-A5ACDAA26C3B}" type="slidenum">
              <a:rPr lang="en-US" altLang="ru-RU"/>
              <a:pPr>
                <a:defRPr/>
              </a:pPr>
              <a:t>‹#›</a:t>
            </a:fld>
            <a:endParaRPr lang="en-US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9532FFB-7069-4A99-99AF-B0B3073D856E}" type="slidenum">
              <a:rPr lang="en-US" altLang="ru-RU"/>
              <a:pPr>
                <a:defRPr/>
              </a:pPr>
              <a:t>‹#›</a:t>
            </a:fld>
            <a:endParaRPr lang="en-US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96BCDAF-E14D-4C57-B9F6-AFED53D9B20D}" type="slidenum">
              <a:rPr lang="en-US" altLang="ru-RU"/>
              <a:pPr>
                <a:defRPr/>
              </a:pPr>
              <a:t>‹#›</a:t>
            </a:fld>
            <a:endParaRPr lang="en-US" alt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>
                <a:solidFill>
                  <a:schemeClr val="accent3"/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accent3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dirty="0"/>
              <a:t>Образец подзаголовка</a:t>
            </a:r>
          </a:p>
        </p:txBody>
      </p:sp>
      <p:sp>
        <p:nvSpPr>
          <p:cNvPr id="4" name="日期占位符 3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88768B4-422D-4FA2-8ECA-B301A2297433}" type="datetimeFigureOut">
              <a:rPr lang="zh-CN" altLang="en-US"/>
              <a:pPr>
                <a:defRPr/>
              </a:pPr>
              <a:t>2020/3/30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E8EEF0F-47EC-4542-87B5-6576CCFBB67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日期占位符 3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A634EC-4F32-4DA1-A2CC-7CCAB017E4A9}" type="datetimeFigureOut">
              <a:rPr lang="zh-CN" altLang="en-US"/>
              <a:pPr>
                <a:defRPr/>
              </a:pPr>
              <a:t>2020/3/30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7F55AEC-FAC8-4637-A7E6-A4EBDF77CDF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日期占位符 3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B017F7-4099-437E-B603-952AC3B0E8BF}" type="datetimeFigureOut">
              <a:rPr lang="zh-CN" altLang="en-US"/>
              <a:pPr>
                <a:defRPr/>
              </a:pPr>
              <a:t>2020/3/30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C55B1CC-F1B5-4205-95BA-5C1020E5BC0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日期占位符 3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7E3AC88-9E7D-442A-BC38-AACC84D85385}" type="datetimeFigureOut">
              <a:rPr lang="zh-CN" altLang="en-US"/>
              <a:pPr>
                <a:defRPr/>
              </a:pPr>
              <a:t>2020/3/30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A1F4722-20F5-4291-81BC-7DA2A5D37BE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日期占位符 3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7E62C62-C5EA-4C7F-BB85-AF0292B490DB}" type="datetimeFigureOut">
              <a:rPr lang="zh-CN" altLang="en-US"/>
              <a:pPr>
                <a:defRPr/>
              </a:pPr>
              <a:t>2020/3/30</a:t>
            </a:fld>
            <a:endParaRPr lang="zh-CN" altLang="en-US"/>
          </a:p>
        </p:txBody>
      </p:sp>
      <p:sp>
        <p:nvSpPr>
          <p:cNvPr id="8" name="页脚占位符 4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931BFE-8C55-494A-B157-909E50AD2D4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日期占位符 3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79E19A0-8EDA-40D1-B709-CBD3F51C1F56}" type="datetimeFigureOut">
              <a:rPr lang="zh-CN" altLang="en-US"/>
              <a:pPr>
                <a:defRPr/>
              </a:pPr>
              <a:t>2020/3/30</a:t>
            </a:fld>
            <a:endParaRPr lang="zh-CN" altLang="en-US"/>
          </a:p>
        </p:txBody>
      </p:sp>
      <p:sp>
        <p:nvSpPr>
          <p:cNvPr id="4" name="页脚占位符 4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32D5250-B65D-49BD-B3BC-947172E99AC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DC96B62-3F8D-4E65-9BC5-8994767BF7C5}" type="datetimeFigureOut">
              <a:rPr lang="zh-CN" altLang="en-US"/>
              <a:pPr>
                <a:defRPr/>
              </a:pPr>
              <a:t>2020/3/30</a:t>
            </a:fld>
            <a:endParaRPr lang="zh-CN" altLang="en-US"/>
          </a:p>
        </p:txBody>
      </p:sp>
      <p:sp>
        <p:nvSpPr>
          <p:cNvPr id="3" name="页脚占位符 4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9300756-DB74-4F30-83F7-96EB3BF0C9E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日期占位符 3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5619A99-9026-449C-97AD-6F06F0B4276C}" type="datetimeFigureOut">
              <a:rPr lang="zh-CN" altLang="en-US"/>
              <a:pPr>
                <a:defRPr/>
              </a:pPr>
              <a:t>2020/3/30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4B3C094-A48F-4004-914E-87C4AF4C697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5C89BF8-3996-477E-8337-4DCE5F3181F7}" type="slidenum">
              <a:rPr lang="en-US" altLang="ru-RU"/>
              <a:pPr>
                <a:defRPr/>
              </a:pPr>
              <a:t>‹#›</a:t>
            </a:fld>
            <a:endParaRPr lang="en-US" alt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日期占位符 3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675C993-97BD-4653-A0D2-69F6C4FE6BBE}" type="datetimeFigureOut">
              <a:rPr lang="zh-CN" altLang="en-US"/>
              <a:pPr>
                <a:defRPr/>
              </a:pPr>
              <a:t>2020/3/30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3D283AC-24B6-4A48-BBC4-7643B14DC96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日期占位符 3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E4508AE-F11F-4825-8B60-9A5C52A7DFAB}" type="datetimeFigureOut">
              <a:rPr lang="zh-CN" altLang="en-US"/>
              <a:pPr>
                <a:defRPr/>
              </a:pPr>
              <a:t>2020/3/30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7C867A-E377-4B0F-B1BB-89FAB002BBD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日期占位符 3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C3A5C50-D4A2-4FDD-8D84-885F0921CD4B}" type="datetimeFigureOut">
              <a:rPr lang="zh-CN" altLang="en-US"/>
              <a:pPr>
                <a:defRPr/>
              </a:pPr>
              <a:t>2020/3/30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D831C58-8040-4BA7-979C-5E801CEBA3E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Rectangle 4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15AF0E-15BE-48E0-A5AE-C42704E2879A}" type="slidenum">
              <a:rPr lang="en-US" altLang="ru-RU"/>
              <a:pPr>
                <a:defRPr/>
              </a:pPr>
              <a:t>‹#›</a:t>
            </a:fld>
            <a:endParaRPr lang="en-US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Rectangle 4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1A7870-9813-4B3B-9BA5-A90540492634}" type="slidenum">
              <a:rPr lang="en-US" altLang="ru-RU"/>
              <a:pPr>
                <a:defRPr/>
              </a:pPr>
              <a:t>‹#›</a:t>
            </a:fld>
            <a:endParaRPr lang="en-US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Rectangle 4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E340D5B-F61D-4935-BCD8-B296CDB22F80}" type="slidenum">
              <a:rPr lang="en-US" altLang="ru-RU"/>
              <a:pPr>
                <a:defRPr/>
              </a:pPr>
              <a:t>‹#›</a:t>
            </a:fld>
            <a:endParaRPr lang="en-US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Rectangle 4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B98D0DC-7FA2-4A3F-BC23-126B918C9293}" type="slidenum">
              <a:rPr lang="en-US" altLang="ru-RU"/>
              <a:pPr>
                <a:defRPr/>
              </a:pPr>
              <a:t>‹#›</a:t>
            </a:fld>
            <a:endParaRPr lang="en-US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EE58A99-F97D-4D21-848B-A64D71B02CA6}" type="slidenum">
              <a:rPr lang="en-US" altLang="ru-RU"/>
              <a:pPr>
                <a:defRPr/>
              </a:pPr>
              <a:t>‹#›</a:t>
            </a:fld>
            <a:endParaRPr lang="en-US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4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F29A10-F726-4F75-818A-E97FA7A9D6C5}" type="slidenum">
              <a:rPr lang="en-US" altLang="ru-RU"/>
              <a:pPr>
                <a:defRPr/>
              </a:pPr>
              <a:t>‹#›</a:t>
            </a:fld>
            <a:endParaRPr lang="en-US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4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2A9F406-9111-40C0-814C-BC5FF5145542}" type="slidenum">
              <a:rPr lang="en-US" altLang="ru-RU"/>
              <a:pPr>
                <a:defRPr/>
              </a:pPr>
              <a:t>‹#›</a:t>
            </a:fld>
            <a:endParaRPr lang="en-US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D3D81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ru-RU" smtClean="0"/>
              <a:t>单击此处编辑母版标题样式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ru-RU" smtClean="0"/>
              <a:t>单击此处编辑母版文本样式</a:t>
            </a:r>
          </a:p>
          <a:p>
            <a:pPr lvl="1"/>
            <a:r>
              <a:rPr lang="zh-CN" altLang="ru-RU" smtClean="0"/>
              <a:t>第二级</a:t>
            </a:r>
          </a:p>
          <a:p>
            <a:pPr lvl="2"/>
            <a:r>
              <a:rPr lang="zh-CN" altLang="ru-RU" smtClean="0"/>
              <a:t>第三级</a:t>
            </a:r>
          </a:p>
          <a:p>
            <a:pPr lvl="3"/>
            <a:r>
              <a:rPr lang="zh-CN" altLang="ru-RU" smtClean="0"/>
              <a:t>第四级</a:t>
            </a:r>
          </a:p>
          <a:p>
            <a:pPr lvl="4"/>
            <a:r>
              <a:rPr lang="zh-CN" altLang="ru-RU" smtClean="0"/>
              <a:t>第五级</a:t>
            </a:r>
          </a:p>
        </p:txBody>
      </p:sp>
      <p:sp>
        <p:nvSpPr>
          <p:cNvPr id="1028" name="Rectangle 4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latin typeface="Arial" panose="020B0604020202020204" pitchFamily="34" charset="0"/>
                <a:ea typeface="宋体" charset="-122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latin typeface="Arial" panose="020B0604020202020204" pitchFamily="34" charset="0"/>
                <a:ea typeface="宋体" charset="-122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EC836DEF-6233-435E-B7AE-462E7E5E32E1}" type="slidenum">
              <a:rPr lang="en-US" altLang="ru-RU"/>
              <a:pPr>
                <a:defRPr/>
              </a:pPr>
              <a:t>‹#›</a:t>
            </a:fld>
            <a:endParaRPr lang="en-US" altLang="ru-RU"/>
          </a:p>
        </p:txBody>
      </p:sp>
      <p:pic>
        <p:nvPicPr>
          <p:cNvPr id="7175" name="Picture 7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0" y="0"/>
            <a:ext cx="91408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D3D81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7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0" y="0"/>
            <a:ext cx="91408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5" name="Picture 2" descr="C:\Users\yangkang\Desktop\TO-卡瓦\首界面.jpg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0" y="0"/>
            <a:ext cx="91630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endParaRPr lang="ru-RU" altLang="ru-RU" smtClean="0"/>
          </a:p>
        </p:txBody>
      </p:sp>
      <p:sp>
        <p:nvSpPr>
          <p:cNvPr id="819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endParaRPr lang="ru-RU" altLang="ru-RU" smtClean="0"/>
          </a:p>
        </p:txBody>
      </p:sp>
      <p:sp>
        <p:nvSpPr>
          <p:cNvPr id="2054" name="日期占位符 3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latin typeface="Calibri" pitchFamily="34" charset="0"/>
                <a:ea typeface="宋体" charset="-122"/>
                <a:cs typeface="+mn-cs"/>
              </a:defRPr>
            </a:lvl1pPr>
          </a:lstStyle>
          <a:p>
            <a:pPr>
              <a:defRPr/>
            </a:pPr>
            <a:fld id="{9D930F71-87C3-45D5-944F-3A110ECC60DB}" type="datetimeFigureOut">
              <a:rPr lang="zh-CN" altLang="en-US"/>
              <a:pPr>
                <a:defRPr/>
              </a:pPr>
              <a:t>2020/3/30</a:t>
            </a:fld>
            <a:endParaRPr lang="zh-CN" altLang="en-US"/>
          </a:p>
        </p:txBody>
      </p:sp>
      <p:sp>
        <p:nvSpPr>
          <p:cNvPr id="2055" name="页脚占位符 4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latin typeface="Calibri" pitchFamily="34" charset="0"/>
                <a:ea typeface="宋体" charset="-122"/>
                <a:cs typeface="+mn-cs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2056" name="灯片编号占位符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16300F5B-FC66-4CCE-B1CC-FA2DC679B9A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Relationship Id="rId6" Type="http://schemas.openxmlformats.org/officeDocument/2006/relationships/chart" Target="../charts/chart4.xml"/><Relationship Id="rId5" Type="http://schemas.openxmlformats.org/officeDocument/2006/relationships/chart" Target="../charts/chart3.xml"/><Relationship Id="rId4" Type="http://schemas.openxmlformats.org/officeDocument/2006/relationships/chart" Target="../charts/char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6.jpeg"/><Relationship Id="rId5" Type="http://schemas.openxmlformats.org/officeDocument/2006/relationships/image" Target="../media/image15.emf"/><Relationship Id="rId4" Type="http://schemas.openxmlformats.org/officeDocument/2006/relationships/oleObject" Target="../embeddings/Microsoft_Excel_97-2003_Worksheet1.xls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7" Type="http://schemas.openxmlformats.org/officeDocument/2006/relationships/chart" Target="../charts/chart5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18.jpeg"/><Relationship Id="rId5" Type="http://schemas.openxmlformats.org/officeDocument/2006/relationships/image" Target="../media/image17.emf"/><Relationship Id="rId4" Type="http://schemas.openxmlformats.org/officeDocument/2006/relationships/oleObject" Target="../embeddings/Microsoft_Excel_97-2003_Worksheet2.xls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4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/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42988" y="2147888"/>
            <a:ext cx="7772400" cy="1136650"/>
          </a:xfrm>
        </p:spPr>
        <p:txBody>
          <a:bodyPr/>
          <a:lstStyle/>
          <a:p>
            <a:pPr>
              <a:defRPr/>
            </a:pPr>
            <a:r>
              <a:rPr lang="ru-RU" dirty="0"/>
              <a:t>БЮДЖЕТ ДЛЯ ГРАЖДАН</a:t>
            </a:r>
          </a:p>
        </p:txBody>
      </p:sp>
      <p:sp>
        <p:nvSpPr>
          <p:cNvPr id="3075" name="Подзаголовок 2">
            <a:extLst>
              <a:ext uri="{FF2B5EF4-FFF2-40B4-BE49-F238E27FC236}"/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15616" y="4221088"/>
            <a:ext cx="6408712" cy="2232248"/>
          </a:xfrm>
        </p:spPr>
        <p:txBody>
          <a:bodyPr/>
          <a:lstStyle/>
          <a:p>
            <a:pPr>
              <a:defRPr/>
            </a:pPr>
            <a:r>
              <a:rPr lang="ru-RU" altLang="ru-RU" sz="2800" dirty="0">
                <a:solidFill>
                  <a:schemeClr val="accent4">
                    <a:lumMod val="85000"/>
                    <a:lumOff val="15000"/>
                  </a:schemeClr>
                </a:solidFill>
                <a:latin typeface="Georgia" panose="02040502050405020303" pitchFamily="18" charset="0"/>
              </a:rPr>
              <a:t>к </a:t>
            </a:r>
            <a:r>
              <a:rPr lang="ru-RU" altLang="ru-RU" sz="2800" dirty="0" smtClean="0">
                <a:solidFill>
                  <a:schemeClr val="accent4">
                    <a:lumMod val="85000"/>
                    <a:lumOff val="15000"/>
                  </a:schemeClr>
                </a:solidFill>
                <a:latin typeface="Georgia" panose="02040502050405020303" pitchFamily="18" charset="0"/>
              </a:rPr>
              <a:t>утвержденному  бюджету муниципального образования п. Михайловский Саратовской области </a:t>
            </a:r>
            <a:r>
              <a:rPr lang="ru-RU" altLang="ru-RU" sz="2800" dirty="0">
                <a:solidFill>
                  <a:schemeClr val="accent4">
                    <a:lumMod val="85000"/>
                    <a:lumOff val="15000"/>
                  </a:schemeClr>
                </a:solidFill>
                <a:latin typeface="Georgia" panose="02040502050405020303" pitchFamily="18" charset="0"/>
              </a:rPr>
              <a:t>на </a:t>
            </a:r>
            <a:r>
              <a:rPr lang="ru-RU" altLang="ru-RU" sz="2800" dirty="0" smtClean="0">
                <a:solidFill>
                  <a:schemeClr val="accent4">
                    <a:lumMod val="85000"/>
                    <a:lumOff val="15000"/>
                  </a:schemeClr>
                </a:solidFill>
                <a:latin typeface="Georgia" panose="02040502050405020303" pitchFamily="18" charset="0"/>
              </a:rPr>
              <a:t>2020 </a:t>
            </a:r>
            <a:r>
              <a:rPr lang="ru-RU" altLang="ru-RU" sz="2800" dirty="0">
                <a:solidFill>
                  <a:schemeClr val="accent4">
                    <a:lumMod val="85000"/>
                    <a:lumOff val="15000"/>
                  </a:schemeClr>
                </a:solidFill>
                <a:latin typeface="Georgia" panose="02040502050405020303" pitchFamily="18" charset="0"/>
              </a:rPr>
              <a:t>год и плановый период </a:t>
            </a:r>
            <a:r>
              <a:rPr lang="ru-RU" altLang="ru-RU" sz="2800" dirty="0" smtClean="0">
                <a:solidFill>
                  <a:schemeClr val="accent4">
                    <a:lumMod val="85000"/>
                    <a:lumOff val="15000"/>
                  </a:schemeClr>
                </a:solidFill>
                <a:latin typeface="Georgia" panose="02040502050405020303" pitchFamily="18" charset="0"/>
              </a:rPr>
              <a:t>2021 </a:t>
            </a:r>
            <a:r>
              <a:rPr lang="ru-RU" altLang="ru-RU" sz="2800">
                <a:solidFill>
                  <a:schemeClr val="accent4">
                    <a:lumMod val="85000"/>
                    <a:lumOff val="15000"/>
                  </a:schemeClr>
                </a:solidFill>
                <a:latin typeface="Georgia" panose="02040502050405020303" pitchFamily="18" charset="0"/>
              </a:rPr>
              <a:t>и </a:t>
            </a:r>
            <a:r>
              <a:rPr lang="ru-RU" altLang="ru-RU" sz="2800" smtClean="0">
                <a:solidFill>
                  <a:schemeClr val="accent4">
                    <a:lumMod val="85000"/>
                    <a:lumOff val="15000"/>
                  </a:schemeClr>
                </a:solidFill>
                <a:latin typeface="Georgia" panose="02040502050405020303" pitchFamily="18" charset="0"/>
              </a:rPr>
              <a:t>2022  </a:t>
            </a:r>
            <a:r>
              <a:rPr lang="ru-RU" altLang="ru-RU" sz="2800" dirty="0">
                <a:solidFill>
                  <a:schemeClr val="accent4">
                    <a:lumMod val="85000"/>
                    <a:lumOff val="15000"/>
                  </a:schemeClr>
                </a:solidFill>
                <a:latin typeface="Georgia" panose="02040502050405020303" pitchFamily="18" charset="0"/>
              </a:rPr>
              <a:t>годов</a:t>
            </a:r>
          </a:p>
        </p:txBody>
      </p:sp>
      <p:pic>
        <p:nvPicPr>
          <p:cNvPr id="9220" name="Picture 5" descr="https://images.vector-images.com/64/mikhaylovskyi_zato_coa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43338" y="242888"/>
            <a:ext cx="1457325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000" dirty="0" smtClean="0"/>
              <a:t>Показатели прогноза социально-экономического развития МО п. Михайловский на 2020 – 2022 годы</a:t>
            </a: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755107245"/>
              </p:ext>
            </p:extLst>
          </p:nvPr>
        </p:nvGraphicFramePr>
        <p:xfrm>
          <a:off x="457200" y="1497013"/>
          <a:ext cx="8229600" cy="4857429"/>
        </p:xfrm>
        <a:graphic>
          <a:graphicData uri="http://schemas.openxmlformats.org/drawingml/2006/table">
            <a:tbl>
              <a:tblPr/>
              <a:tblGrid>
                <a:gridCol w="3898900"/>
                <a:gridCol w="720725"/>
                <a:gridCol w="719138"/>
                <a:gridCol w="720725"/>
                <a:gridCol w="647700"/>
                <a:gridCol w="720725"/>
                <a:gridCol w="801687"/>
              </a:tblGrid>
              <a:tr h="5191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Показатели</a:t>
                      </a:r>
                      <a:endParaRPr kumimoji="0" lang="ru-RU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2017 год отчет</a:t>
                      </a:r>
                      <a:endParaRPr kumimoji="0" lang="ru-RU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2018 год отчет</a:t>
                      </a:r>
                      <a:endParaRPr kumimoji="0" lang="ru-RU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2019 год оценка</a:t>
                      </a:r>
                      <a:endParaRPr kumimoji="0" lang="ru-RU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2020 год прогноз </a:t>
                      </a:r>
                      <a:endParaRPr kumimoji="0" lang="ru-RU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2021 год прогноз </a:t>
                      </a:r>
                      <a:endParaRPr kumimoji="0" lang="ru-RU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2022 год прогноз </a:t>
                      </a:r>
                      <a:endParaRPr kumimoji="0" lang="ru-RU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2746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Денежные доходы населения - всего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649 386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737 021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666 246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706 998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753 542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805 509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</a:tr>
              <a:tr h="28288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в том числе: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 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 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 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 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 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 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</a:tr>
              <a:tr h="1444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Оплата труда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309740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357894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311560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329942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353038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377751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</a:tr>
              <a:tr h="2603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Доходы от предпринимательской деятельности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1648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497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520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539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560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582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</a:tr>
              <a:tr h="2317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Пенсии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115100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121783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129455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138000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146694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155348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</a:tr>
              <a:tr h="215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Пособия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6180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6322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6619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6857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7124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7402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</a:tr>
              <a:tr h="215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Стипендии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</a:tr>
              <a:tr h="1444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Другие доходы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216218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250525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218092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231600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246126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264426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</a:tr>
              <a:tr h="2492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Расходы и сбережения -  всего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532 578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604 357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546 322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579 164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458 424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660 517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</a:tr>
              <a:tr h="2095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в том числе: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</a:tr>
              <a:tr h="2222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Покупка товаров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128638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130320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141530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149680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161980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170090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</a:tr>
              <a:tr h="2492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Обязательные платежи и разнообразные взносы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95864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98069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102678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106374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109192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114832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</a:tr>
              <a:tr h="215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Прочие расходы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308076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375968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302114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323110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335450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375595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</a:tr>
              <a:tr h="5048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Среднемесячные денежные доходы на душу населения, рублей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20857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23668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21395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22684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23757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25870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</a:tr>
              <a:tr h="2619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темп роста среднемесячных денежных доходов на душу населения %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113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90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106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106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107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</a:tr>
              <a:tr h="2619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Численность населения (среднегодовая),человек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2595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2595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2595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2595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2595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2595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Объект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82391729"/>
              </p:ext>
            </p:extLst>
          </p:nvPr>
        </p:nvGraphicFramePr>
        <p:xfrm>
          <a:off x="2197807" y="1600195"/>
          <a:ext cx="4748385" cy="4525974"/>
        </p:xfrm>
        <a:graphic>
          <a:graphicData uri="http://schemas.openxmlformats.org/drawingml/2006/table">
            <a:tbl>
              <a:tblPr firstRow="1" firstCol="1" bandRow="1"/>
              <a:tblGrid>
                <a:gridCol w="1248069"/>
                <a:gridCol w="1178897"/>
                <a:gridCol w="1214079"/>
                <a:gridCol w="1107340"/>
              </a:tblGrid>
              <a:tr h="362077">
                <a:tc>
                  <a:txBody>
                    <a:bodyPr/>
                    <a:lstStyle/>
                    <a:p>
                      <a:pPr indent="42037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Возраст, лет</a:t>
                      </a:r>
                      <a:endParaRPr lang="ru-RU" sz="10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4401" marR="644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Мужчины и женщины</a:t>
                      </a:r>
                      <a:endParaRPr lang="ru-RU" sz="10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4401" marR="644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Мужчины</a:t>
                      </a:r>
                      <a:endParaRPr lang="ru-RU" sz="10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4401" marR="644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Женщины</a:t>
                      </a:r>
                      <a:endParaRPr lang="ru-RU" sz="10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4401" marR="644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103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Все населения</a:t>
                      </a:r>
                      <a:endParaRPr lang="ru-RU" sz="10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4401" marR="644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2595</a:t>
                      </a:r>
                      <a:endParaRPr lang="ru-RU" sz="10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4401" marR="644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1290</a:t>
                      </a:r>
                      <a:endParaRPr lang="ru-RU" sz="10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4401" marR="644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7020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1305</a:t>
                      </a:r>
                      <a:endParaRPr lang="ru-RU" sz="10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4401" marR="644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103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0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4401" marR="644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18</a:t>
                      </a:r>
                      <a:endParaRPr lang="ru-RU" sz="10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4401" marR="644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13</a:t>
                      </a:r>
                      <a:endParaRPr lang="ru-RU" sz="10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4401" marR="644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7020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10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4401" marR="644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103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0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4401" marR="644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24</a:t>
                      </a:r>
                      <a:endParaRPr lang="ru-RU" sz="10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4401" marR="644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10</a:t>
                      </a:r>
                      <a:endParaRPr lang="ru-RU" sz="10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4401" marR="644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7020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14</a:t>
                      </a:r>
                      <a:endParaRPr lang="ru-RU" sz="10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4401" marR="644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103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0-2</a:t>
                      </a:r>
                      <a:endParaRPr lang="ru-RU" sz="10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4401" marR="644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65</a:t>
                      </a:r>
                      <a:endParaRPr lang="ru-RU" sz="10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4401" marR="644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37</a:t>
                      </a:r>
                      <a:endParaRPr lang="ru-RU" sz="10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4401" marR="644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7020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28</a:t>
                      </a:r>
                      <a:endParaRPr lang="ru-RU" sz="10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4401" marR="644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103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3-5</a:t>
                      </a:r>
                      <a:endParaRPr lang="ru-RU" sz="10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4401" marR="644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82</a:t>
                      </a:r>
                      <a:endParaRPr lang="ru-RU" sz="10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4401" marR="644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46</a:t>
                      </a:r>
                      <a:endParaRPr lang="ru-RU" sz="10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4401" marR="644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7020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36</a:t>
                      </a:r>
                      <a:endParaRPr lang="ru-RU" sz="10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4401" marR="644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103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  <a:endParaRPr lang="ru-RU" sz="10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4401" marR="644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20</a:t>
                      </a:r>
                      <a:endParaRPr lang="ru-RU" sz="10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4401" marR="644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11</a:t>
                      </a:r>
                      <a:endParaRPr lang="ru-RU" sz="10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4401" marR="644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7020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9</a:t>
                      </a:r>
                      <a:endParaRPr lang="ru-RU" sz="10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4401" marR="644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103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1-6</a:t>
                      </a:r>
                      <a:endParaRPr lang="ru-RU" sz="10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4401" marR="644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149</a:t>
                      </a:r>
                      <a:endParaRPr lang="ru-RU" sz="10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4401" marR="644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81</a:t>
                      </a:r>
                      <a:endParaRPr lang="ru-RU" sz="10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4401" marR="644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7020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68</a:t>
                      </a:r>
                      <a:endParaRPr lang="ru-RU" sz="10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4401" marR="644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103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7</a:t>
                      </a:r>
                      <a:endParaRPr lang="ru-RU" sz="10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4401" marR="644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23</a:t>
                      </a:r>
                      <a:endParaRPr lang="ru-RU" sz="10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4401" marR="644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15</a:t>
                      </a:r>
                      <a:endParaRPr lang="ru-RU" sz="10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4401" marR="644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7020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8</a:t>
                      </a:r>
                      <a:endParaRPr lang="ru-RU" sz="10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4401" marR="644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103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8-13</a:t>
                      </a:r>
                      <a:endParaRPr lang="ru-RU" sz="10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4401" marR="644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227</a:t>
                      </a:r>
                      <a:endParaRPr lang="ru-RU" sz="10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4401" marR="644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124</a:t>
                      </a:r>
                      <a:endParaRPr lang="ru-RU" sz="10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4401" marR="644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7020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103</a:t>
                      </a:r>
                      <a:endParaRPr lang="ru-RU" sz="10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4401" marR="644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103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14-15</a:t>
                      </a:r>
                      <a:endParaRPr lang="ru-RU" sz="10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4401" marR="644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55</a:t>
                      </a:r>
                      <a:endParaRPr lang="ru-RU" sz="10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4401" marR="644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34</a:t>
                      </a:r>
                      <a:endParaRPr lang="ru-RU" sz="10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4401" marR="644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7020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21</a:t>
                      </a:r>
                      <a:endParaRPr lang="ru-RU" sz="10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4401" marR="644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103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16-17</a:t>
                      </a:r>
                      <a:endParaRPr lang="ru-RU" sz="10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4401" marR="644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70</a:t>
                      </a:r>
                      <a:endParaRPr lang="ru-RU" sz="10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4401" marR="644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32</a:t>
                      </a:r>
                      <a:endParaRPr lang="ru-RU" sz="10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4401" marR="644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7020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38</a:t>
                      </a:r>
                      <a:endParaRPr lang="ru-RU" sz="10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4401" marR="644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103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18-19</a:t>
                      </a:r>
                      <a:endParaRPr lang="ru-RU" sz="10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4401" marR="644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41</a:t>
                      </a:r>
                      <a:endParaRPr lang="ru-RU" sz="10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4401" marR="644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22</a:t>
                      </a:r>
                      <a:endParaRPr lang="ru-RU" sz="10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4401" marR="644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7020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19</a:t>
                      </a:r>
                      <a:endParaRPr lang="ru-RU" sz="10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4401" marR="644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103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20-24</a:t>
                      </a:r>
                      <a:endParaRPr lang="ru-RU" sz="10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4401" marR="644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0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4401" marR="644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48</a:t>
                      </a:r>
                      <a:endParaRPr lang="ru-RU" sz="10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4401" marR="644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7020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52</a:t>
                      </a:r>
                      <a:endParaRPr lang="ru-RU" sz="10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4401" marR="644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103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25-29</a:t>
                      </a:r>
                      <a:endParaRPr lang="ru-RU" sz="10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4401" marR="644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159</a:t>
                      </a:r>
                      <a:endParaRPr lang="ru-RU" sz="10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4401" marR="644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82</a:t>
                      </a:r>
                      <a:endParaRPr lang="ru-RU" sz="10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4401" marR="644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7020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77</a:t>
                      </a:r>
                      <a:endParaRPr lang="ru-RU" sz="10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4401" marR="644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103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30-34</a:t>
                      </a:r>
                      <a:endParaRPr lang="ru-RU" sz="10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4401" marR="644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257</a:t>
                      </a:r>
                      <a:endParaRPr lang="ru-RU" sz="10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4401" marR="644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131</a:t>
                      </a:r>
                      <a:endParaRPr lang="ru-RU" sz="10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4401" marR="644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7020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126</a:t>
                      </a:r>
                      <a:endParaRPr lang="ru-RU" sz="10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4401" marR="644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103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35-39</a:t>
                      </a:r>
                      <a:endParaRPr lang="ru-RU" sz="10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4401" marR="644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286</a:t>
                      </a:r>
                      <a:endParaRPr lang="ru-RU" sz="10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4401" marR="644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132</a:t>
                      </a:r>
                      <a:endParaRPr lang="ru-RU" sz="10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4401" marR="644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7020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154</a:t>
                      </a:r>
                      <a:endParaRPr lang="ru-RU" sz="10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4401" marR="644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103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40-44</a:t>
                      </a:r>
                      <a:endParaRPr lang="ru-RU" sz="10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4401" marR="644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244</a:t>
                      </a:r>
                      <a:endParaRPr lang="ru-RU" sz="10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4401" marR="644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107</a:t>
                      </a:r>
                      <a:endParaRPr lang="ru-RU" sz="10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4401" marR="644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7020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137</a:t>
                      </a:r>
                      <a:endParaRPr lang="ru-RU" sz="10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4401" marR="644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103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45-49</a:t>
                      </a:r>
                      <a:endParaRPr lang="ru-RU" sz="10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4401" marR="644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187</a:t>
                      </a:r>
                      <a:endParaRPr lang="ru-RU" sz="10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4401" marR="644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97</a:t>
                      </a:r>
                      <a:endParaRPr lang="ru-RU" sz="10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4401" marR="644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7020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90</a:t>
                      </a:r>
                      <a:endParaRPr lang="ru-RU" sz="10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4401" marR="644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103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50-54</a:t>
                      </a:r>
                      <a:endParaRPr lang="ru-RU" sz="10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4401" marR="644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165</a:t>
                      </a:r>
                      <a:endParaRPr lang="ru-RU" sz="10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4401" marR="644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90</a:t>
                      </a:r>
                      <a:endParaRPr lang="ru-RU" sz="10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4401" marR="644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7020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75</a:t>
                      </a:r>
                      <a:endParaRPr lang="ru-RU" sz="10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4401" marR="644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103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55-59</a:t>
                      </a:r>
                      <a:endParaRPr lang="ru-RU" sz="10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4401" marR="644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187</a:t>
                      </a:r>
                      <a:endParaRPr lang="ru-RU" sz="10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4401" marR="644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85</a:t>
                      </a:r>
                      <a:endParaRPr lang="ru-RU" sz="10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4401" marR="644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7020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102</a:t>
                      </a:r>
                      <a:endParaRPr lang="ru-RU" sz="10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4401" marR="644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103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60-64</a:t>
                      </a:r>
                      <a:endParaRPr lang="ru-RU" sz="10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4401" marR="644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155</a:t>
                      </a:r>
                      <a:endParaRPr lang="ru-RU" sz="10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4401" marR="644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71</a:t>
                      </a:r>
                      <a:endParaRPr lang="ru-RU" sz="10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4401" marR="644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7020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84</a:t>
                      </a:r>
                      <a:endParaRPr lang="ru-RU" sz="10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4401" marR="644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103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65-69</a:t>
                      </a:r>
                      <a:endParaRPr lang="ru-RU" sz="10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4401" marR="644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94</a:t>
                      </a:r>
                      <a:endParaRPr lang="ru-RU" sz="10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4401" marR="644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48</a:t>
                      </a:r>
                      <a:endParaRPr lang="ru-RU" sz="10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4401" marR="644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7020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46</a:t>
                      </a:r>
                      <a:endParaRPr lang="ru-RU" sz="10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4401" marR="644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103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70 лет и старше</a:t>
                      </a:r>
                      <a:endParaRPr lang="ru-RU" sz="10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4401" marR="644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178</a:t>
                      </a:r>
                      <a:endParaRPr lang="ru-RU" sz="10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4401" marR="644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78</a:t>
                      </a:r>
                      <a:endParaRPr lang="ru-RU" sz="10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4401" marR="644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7020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0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4401" marR="644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07504" y="107475"/>
            <a:ext cx="8856984" cy="14773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indent="369888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0" marR="0" lvl="0" indent="369888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Численность и состав населения </a:t>
            </a:r>
            <a:endParaRPr kumimoji="0" lang="ru-RU" altLang="ru-RU" sz="1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369888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Численность населения городского округа ЗАТО Михайловский по состоянию на 1 января 2019 года составила 2595 человек, из них:  </a:t>
            </a:r>
            <a:endParaRPr kumimoji="0" lang="ru-RU" altLang="ru-RU" sz="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369888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61,4 %- граждане трудоспособного возраста (численность 1594 человек), </a:t>
            </a:r>
            <a:endParaRPr kumimoji="0" lang="ru-RU" altLang="ru-RU" sz="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369888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18,2 %- граждане моложе трудоспособного возраста (численность 472 человек), </a:t>
            </a:r>
            <a:endParaRPr kumimoji="0" lang="ru-RU" altLang="ru-RU" sz="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369888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20,4 %- граждане  старше  трудоспособного возраста (численность 529 человек). </a:t>
            </a:r>
            <a:endParaRPr kumimoji="0" lang="ru-RU" altLang="ru-RU" sz="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369888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73781740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82650" y="90488"/>
            <a:ext cx="7356475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400" dirty="0">
                <a:solidFill>
                  <a:srgbClr val="284C6A"/>
                </a:solidFill>
                <a:latin typeface="+mn-lt"/>
                <a:cs typeface="Arial" charset="0"/>
              </a:rPr>
              <a:t>Бюджетный</a:t>
            </a:r>
            <a:r>
              <a:rPr lang="ru-RU" sz="2800" dirty="0">
                <a:solidFill>
                  <a:srgbClr val="284C6A"/>
                </a:solidFill>
                <a:latin typeface="+mn-lt"/>
                <a:cs typeface="Arial" charset="0"/>
              </a:rPr>
              <a:t> </a:t>
            </a:r>
            <a:r>
              <a:rPr lang="ru-RU" sz="2400" dirty="0">
                <a:solidFill>
                  <a:srgbClr val="284C6A"/>
                </a:solidFill>
                <a:latin typeface="+mn-lt"/>
                <a:cs typeface="Arial" charset="0"/>
              </a:rPr>
              <a:t>прогноз</a:t>
            </a:r>
          </a:p>
        </p:txBody>
      </p:sp>
      <p:graphicFrame>
        <p:nvGraphicFramePr>
          <p:cNvPr id="6" name="Диаграмма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220594694"/>
              </p:ext>
            </p:extLst>
          </p:nvPr>
        </p:nvGraphicFramePr>
        <p:xfrm>
          <a:off x="-108520" y="764704"/>
          <a:ext cx="7108826" cy="3073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2054" name="Picture 2" descr="https://cdn.pixabay.com/photo/2013/07/13/12/34/coins-159889_1280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372225" y="476250"/>
            <a:ext cx="2455863" cy="2520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8" name="Диаграмма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57078420"/>
              </p:ext>
            </p:extLst>
          </p:nvPr>
        </p:nvGraphicFramePr>
        <p:xfrm>
          <a:off x="214281" y="3714751"/>
          <a:ext cx="4714909" cy="278608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7" name="Диаграмма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54963155"/>
              </p:ext>
            </p:extLst>
          </p:nvPr>
        </p:nvGraphicFramePr>
        <p:xfrm>
          <a:off x="4547583" y="3681561"/>
          <a:ext cx="4577537" cy="31924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9" name="Диаграмма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32858841"/>
              </p:ext>
            </p:extLst>
          </p:nvPr>
        </p:nvGraphicFramePr>
        <p:xfrm>
          <a:off x="4644008" y="3861048"/>
          <a:ext cx="4577537" cy="31924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sz="2400" dirty="0" smtClean="0"/>
              <a:t>Динамика доходной части бюджета городского округа МО п. Михайловский </a:t>
            </a:r>
            <a:br>
              <a:rPr lang="ru-RU" altLang="ru-RU" sz="2400" dirty="0" smtClean="0"/>
            </a:br>
            <a:r>
              <a:rPr lang="ru-RU" altLang="ru-RU" sz="2400" dirty="0" smtClean="0"/>
              <a:t>в 2018-2022 г. (млн. рублей)</a:t>
            </a:r>
          </a:p>
        </p:txBody>
      </p:sp>
      <p:graphicFrame>
        <p:nvGraphicFramePr>
          <p:cNvPr id="3074" name="Object 6"/>
          <p:cNvGraphicFramePr>
            <a:graphicFrameLocks noGrp="1" noChangeAspect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52926837"/>
              </p:ext>
            </p:extLst>
          </p:nvPr>
        </p:nvGraphicFramePr>
        <p:xfrm>
          <a:off x="395288" y="1644650"/>
          <a:ext cx="6184900" cy="42370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3" name="Лист" r:id="rId4" imgW="6686601" imgH="4581630" progId="Excel.Sheet.8">
                  <p:embed/>
                </p:oleObj>
              </mc:Choice>
              <mc:Fallback>
                <p:oleObj name="Лист" r:id="rId4" imgW="6686601" imgH="4581630" progId="Excel.Sheet.8">
                  <p:embed/>
                  <p:pic>
                    <p:nvPicPr>
                      <p:cNvPr id="0" name="Object 6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5288" y="1644650"/>
                        <a:ext cx="6184900" cy="4237038"/>
                      </a:xfrm>
                      <a:prstGeom prst="rect">
                        <a:avLst/>
                      </a:prstGeom>
                      <a:solidFill>
                        <a:srgbClr val="00B0F0"/>
                      </a:solidFill>
                      <a:extLst/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076" name="Picture 7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660232" y="4293096"/>
            <a:ext cx="1524000" cy="127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Tm="5000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301625" y="260350"/>
            <a:ext cx="8510588" cy="938213"/>
          </a:xfrm>
        </p:spPr>
        <p:txBody>
          <a:bodyPr/>
          <a:lstStyle/>
          <a:p>
            <a:pPr eaLnBrk="1" hangingPunct="1"/>
            <a:r>
              <a:rPr lang="ru-RU" altLang="ru-RU" sz="2400" b="1" dirty="0" smtClean="0">
                <a:solidFill>
                  <a:srgbClr val="3333FF"/>
                </a:solidFill>
              </a:rPr>
              <a:t> </a:t>
            </a:r>
            <a:r>
              <a:rPr lang="ru-RU" altLang="ru-RU" sz="2400" dirty="0" smtClean="0">
                <a:solidFill>
                  <a:srgbClr val="000000"/>
                </a:solidFill>
              </a:rPr>
              <a:t>Безвозмездные поступления </a:t>
            </a:r>
            <a:br>
              <a:rPr lang="ru-RU" altLang="ru-RU" sz="2400" dirty="0" smtClean="0">
                <a:solidFill>
                  <a:srgbClr val="000000"/>
                </a:solidFill>
              </a:rPr>
            </a:br>
            <a:r>
              <a:rPr lang="ru-RU" altLang="ru-RU" sz="2400" dirty="0" smtClean="0">
                <a:solidFill>
                  <a:srgbClr val="000000"/>
                </a:solidFill>
              </a:rPr>
              <a:t>в бюджет МО п. Михайловский 2018-2022 гг.</a:t>
            </a:r>
          </a:p>
        </p:txBody>
      </p:sp>
      <p:graphicFrame>
        <p:nvGraphicFramePr>
          <p:cNvPr id="4098" name="Object 3"/>
          <p:cNvGraphicFramePr>
            <a:graphicFrameLocks noGrp="1" noChangeAspect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91315133"/>
              </p:ext>
            </p:extLst>
          </p:nvPr>
        </p:nvGraphicFramePr>
        <p:xfrm>
          <a:off x="144463" y="2085975"/>
          <a:ext cx="5597525" cy="4124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42" name="Лист" r:id="rId4" imgW="5467221" imgH="4029210" progId="Excel.Sheet.8">
                  <p:embed/>
                </p:oleObj>
              </mc:Choice>
              <mc:Fallback>
                <p:oleObj name="Лист" r:id="rId4" imgW="5467221" imgH="4029210" progId="Excel.Sheet.8">
                  <p:embed/>
                  <p:pic>
                    <p:nvPicPr>
                      <p:cNvPr id="0" name="Object 3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4463" y="2085975"/>
                        <a:ext cx="5597525" cy="41243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101" name="Rectangle 6"/>
          <p:cNvSpPr>
            <a:spLocks noChangeArrowheads="1"/>
          </p:cNvSpPr>
          <p:nvPr/>
        </p:nvSpPr>
        <p:spPr bwMode="auto">
          <a:xfrm>
            <a:off x="827088" y="1412875"/>
            <a:ext cx="4032250" cy="431800"/>
          </a:xfrm>
          <a:prstGeom prst="rect">
            <a:avLst/>
          </a:prstGeom>
          <a:solidFill>
            <a:srgbClr val="2DC8FF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altLang="ru-RU" b="1">
                <a:solidFill>
                  <a:srgbClr val="000000"/>
                </a:solidFill>
                <a:latin typeface="Times New Roman" pitchFamily="18" charset="0"/>
              </a:rPr>
              <a:t>Безвозмездные поступления, млн. руб.</a:t>
            </a:r>
          </a:p>
        </p:txBody>
      </p:sp>
      <p:sp>
        <p:nvSpPr>
          <p:cNvPr id="4102" name="Rectangle 7"/>
          <p:cNvSpPr>
            <a:spLocks noChangeArrowheads="1"/>
          </p:cNvSpPr>
          <p:nvPr/>
        </p:nvSpPr>
        <p:spPr bwMode="auto">
          <a:xfrm>
            <a:off x="5219700" y="1412875"/>
            <a:ext cx="3636963" cy="863600"/>
          </a:xfrm>
          <a:prstGeom prst="rect">
            <a:avLst/>
          </a:prstGeom>
          <a:solidFill>
            <a:srgbClr val="2DC8FF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altLang="ru-RU" b="1" dirty="0">
                <a:solidFill>
                  <a:srgbClr val="000000"/>
                </a:solidFill>
                <a:latin typeface="Times New Roman" pitchFamily="18" charset="0"/>
              </a:rPr>
              <a:t>Структура безвозмездных</a:t>
            </a:r>
          </a:p>
          <a:p>
            <a:pPr algn="ctr"/>
            <a:r>
              <a:rPr lang="ru-RU" altLang="ru-RU" b="1" dirty="0">
                <a:solidFill>
                  <a:srgbClr val="000000"/>
                </a:solidFill>
                <a:latin typeface="Times New Roman" pitchFamily="18" charset="0"/>
              </a:rPr>
              <a:t>поступлений на </a:t>
            </a:r>
            <a:r>
              <a:rPr lang="ru-RU" altLang="ru-RU" b="1" dirty="0" smtClean="0">
                <a:solidFill>
                  <a:srgbClr val="000000"/>
                </a:solidFill>
                <a:latin typeface="Times New Roman" pitchFamily="18" charset="0"/>
              </a:rPr>
              <a:t>2020 </a:t>
            </a:r>
            <a:r>
              <a:rPr lang="ru-RU" altLang="ru-RU" b="1" dirty="0">
                <a:solidFill>
                  <a:srgbClr val="000000"/>
                </a:solidFill>
                <a:latin typeface="Times New Roman" pitchFamily="18" charset="0"/>
              </a:rPr>
              <a:t>год, %</a:t>
            </a:r>
          </a:p>
        </p:txBody>
      </p:sp>
      <p:sp>
        <p:nvSpPr>
          <p:cNvPr id="4103" name="AutoShape 8"/>
          <p:cNvSpPr>
            <a:spLocks noChangeArrowheads="1"/>
          </p:cNvSpPr>
          <p:nvPr/>
        </p:nvSpPr>
        <p:spPr bwMode="auto">
          <a:xfrm rot="3904475">
            <a:off x="2103437" y="4589463"/>
            <a:ext cx="1076325" cy="165100"/>
          </a:xfrm>
          <a:prstGeom prst="rightArrow">
            <a:avLst>
              <a:gd name="adj1" fmla="val 50000"/>
              <a:gd name="adj2" fmla="val 71591"/>
            </a:avLst>
          </a:prstGeom>
          <a:solidFill>
            <a:srgbClr val="0000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 altLang="ru-RU" sz="1200">
              <a:latin typeface="Tahoma" pitchFamily="34" charset="0"/>
            </a:endParaRPr>
          </a:p>
        </p:txBody>
      </p:sp>
      <p:sp>
        <p:nvSpPr>
          <p:cNvPr id="4104" name="AutoShape 12"/>
          <p:cNvSpPr>
            <a:spLocks noChangeArrowheads="1"/>
          </p:cNvSpPr>
          <p:nvPr/>
        </p:nvSpPr>
        <p:spPr bwMode="auto">
          <a:xfrm rot="4042564" flipV="1">
            <a:off x="1187450" y="3208338"/>
            <a:ext cx="1350963" cy="166687"/>
          </a:xfrm>
          <a:prstGeom prst="rightArrow">
            <a:avLst>
              <a:gd name="adj1" fmla="val 50000"/>
              <a:gd name="adj2" fmla="val 62474"/>
            </a:avLst>
          </a:prstGeom>
          <a:solidFill>
            <a:srgbClr val="0000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 altLang="ru-RU" sz="1200">
              <a:latin typeface="Tahoma" pitchFamily="34" charset="0"/>
            </a:endParaRPr>
          </a:p>
        </p:txBody>
      </p:sp>
      <p:sp>
        <p:nvSpPr>
          <p:cNvPr id="4105" name="AutoShape 12"/>
          <p:cNvSpPr>
            <a:spLocks noChangeArrowheads="1"/>
          </p:cNvSpPr>
          <p:nvPr/>
        </p:nvSpPr>
        <p:spPr bwMode="auto">
          <a:xfrm rot="20757583" flipV="1">
            <a:off x="3065463" y="5210175"/>
            <a:ext cx="482600" cy="136525"/>
          </a:xfrm>
          <a:prstGeom prst="rightArrow">
            <a:avLst>
              <a:gd name="adj1" fmla="val 50000"/>
              <a:gd name="adj2" fmla="val 63071"/>
            </a:avLst>
          </a:prstGeom>
          <a:solidFill>
            <a:srgbClr val="0000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 altLang="ru-RU" sz="1200">
              <a:latin typeface="Tahoma" pitchFamily="34" charset="0"/>
            </a:endParaRPr>
          </a:p>
        </p:txBody>
      </p:sp>
      <p:sp>
        <p:nvSpPr>
          <p:cNvPr id="4106" name="AutoShape 12"/>
          <p:cNvSpPr>
            <a:spLocks noChangeArrowheads="1"/>
          </p:cNvSpPr>
          <p:nvPr/>
        </p:nvSpPr>
        <p:spPr bwMode="auto">
          <a:xfrm rot="1591304" flipV="1">
            <a:off x="3762375" y="5221288"/>
            <a:ext cx="484188" cy="128587"/>
          </a:xfrm>
          <a:prstGeom prst="rightArrow">
            <a:avLst>
              <a:gd name="adj1" fmla="val 50000"/>
              <a:gd name="adj2" fmla="val 63472"/>
            </a:avLst>
          </a:prstGeom>
          <a:solidFill>
            <a:srgbClr val="0000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 altLang="ru-RU" sz="1200">
              <a:latin typeface="Tahoma" pitchFamily="34" charset="0"/>
            </a:endParaRPr>
          </a:p>
        </p:txBody>
      </p:sp>
      <p:pic>
        <p:nvPicPr>
          <p:cNvPr id="4107" name="Picture 2" descr="Обои Монеты Деньги Крупным планом вблизи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651500" y="5084763"/>
            <a:ext cx="3308350" cy="151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2" name="Диаграмма 1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396635106"/>
              </p:ext>
            </p:extLst>
          </p:nvPr>
        </p:nvGraphicFramePr>
        <p:xfrm>
          <a:off x="5219700" y="2420888"/>
          <a:ext cx="3924300" cy="22510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9632" y="1412776"/>
            <a:ext cx="8229600" cy="1143000"/>
          </a:xfrm>
        </p:spPr>
        <p:txBody>
          <a:bodyPr/>
          <a:lstStyle/>
          <a:p>
            <a:endParaRPr lang="ru-RU" dirty="0"/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424413941"/>
              </p:ext>
            </p:extLst>
          </p:nvPr>
        </p:nvGraphicFramePr>
        <p:xfrm>
          <a:off x="395536" y="836711"/>
          <a:ext cx="8229599" cy="4838690"/>
        </p:xfrm>
        <a:graphic>
          <a:graphicData uri="http://schemas.openxmlformats.org/drawingml/2006/table">
            <a:tbl>
              <a:tblPr/>
              <a:tblGrid>
                <a:gridCol w="2169309"/>
                <a:gridCol w="606029"/>
                <a:gridCol w="606029"/>
                <a:gridCol w="606029"/>
                <a:gridCol w="606029"/>
                <a:gridCol w="606029"/>
                <a:gridCol w="606029"/>
                <a:gridCol w="606029"/>
                <a:gridCol w="606029"/>
                <a:gridCol w="606029"/>
                <a:gridCol w="606029"/>
              </a:tblGrid>
              <a:tr h="453313">
                <a:tc gridSpan="11"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Структура налоговых и неналоговых доходов бюджета муниципального образования п</a:t>
                      </a:r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. Михайловский </a:t>
                      </a:r>
                      <a:r>
                        <a:rPr lang="ru-RU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Саратовской области</a:t>
                      </a:r>
                    </a:p>
                  </a:txBody>
                  <a:tcPr marL="5165" marR="5165" marT="51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0743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5165" marR="5165" marT="516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5165" marR="5165" marT="516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5165" marR="5165" marT="516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5165" marR="5165" marT="516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5165" marR="5165" marT="516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5165" marR="5165" marT="516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5165" marR="5165" marT="516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5165" marR="5165" marT="516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5165" marR="5165" marT="516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5165" marR="5165" marT="516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5165" marR="5165" marT="516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35225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Наименование</a:t>
                      </a:r>
                    </a:p>
                  </a:txBody>
                  <a:tcPr marL="5165" marR="5165" marT="51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2018 год факт, тыс.руб.</a:t>
                      </a:r>
                    </a:p>
                  </a:txBody>
                  <a:tcPr marL="5165" marR="5165" marT="51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2019 год (план)</a:t>
                      </a:r>
                    </a:p>
                  </a:txBody>
                  <a:tcPr marL="5165" marR="5165" marT="51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2020 год прогноз, </a:t>
                      </a:r>
                      <a:r>
                        <a:rPr lang="ru-RU" sz="9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тыс.руб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.</a:t>
                      </a:r>
                    </a:p>
                  </a:txBody>
                  <a:tcPr marL="5165" marR="5165" marT="51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темп роста 2020 года к 2019 году ,%</a:t>
                      </a:r>
                    </a:p>
                  </a:txBody>
                  <a:tcPr marL="5165" marR="5165" marT="51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2021 год прогноз, тыс.руб.</a:t>
                      </a:r>
                    </a:p>
                  </a:txBody>
                  <a:tcPr marL="5165" marR="5165" marT="51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темп роста 2021 года к 2019 году ,%</a:t>
                      </a:r>
                    </a:p>
                  </a:txBody>
                  <a:tcPr marL="5165" marR="5165" marT="51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темп роста 2021 года к 2020 году ,%</a:t>
                      </a:r>
                    </a:p>
                  </a:txBody>
                  <a:tcPr marL="5165" marR="5165" marT="51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2022 год прогноз, тыс.руб.</a:t>
                      </a:r>
                    </a:p>
                  </a:txBody>
                  <a:tcPr marL="5165" marR="5165" marT="51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темп роста 2022 года к 2019 году ,%</a:t>
                      </a:r>
                    </a:p>
                  </a:txBody>
                  <a:tcPr marL="5165" marR="5165" marT="51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темп роста 2022 года к 2021 году ,%</a:t>
                      </a:r>
                    </a:p>
                  </a:txBody>
                  <a:tcPr marL="5165" marR="5165" marT="51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129126"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258251"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НАЛОГОВЫЕ И НЕНАЛОГОВЫЕ ДОХОДЫ</a:t>
                      </a:r>
                    </a:p>
                  </a:txBody>
                  <a:tcPr marL="5165" marR="5165" marT="51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16 639,4 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14 450,2 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15 334,1 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106,1 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23 616,2 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163,4 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154,0 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23 787,7 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164,6 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100,7 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129126"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Налоговые доходы</a:t>
                      </a:r>
                    </a:p>
                  </a:txBody>
                  <a:tcPr marL="5165" marR="5165" marT="51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14 315,1 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12 870,8 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14 291,5 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111,0 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14 760,0 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114,7 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103,3 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15 235,8 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118,4 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103,2 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129126"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Налог на доходы физических лиц</a:t>
                      </a:r>
                    </a:p>
                  </a:txBody>
                  <a:tcPr marL="5165" marR="5165" marT="51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11 746,2 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9 831,4 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11 200,0 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113,9 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11 500,0 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117,0 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102,7 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11 800,0 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120,0 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102,6 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129126"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Акцизы</a:t>
                      </a:r>
                    </a:p>
                  </a:txBody>
                  <a:tcPr marL="5165" marR="5165" marT="51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1 871,3 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2 187,5 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2 261,5 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103,4 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2 337,0 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106,8 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103,3 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2 512,8 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114,9 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107,5 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258251"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Единый налог на вмененный доход для отдельных видов деятельности</a:t>
                      </a:r>
                    </a:p>
                  </a:txBody>
                  <a:tcPr marL="5165" marR="5165" marT="51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318,3 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401,7 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364,0 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90,6 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457,0 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113,8 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125,5 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457,0 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113,8 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100,0 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129126"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Налоги на имущество</a:t>
                      </a:r>
                    </a:p>
                  </a:txBody>
                  <a:tcPr marL="5165" marR="5165" marT="51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161,8 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150,0 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148,0 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98,7 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148,0 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98,7 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100,0 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148,0 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98,7 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100,0 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129126"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Земельный налог </a:t>
                      </a:r>
                    </a:p>
                  </a:txBody>
                  <a:tcPr marL="5165" marR="5165" marT="51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217,5 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300,2 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318,0 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105,9 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318,0 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105,9 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100,0 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318,0 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105,9 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100,0 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129126"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Государственная пошлина</a:t>
                      </a:r>
                    </a:p>
                  </a:txBody>
                  <a:tcPr marL="5165" marR="5165" marT="51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0,0 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129126"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Неналоговые доходы</a:t>
                      </a:r>
                    </a:p>
                  </a:txBody>
                  <a:tcPr marL="5165" marR="5165" marT="51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2 324,3 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1 579,4 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1 042,6 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66,0 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8 856,2 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560,7 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849,4 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8 551,9 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541,5 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96,6 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496865"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Доходы от использования </a:t>
                      </a:r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имущества, находящегося  в 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государственной и муниципальной собственности</a:t>
                      </a:r>
                    </a:p>
                  </a:txBody>
                  <a:tcPr marL="5165" marR="5165" marT="51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1 575,0 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1 557,2 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976,6 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62,7 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981,6 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63,0 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100,5 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986,6 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63,4 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100,5 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258251"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Платежи при пользовании природными ресурсами </a:t>
                      </a:r>
                    </a:p>
                  </a:txBody>
                  <a:tcPr marL="5165" marR="5165" marT="51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217,3 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12,8 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10,0 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78,1 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203,5 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1 589,8 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2 035,0 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270,0 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2 109,4 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132,7 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278911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Доходы от продажи материальных и нематериальных активов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355,8 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0,0 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50,0 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0,0 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7 621,1 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0,0 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15 242,2 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7 245,3 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0,0 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95,1 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134291"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Штрафы, санкции, возмещение ущерба</a:t>
                      </a:r>
                    </a:p>
                  </a:txBody>
                  <a:tcPr marL="5165" marR="5165" marT="51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176,2 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9,4 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6,0 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63,8 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50,0 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531,9 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833,3 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50,0 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531,9 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100,0 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519771"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Прочие неналоговые доходы</a:t>
                      </a:r>
                    </a:p>
                  </a:txBody>
                  <a:tcPr marL="5165" marR="5165" marT="51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0,0 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0,0 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0,0 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0,0 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0,0 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0,0 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0,0 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0,0 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0,0 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0,0 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273746">
                <a:tc gridSpan="11">
                  <a:txBody>
                    <a:bodyPr/>
                    <a:lstStyle/>
                    <a:p>
                      <a:pPr algn="l" fontAlgn="b"/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165" marR="5165" marT="516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1576066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88947702"/>
              </p:ext>
            </p:extLst>
          </p:nvPr>
        </p:nvGraphicFramePr>
        <p:xfrm>
          <a:off x="323528" y="260648"/>
          <a:ext cx="8229599" cy="5208679"/>
        </p:xfrm>
        <a:graphic>
          <a:graphicData uri="http://schemas.openxmlformats.org/drawingml/2006/table">
            <a:tbl>
              <a:tblPr/>
              <a:tblGrid>
                <a:gridCol w="2169309"/>
                <a:gridCol w="606029"/>
                <a:gridCol w="606029"/>
                <a:gridCol w="606029"/>
                <a:gridCol w="606029"/>
                <a:gridCol w="606029"/>
                <a:gridCol w="606029"/>
                <a:gridCol w="606029"/>
                <a:gridCol w="606029"/>
                <a:gridCol w="606029"/>
                <a:gridCol w="606029"/>
              </a:tblGrid>
              <a:tr h="1152128">
                <a:tc gridSpan="11"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Структура безвозмездных поступлений  бюджета муниципального образования п</a:t>
                      </a:r>
                      <a:r>
                        <a:rPr lang="ru-RU" sz="2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Михайловский </a:t>
                      </a:r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Саратовской области в 2020-2022 годах</a:t>
                      </a:r>
                    </a:p>
                  </a:txBody>
                  <a:tcPr marL="5165" marR="5165" marT="51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44016"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5165" marR="5165" marT="516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5165" marR="5165" marT="516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5165" marR="5165" marT="516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5165" marR="5165" marT="516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5165" marR="5165" marT="516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5165" marR="5165" marT="516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5165" marR="5165" marT="516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5165" marR="5165" marT="516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5165" marR="5165" marT="516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5165" marR="5165" marT="516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5165" marR="5165" marT="516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225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Наименование</a:t>
                      </a:r>
                    </a:p>
                  </a:txBody>
                  <a:tcPr marL="5165" marR="5165" marT="51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2018 год факт, </a:t>
                      </a:r>
                      <a:r>
                        <a:rPr lang="ru-RU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тыс.руб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.</a:t>
                      </a:r>
                    </a:p>
                  </a:txBody>
                  <a:tcPr marL="5165" marR="5165" marT="51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2019 год (план)</a:t>
                      </a:r>
                    </a:p>
                  </a:txBody>
                  <a:tcPr marL="5165" marR="5165" marT="51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2020 год прогноз, </a:t>
                      </a:r>
                      <a:r>
                        <a:rPr lang="ru-RU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тыс.руб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.</a:t>
                      </a:r>
                    </a:p>
                  </a:txBody>
                  <a:tcPr marL="5165" marR="5165" marT="51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темп роста 2020 года к 2019 году ,%</a:t>
                      </a:r>
                    </a:p>
                  </a:txBody>
                  <a:tcPr marL="5165" marR="5165" marT="51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2021 год прогноз, </a:t>
                      </a:r>
                      <a:r>
                        <a:rPr lang="ru-RU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тыс.руб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.</a:t>
                      </a:r>
                    </a:p>
                  </a:txBody>
                  <a:tcPr marL="5165" marR="5165" marT="51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темп роста 2021 года к 2019 году ,%</a:t>
                      </a:r>
                    </a:p>
                  </a:txBody>
                  <a:tcPr marL="5165" marR="5165" marT="51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темп роста 2021 года к 2020 году ,%</a:t>
                      </a:r>
                    </a:p>
                  </a:txBody>
                  <a:tcPr marL="5165" marR="5165" marT="51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2022 год прогноз, тыс.руб.</a:t>
                      </a:r>
                    </a:p>
                  </a:txBody>
                  <a:tcPr marL="5165" marR="5165" marT="51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темп роста 2022 года к 2019 году ,%</a:t>
                      </a:r>
                    </a:p>
                  </a:txBody>
                  <a:tcPr marL="5165" marR="5165" marT="51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темп роста 2022 года к 2021 году ,%</a:t>
                      </a:r>
                    </a:p>
                  </a:txBody>
                  <a:tcPr marL="5165" marR="5165" marT="51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</a:tr>
              <a:tr h="129126"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</a:tr>
              <a:tr h="129126">
                <a:tc>
                  <a:txBody>
                    <a:bodyPr/>
                    <a:lstStyle/>
                    <a:p>
                      <a:pPr algn="l" fontAlgn="t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Безвозмездные поступления</a:t>
                      </a:r>
                    </a:p>
                  </a:txBody>
                  <a:tcPr marL="5165" marR="5165" marT="51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90 056,4 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91 491,7 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78 942,7 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86,3 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55 285,2 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60,4 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70,0 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57 415,9 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62,8 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103,9 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</a:tr>
              <a:tr h="129126"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165" marR="5165" marT="51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</a:tr>
              <a:tr h="387377">
                <a:tc>
                  <a:txBody>
                    <a:bodyPr/>
                    <a:lstStyle/>
                    <a:p>
                      <a:pPr algn="l" fontAlgn="t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Безвозмездные поступления от других бюджетов бюджетной системы Российской Федерации</a:t>
                      </a:r>
                    </a:p>
                  </a:txBody>
                  <a:tcPr marL="5165" marR="5165" marT="51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90 056,4 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91 491,7 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78 942,7 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86,3 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55 285,2 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60,4 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70,0 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57 415,9 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62,8 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103,9 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</a:tr>
              <a:tr h="258251">
                <a:tc>
                  <a:txBody>
                    <a:bodyPr/>
                    <a:lstStyle/>
                    <a:p>
                      <a:pPr algn="l" fontAlgn="t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Дотации бюджетам бюджетной системы Российской Федерации </a:t>
                      </a:r>
                    </a:p>
                  </a:txBody>
                  <a:tcPr marL="5165" marR="5165" marT="51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51 708,3 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49 941,2 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47 197,0 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94,5 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21 437,7 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42,9 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45,4 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21 399,8 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42,8 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99,8 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</a:tr>
              <a:tr h="258251">
                <a:tc>
                  <a:txBody>
                    <a:bodyPr/>
                    <a:lstStyle/>
                    <a:p>
                      <a:pPr algn="l" fontAlgn="t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Субсидии бюджетам бюджетной системы Российской Федерации</a:t>
                      </a:r>
                    </a:p>
                  </a:txBody>
                  <a:tcPr marL="5165" marR="5165" marT="51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3 641,1 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3 977,9 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4 676,1 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117,6 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4 109,5 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103,3 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87,9 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4 437,0 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111,5 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108,0 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</a:tr>
              <a:tr h="258251">
                <a:tc>
                  <a:txBody>
                    <a:bodyPr/>
                    <a:lstStyle/>
                    <a:p>
                      <a:pPr algn="l" fontAlgn="t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Субвенции бюджетам бюджетной системы Российской Федерации</a:t>
                      </a:r>
                    </a:p>
                  </a:txBody>
                  <a:tcPr marL="5165" marR="5165" marT="51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24 825,2 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27 874,7 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27 069,6 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97,1 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29 738,0 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106,7 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109,9 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31 579,1 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113,3 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106,2 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</a:tr>
              <a:tr h="129126">
                <a:tc>
                  <a:txBody>
                    <a:bodyPr/>
                    <a:lstStyle/>
                    <a:p>
                      <a:pPr algn="l" fontAlgn="t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Межбюджетные трансферты</a:t>
                      </a:r>
                    </a:p>
                  </a:txBody>
                  <a:tcPr marL="5165" marR="5165" marT="51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229,5 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283,5 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0,0 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0,0 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0,0 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0,0 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0,0 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0,0 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0,0 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</a:tr>
              <a:tr h="129126">
                <a:tc>
                  <a:txBody>
                    <a:bodyPr/>
                    <a:lstStyle/>
                    <a:p>
                      <a:pPr algn="l" fontAlgn="t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Иные межбюджетные трансферты</a:t>
                      </a:r>
                    </a:p>
                  </a:txBody>
                  <a:tcPr marL="5165" marR="5165" marT="51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9 602,0 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9 158,1 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0,0 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0,0 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0,0 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0,0 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0,0 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0,0 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0,0 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</a:tr>
              <a:tr h="387377">
                <a:tc>
                  <a:txBody>
                    <a:bodyPr/>
                    <a:lstStyle/>
                    <a:p>
                      <a:pPr algn="l" fontAlgn="t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Проекты развития муниципальных образований Саратовской области, основанных на местных 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инициативах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165" marR="5165" marT="516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50,3 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256,3 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0,0 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0,0 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0,0 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0,0 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0,0 </a:t>
                      </a:r>
                    </a:p>
                  </a:txBody>
                  <a:tcPr marL="5165" marR="5165" marT="516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8197629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002588" cy="850900"/>
          </a:xfrm>
        </p:spPr>
        <p:txBody>
          <a:bodyPr/>
          <a:lstStyle/>
          <a:p>
            <a:pPr eaLnBrk="1" hangingPunct="1"/>
            <a:r>
              <a:rPr lang="ru-RU" sz="2400" dirty="0" smtClean="0"/>
              <a:t>Структура расходов бюджета </a:t>
            </a:r>
            <a:br>
              <a:rPr lang="ru-RU" sz="2400" dirty="0" smtClean="0"/>
            </a:br>
            <a:r>
              <a:rPr lang="ru-RU" sz="2400" dirty="0" smtClean="0"/>
              <a:t>на 2020 год(тыс. рублей)</a:t>
            </a:r>
          </a:p>
        </p:txBody>
      </p:sp>
      <p:graphicFrame>
        <p:nvGraphicFramePr>
          <p:cNvPr id="6" name="Объект 5">
            <a:extLst>
              <a:ext uri="{FF2B5EF4-FFF2-40B4-BE49-F238E27FC236}">
                <a16:creationId xmlns:lc="http://schemas.openxmlformats.org/drawingml/2006/lockedCanvas" xmlns="" xmlns:a16="http://schemas.microsoft.com/office/drawing/2014/main" xmlns:xdr="http://schemas.openxmlformats.org/drawingml/2006/spreadsheetDrawing" id="{00000000-0008-0000-0200-000002000000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5534138"/>
              </p:ext>
            </p:extLst>
          </p:nvPr>
        </p:nvGraphicFramePr>
        <p:xfrm>
          <a:off x="251520" y="1268760"/>
          <a:ext cx="8640960" cy="517403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ransition advTm="5000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260648"/>
            <a:ext cx="8208912" cy="1143000"/>
          </a:xfrm>
        </p:spPr>
        <p:txBody>
          <a:bodyPr/>
          <a:lstStyle/>
          <a:p>
            <a:r>
              <a:rPr lang="ru-RU" sz="2400" dirty="0" smtClean="0"/>
              <a:t>Структура расходов бюджета </a:t>
            </a:r>
            <a:br>
              <a:rPr lang="ru-RU" sz="2400" dirty="0" smtClean="0"/>
            </a:br>
            <a:r>
              <a:rPr lang="ru-RU" sz="2400" dirty="0" smtClean="0"/>
              <a:t>на 2021 год(тыс. рублей)</a:t>
            </a:r>
            <a:endParaRPr lang="ru-RU" sz="2400" dirty="0"/>
          </a:p>
        </p:txBody>
      </p:sp>
      <p:graphicFrame>
        <p:nvGraphicFramePr>
          <p:cNvPr id="6" name="Диаграмма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68631689"/>
              </p:ext>
            </p:extLst>
          </p:nvPr>
        </p:nvGraphicFramePr>
        <p:xfrm>
          <a:off x="827584" y="1412776"/>
          <a:ext cx="7632848" cy="410445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400" dirty="0" smtClean="0"/>
              <a:t>Структура расходов бюджета </a:t>
            </a:r>
            <a:br>
              <a:rPr lang="ru-RU" sz="2400" dirty="0" smtClean="0"/>
            </a:br>
            <a:r>
              <a:rPr lang="ru-RU" sz="2400" dirty="0" smtClean="0"/>
              <a:t>на 2022 год(тыс. рублей)</a:t>
            </a:r>
            <a:endParaRPr lang="ru-RU" sz="2400" dirty="0"/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07325037"/>
              </p:ext>
            </p:extLst>
          </p:nvPr>
        </p:nvGraphicFramePr>
        <p:xfrm>
          <a:off x="827584" y="1628800"/>
          <a:ext cx="7859216" cy="398903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8644" y="1620648"/>
            <a:ext cx="7920880" cy="3960440"/>
          </a:xfrm>
          <a:prstGeom prst="rect">
            <a:avLst/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400" dirty="0" smtClean="0">
                <a:solidFill>
                  <a:schemeClr val="bg1"/>
                </a:solidFill>
              </a:rPr>
              <a:t>Уважаемые жители МО п. Михайловский !</a:t>
            </a:r>
          </a:p>
        </p:txBody>
      </p:sp>
      <p:sp>
        <p:nvSpPr>
          <p:cNvPr id="10243" name="Содержимое 2"/>
          <p:cNvSpPr>
            <a:spLocks noGrp="1"/>
          </p:cNvSpPr>
          <p:nvPr>
            <p:ph idx="1"/>
          </p:nvPr>
        </p:nvSpPr>
        <p:spPr>
          <a:xfrm>
            <a:off x="642910" y="1643049"/>
            <a:ext cx="8215370" cy="2643207"/>
          </a:xfrm>
        </p:spPr>
        <p:txBody>
          <a:bodyPr/>
          <a:lstStyle/>
          <a:p>
            <a:pPr algn="just"/>
            <a:r>
              <a:rPr lang="ru-RU" sz="1600" dirty="0" smtClean="0">
                <a:solidFill>
                  <a:schemeClr val="accent6">
                    <a:lumMod val="50000"/>
                  </a:schemeClr>
                </a:solidFill>
              </a:rPr>
              <a:t>Бюджет городского округа п. Михайловский на 2020 год и на плановый период 2021 и 2022 годов – основной инструмент реализации социально-экономической политики на территории городского округа. «Бюджет для граждан»  знакомит население городского округа с основными положениями главного финансового документа - бюджета городского округа п. Михайловский на 2020 год и на плановый период 2021 и 2022 годов, который создан специально для того, чтобы каждый житель округа был осведомлен, как формируется и расходуется бюджет городского округа, сколько в бюджет поступает средств и на какие цели они направляются. 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Заголовок 1"/>
          <p:cNvSpPr>
            <a:spLocks noGrp="1"/>
          </p:cNvSpPr>
          <p:nvPr>
            <p:ph type="title"/>
          </p:nvPr>
        </p:nvSpPr>
        <p:spPr>
          <a:xfrm>
            <a:off x="467544" y="20951"/>
            <a:ext cx="8157592" cy="959777"/>
          </a:xfrm>
        </p:spPr>
        <p:txBody>
          <a:bodyPr/>
          <a:lstStyle/>
          <a:p>
            <a:r>
              <a:rPr lang="ru-RU" sz="2000" dirty="0" smtClean="0"/>
              <a:t>Распределение бюджетных ассигнований по разделам и подразделам на 2020 год и плановый период 2021 и 2022 годы тыс. руб.</a:t>
            </a:r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144495460"/>
              </p:ext>
            </p:extLst>
          </p:nvPr>
        </p:nvGraphicFramePr>
        <p:xfrm>
          <a:off x="251520" y="980728"/>
          <a:ext cx="8318531" cy="5238680"/>
        </p:xfrm>
        <a:graphic>
          <a:graphicData uri="http://schemas.openxmlformats.org/drawingml/2006/table">
            <a:tbl>
              <a:tblPr/>
              <a:tblGrid>
                <a:gridCol w="3632049"/>
                <a:gridCol w="576046"/>
                <a:gridCol w="504913"/>
                <a:gridCol w="615584"/>
                <a:gridCol w="720080"/>
                <a:gridCol w="720080"/>
                <a:gridCol w="685012"/>
                <a:gridCol w="864767"/>
              </a:tblGrid>
              <a:tr h="7920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Наименование </a:t>
                      </a:r>
                      <a:endParaRPr kumimoji="0" lang="ru-RU" sz="9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Times New Roman" panose="02020603050405020304" pitchFamily="18" charset="0"/>
                        <a:ea typeface="Calibri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Раздел</a:t>
                      </a:r>
                      <a:endParaRPr kumimoji="0" lang="ru-RU" sz="9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Times New Roman" panose="02020603050405020304" pitchFamily="18" charset="0"/>
                        <a:ea typeface="Calibri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Подраздел</a:t>
                      </a:r>
                      <a:endParaRPr kumimoji="0" lang="ru-RU" sz="9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Times New Roman" panose="02020603050405020304" pitchFamily="18" charset="0"/>
                        <a:ea typeface="Calibri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dirty="0" smtClean="0">
                          <a:solidFill>
                            <a:schemeClr val="accent3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Сумма на 2018 год (факт), тыс. руб.</a:t>
                      </a:r>
                      <a:endParaRPr kumimoji="0" lang="ru-RU" sz="9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3"/>
                        </a:solidFill>
                        <a:effectLst/>
                        <a:latin typeface="Times New Roman" panose="02020603050405020304" pitchFamily="18" charset="0"/>
                        <a:ea typeface="Calibri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chemeClr val="accent3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Сумма на 2019 год (план),</a:t>
                      </a:r>
                    </a:p>
                    <a:p>
                      <a:r>
                        <a:rPr lang="ru-RU" sz="900" dirty="0" smtClean="0">
                          <a:solidFill>
                            <a:schemeClr val="accent3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 тыс. руб.</a:t>
                      </a:r>
                      <a:endParaRPr kumimoji="0" lang="ru-RU" sz="9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3"/>
                        </a:solidFill>
                        <a:effectLst/>
                        <a:latin typeface="Times New Roman" panose="02020603050405020304" pitchFamily="18" charset="0"/>
                        <a:ea typeface="Calibri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Сумма на 2020 год</a:t>
                      </a:r>
                      <a:endParaRPr kumimoji="0" lang="ru-RU" sz="9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Times New Roman" panose="02020603050405020304" pitchFamily="18" charset="0"/>
                        <a:ea typeface="Calibri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Сумма на 2021 год</a:t>
                      </a:r>
                      <a:r>
                        <a:rPr lang="ru-RU" sz="900" b="0" i="0" kern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*</a:t>
                      </a:r>
                      <a:endParaRPr kumimoji="0" lang="ru-RU" sz="9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Times New Roman" panose="02020603050405020304" pitchFamily="18" charset="0"/>
                        <a:ea typeface="Calibri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Сумма на 2022 год</a:t>
                      </a:r>
                      <a:r>
                        <a:rPr lang="ru-RU" sz="900" b="0" i="0" kern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*</a:t>
                      </a:r>
                      <a:endParaRPr kumimoji="0" lang="ru-RU" sz="9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Times New Roman" panose="02020603050405020304" pitchFamily="18" charset="0"/>
                        <a:ea typeface="Calibri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Общегосударственные вопросы</a:t>
                      </a: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01</a:t>
                      </a: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00</a:t>
                      </a: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itchFamily="34" charset="0"/>
                          <a:cs typeface="Times New Roman" panose="02020603050405020304" pitchFamily="18" charset="0"/>
                        </a:rPr>
                        <a:t>30387,1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itchFamily="34" charset="0"/>
                          <a:cs typeface="Times New Roman" panose="02020603050405020304" pitchFamily="18" charset="0"/>
                        </a:rPr>
                        <a:t>26378,2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24 882,9</a:t>
                      </a:r>
                      <a:endParaRPr kumimoji="0" 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23 215,2</a:t>
                      </a:r>
                      <a:endParaRPr kumimoji="0" 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23 764,5</a:t>
                      </a:r>
                      <a:endParaRPr kumimoji="0" 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Функционирование высшего должностного лица субъекта Российской Федерации и муниципального образования</a:t>
                      </a:r>
                      <a:endParaRPr kumimoji="0" 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01</a:t>
                      </a:r>
                      <a:endParaRPr kumimoji="0" 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02</a:t>
                      </a: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itchFamily="34" charset="0"/>
                          <a:cs typeface="Times New Roman" panose="02020603050405020304" pitchFamily="18" charset="0"/>
                        </a:rPr>
                        <a:t>1480,4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itchFamily="34" charset="0"/>
                          <a:cs typeface="Times New Roman" panose="02020603050405020304" pitchFamily="18" charset="0"/>
                        </a:rPr>
                        <a:t>1550,7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1 710,0</a:t>
                      </a:r>
                      <a:endParaRPr kumimoji="0" 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1 773,6</a:t>
                      </a:r>
                      <a:endParaRPr kumimoji="0" 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1 839,2</a:t>
                      </a:r>
                      <a:endParaRPr kumimoji="0" 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</a:tr>
              <a:tr h="2667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Функционирование Правительства Российской Федерации, высших исполнительных органов государственной власти субъектов Российской Федерации, местных администраций</a:t>
                      </a:r>
                      <a:endParaRPr kumimoji="0" 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01</a:t>
                      </a: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04</a:t>
                      </a: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itchFamily="34" charset="0"/>
                          <a:cs typeface="Times New Roman" panose="02020603050405020304" pitchFamily="18" charset="0"/>
                        </a:rPr>
                        <a:t>9633,4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itchFamily="34" charset="0"/>
                          <a:cs typeface="Times New Roman" panose="02020603050405020304" pitchFamily="18" charset="0"/>
                        </a:rPr>
                        <a:t>9018,8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10 283,0</a:t>
                      </a:r>
                      <a:endParaRPr kumimoji="0" 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10 448,9</a:t>
                      </a:r>
                      <a:endParaRPr kumimoji="0" 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10 687,0</a:t>
                      </a:r>
                      <a:endParaRPr kumimoji="0" 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Обеспечение деятельности финансовых, налоговых и таможенных органов и органов финансового надзора</a:t>
                      </a:r>
                      <a:endParaRPr kumimoji="0" 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01</a:t>
                      </a: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06</a:t>
                      </a: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itchFamily="34" charset="0"/>
                          <a:cs typeface="Times New Roman" panose="02020603050405020304" pitchFamily="18" charset="0"/>
                        </a:rPr>
                        <a:t>2974,8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itchFamily="34" charset="0"/>
                          <a:cs typeface="Times New Roman" panose="02020603050405020304" pitchFamily="18" charset="0"/>
                        </a:rPr>
                        <a:t>3090,2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itchFamily="34" charset="0"/>
                          <a:cs typeface="Times New Roman" panose="02020603050405020304" pitchFamily="18" charset="0"/>
                        </a:rPr>
                        <a:t>3 372,0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3 464,1</a:t>
                      </a:r>
                      <a:endParaRPr kumimoji="0" 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3 575,8</a:t>
                      </a:r>
                      <a:endParaRPr kumimoji="0" 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</a:tr>
              <a:tr h="2476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Резервные фонды</a:t>
                      </a:r>
                      <a:endParaRPr kumimoji="0" 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01</a:t>
                      </a: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11</a:t>
                      </a: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itchFamily="34" charset="0"/>
                          <a:cs typeface="Times New Roman" panose="02020603050405020304" pitchFamily="18" charset="0"/>
                        </a:rPr>
                        <a:t>99,0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itchFamily="34" charset="0"/>
                          <a:cs typeface="Times New Roman" panose="02020603050405020304" pitchFamily="18" charset="0"/>
                        </a:rPr>
                        <a:t>99,0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99,0</a:t>
                      </a: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99,0</a:t>
                      </a: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99,0</a:t>
                      </a:r>
                      <a:endParaRPr kumimoji="0" 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Другие общегосударственные вопросы</a:t>
                      </a: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01</a:t>
                      </a: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13</a:t>
                      </a: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itchFamily="34" charset="0"/>
                          <a:cs typeface="Times New Roman" panose="02020603050405020304" pitchFamily="18" charset="0"/>
                        </a:rPr>
                        <a:t>16199,2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itchFamily="34" charset="0"/>
                          <a:cs typeface="Times New Roman" panose="02020603050405020304" pitchFamily="18" charset="0"/>
                        </a:rPr>
                        <a:t>12619,1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9 418,9</a:t>
                      </a:r>
                      <a:endParaRPr kumimoji="0" 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itchFamily="34" charset="0"/>
                          <a:cs typeface="Times New Roman" panose="02020603050405020304" pitchFamily="18" charset="0"/>
                        </a:rPr>
                        <a:t>7 429,6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itchFamily="34" charset="0"/>
                          <a:cs typeface="Times New Roman" panose="02020603050405020304" pitchFamily="18" charset="0"/>
                        </a:rPr>
                        <a:t>7 563,5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</a:tr>
              <a:tr h="2111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900" b="0" i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Судебная система</a:t>
                      </a:r>
                      <a:endParaRPr kumimoji="0" 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itchFamily="34" charset="0"/>
                          <a:cs typeface="Times New Roman" panose="02020603050405020304" pitchFamily="18" charset="0"/>
                        </a:rPr>
                        <a:t>01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itchFamily="34" charset="0"/>
                          <a:cs typeface="Times New Roman" panose="02020603050405020304" pitchFamily="18" charset="0"/>
                        </a:rPr>
                        <a:t>05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itchFamily="34" charset="0"/>
                          <a:cs typeface="Times New Roman" panose="02020603050405020304" pitchFamily="18" charset="0"/>
                        </a:rPr>
                        <a:t>0,3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itchFamily="34" charset="0"/>
                          <a:cs typeface="Times New Roman" panose="02020603050405020304" pitchFamily="18" charset="0"/>
                        </a:rPr>
                        <a:t>0,4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</a:tr>
              <a:tr h="2111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Национальная оборона</a:t>
                      </a:r>
                      <a:endParaRPr kumimoji="0" 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02</a:t>
                      </a: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00</a:t>
                      </a: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itchFamily="34" charset="0"/>
                          <a:cs typeface="Times New Roman" panose="02020603050405020304" pitchFamily="18" charset="0"/>
                        </a:rPr>
                        <a:t>73,5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itchFamily="34" charset="0"/>
                          <a:cs typeface="Times New Roman" panose="02020603050405020304" pitchFamily="18" charset="0"/>
                        </a:rPr>
                        <a:t>82,9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itchFamily="34" charset="0"/>
                          <a:cs typeface="Times New Roman" panose="02020603050405020304" pitchFamily="18" charset="0"/>
                        </a:rPr>
                        <a:t>81,0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itchFamily="34" charset="0"/>
                          <a:cs typeface="Times New Roman" panose="02020603050405020304" pitchFamily="18" charset="0"/>
                        </a:rPr>
                        <a:t>82,2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itchFamily="34" charset="0"/>
                          <a:cs typeface="Times New Roman" panose="02020603050405020304" pitchFamily="18" charset="0"/>
                        </a:rPr>
                        <a:t>86,6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</a:tr>
              <a:tr h="2873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Мобилизационная и вневойсковая подготовка</a:t>
                      </a: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02</a:t>
                      </a: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03</a:t>
                      </a: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itchFamily="34" charset="0"/>
                          <a:cs typeface="Times New Roman" panose="02020603050405020304" pitchFamily="18" charset="0"/>
                        </a:rPr>
                        <a:t>73,5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itchFamily="34" charset="0"/>
                          <a:cs typeface="Times New Roman" panose="02020603050405020304" pitchFamily="18" charset="0"/>
                        </a:rPr>
                        <a:t>82,9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81,0</a:t>
                      </a:r>
                      <a:endParaRPr kumimoji="0" 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itchFamily="34" charset="0"/>
                          <a:cs typeface="Times New Roman" panose="02020603050405020304" pitchFamily="18" charset="0"/>
                        </a:rPr>
                        <a:t>82,2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itchFamily="34" charset="0"/>
                          <a:cs typeface="Times New Roman" panose="02020603050405020304" pitchFamily="18" charset="0"/>
                        </a:rPr>
                        <a:t>86,6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</a:tr>
              <a:tr h="12715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Национальная безопасность и правоохранительная деятельность</a:t>
                      </a: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03</a:t>
                      </a: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00</a:t>
                      </a: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itchFamily="34" charset="0"/>
                          <a:cs typeface="Times New Roman" panose="02020603050405020304" pitchFamily="18" charset="0"/>
                        </a:rPr>
                        <a:t>4647,1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itchFamily="34" charset="0"/>
                          <a:cs typeface="Times New Roman" panose="02020603050405020304" pitchFamily="18" charset="0"/>
                        </a:rPr>
                        <a:t>4783,1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2 928,5</a:t>
                      </a:r>
                      <a:endParaRPr kumimoji="0" lang="ru-RU" sz="9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2875,3</a:t>
                      </a:r>
                      <a:endParaRPr kumimoji="0" lang="ru-RU" sz="9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2970,8</a:t>
                      </a:r>
                      <a:endParaRPr kumimoji="0" lang="ru-RU" sz="9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</a:tr>
              <a:tr h="3381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Мероприятия по предупреждению и ликвидации последствий чрезвычайных ситуаций и стихийных бедствий</a:t>
                      </a:r>
                      <a:endParaRPr kumimoji="0" 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03</a:t>
                      </a: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09</a:t>
                      </a: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itchFamily="34" charset="0"/>
                          <a:cs typeface="Times New Roman" panose="02020603050405020304" pitchFamily="18" charset="0"/>
                        </a:rPr>
                        <a:t>4647,1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itchFamily="34" charset="0"/>
                          <a:cs typeface="Times New Roman" panose="02020603050405020304" pitchFamily="18" charset="0"/>
                        </a:rPr>
                        <a:t>4783,1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2 928,5</a:t>
                      </a:r>
                      <a:endParaRPr kumimoji="0" 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2 875,3</a:t>
                      </a:r>
                      <a:endParaRPr kumimoji="0" 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2 970,8</a:t>
                      </a:r>
                      <a:endParaRPr kumimoji="0" 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</a:tr>
              <a:tr h="215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Национальная экономика</a:t>
                      </a: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04</a:t>
                      </a: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00</a:t>
                      </a: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itchFamily="34" charset="0"/>
                          <a:cs typeface="Times New Roman" panose="02020603050405020304" pitchFamily="18" charset="0"/>
                        </a:rPr>
                        <a:t>11467,1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itchFamily="34" charset="0"/>
                          <a:cs typeface="Times New Roman" panose="02020603050405020304" pitchFamily="18" charset="0"/>
                        </a:rPr>
                        <a:t>5711,6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3824,1</a:t>
                      </a:r>
                      <a:endParaRPr kumimoji="0" 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2435,7</a:t>
                      </a:r>
                      <a:endParaRPr kumimoji="0" 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2611,5</a:t>
                      </a:r>
                      <a:endParaRPr kumimoji="0" 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</a:tr>
              <a:tr h="1444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Сельское хозяйство и рыболовство</a:t>
                      </a:r>
                      <a:endParaRPr kumimoji="0" 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04</a:t>
                      </a: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05</a:t>
                      </a: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itchFamily="34" charset="0"/>
                          <a:cs typeface="Times New Roman" panose="02020603050405020304" pitchFamily="18" charset="0"/>
                        </a:rPr>
                        <a:t>48,7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48,7</a:t>
                      </a:r>
                      <a:endParaRPr kumimoji="0" 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itchFamily="34" charset="0"/>
                          <a:cs typeface="Times New Roman" panose="02020603050405020304" pitchFamily="18" charset="0"/>
                        </a:rPr>
                        <a:t>48,7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48,7</a:t>
                      </a:r>
                      <a:endParaRPr kumimoji="0" 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</a:tr>
              <a:tr h="1920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Дорожное хозяйство (дорожные фонды)</a:t>
                      </a:r>
                      <a:endParaRPr kumimoji="0" 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04</a:t>
                      </a: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09</a:t>
                      </a: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itchFamily="34" charset="0"/>
                          <a:cs typeface="Times New Roman" panose="02020603050405020304" pitchFamily="18" charset="0"/>
                        </a:rPr>
                        <a:t>11467,1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itchFamily="34" charset="0"/>
                          <a:cs typeface="Times New Roman" panose="02020603050405020304" pitchFamily="18" charset="0"/>
                        </a:rPr>
                        <a:t>5480,4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3 225,4</a:t>
                      </a:r>
                      <a:endParaRPr kumimoji="0" 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2 387,0</a:t>
                      </a:r>
                      <a:endParaRPr kumimoji="0" 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9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2 562,8</a:t>
                      </a:r>
                      <a:endParaRPr kumimoji="0" lang="ru-RU" sz="9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Calibri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</a:tr>
              <a:tr h="1920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itchFamily="34" charset="0"/>
                          <a:cs typeface="Times New Roman" panose="02020603050405020304" pitchFamily="18" charset="0"/>
                        </a:rPr>
                        <a:t>04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itchFamily="34" charset="0"/>
                          <a:cs typeface="Times New Roman" panose="02020603050405020304" pitchFamily="18" charset="0"/>
                        </a:rPr>
                        <a:t>12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itchFamily="34" charset="0"/>
                          <a:cs typeface="Times New Roman" panose="02020603050405020304" pitchFamily="18" charset="0"/>
                        </a:rPr>
                        <a:t>182,5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9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Calibri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</a:tr>
              <a:tr h="215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Жилищно</a:t>
                      </a:r>
                      <a:r>
                        <a:rPr kumimoji="0" lang="ru-RU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 - коммунальное хозяйство</a:t>
                      </a:r>
                      <a:endParaRPr kumimoji="0" 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05</a:t>
                      </a: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00</a:t>
                      </a: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itchFamily="34" charset="0"/>
                          <a:cs typeface="Times New Roman" panose="02020603050405020304" pitchFamily="18" charset="0"/>
                        </a:rPr>
                        <a:t>8083,5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itchFamily="34" charset="0"/>
                          <a:cs typeface="Times New Roman" panose="02020603050405020304" pitchFamily="18" charset="0"/>
                        </a:rPr>
                        <a:t>12921,2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9 897,9</a:t>
                      </a:r>
                      <a:endParaRPr kumimoji="0" 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itchFamily="34" charset="0"/>
                          <a:cs typeface="Times New Roman" panose="02020603050405020304" pitchFamily="18" charset="0"/>
                        </a:rPr>
                        <a:t>3 721,2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itchFamily="34" charset="0"/>
                          <a:cs typeface="Times New Roman" panose="02020603050405020304" pitchFamily="18" charset="0"/>
                        </a:rPr>
                        <a:t>3 453,0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</a:tr>
              <a:tr h="1444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Жилищное хозяйство</a:t>
                      </a: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05</a:t>
                      </a: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01</a:t>
                      </a: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itchFamily="34" charset="0"/>
                          <a:cs typeface="Times New Roman" panose="02020603050405020304" pitchFamily="18" charset="0"/>
                        </a:rPr>
                        <a:t>372,5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itchFamily="34" charset="0"/>
                          <a:cs typeface="Times New Roman" panose="02020603050405020304" pitchFamily="18" charset="0"/>
                        </a:rPr>
                        <a:t>222,0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itchFamily="34" charset="0"/>
                          <a:cs typeface="Times New Roman" panose="02020603050405020304" pitchFamily="18" charset="0"/>
                        </a:rPr>
                        <a:t>291,0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0,0</a:t>
                      </a:r>
                      <a:endParaRPr kumimoji="0" 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0,0</a:t>
                      </a:r>
                      <a:endParaRPr kumimoji="0" 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</a:tr>
              <a:tr h="1920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Коммунальное хозяйство</a:t>
                      </a: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05</a:t>
                      </a: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02</a:t>
                      </a: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itchFamily="34" charset="0"/>
                          <a:cs typeface="Times New Roman" panose="02020603050405020304" pitchFamily="18" charset="0"/>
                        </a:rPr>
                        <a:t>5044,5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itchFamily="34" charset="0"/>
                          <a:cs typeface="Times New Roman" panose="02020603050405020304" pitchFamily="18" charset="0"/>
                        </a:rPr>
                        <a:t>8966,2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6 615,3</a:t>
                      </a:r>
                      <a:endParaRPr kumimoji="0" 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3000,00</a:t>
                      </a:r>
                      <a:endParaRPr kumimoji="0" 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itchFamily="34" charset="0"/>
                          <a:cs typeface="Times New Roman" panose="02020603050405020304" pitchFamily="18" charset="0"/>
                        </a:rPr>
                        <a:t>3000,00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</a:tr>
              <a:tr h="9539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Благоустройство</a:t>
                      </a: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05</a:t>
                      </a: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03</a:t>
                      </a:r>
                      <a:endParaRPr kumimoji="0" 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itchFamily="34" charset="0"/>
                          <a:cs typeface="Times New Roman" panose="02020603050405020304" pitchFamily="18" charset="0"/>
                        </a:rPr>
                        <a:t>2666,5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itchFamily="34" charset="0"/>
                          <a:cs typeface="Times New Roman" panose="02020603050405020304" pitchFamily="18" charset="0"/>
                        </a:rPr>
                        <a:t>3733,0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2 991,6</a:t>
                      </a:r>
                      <a:endParaRPr kumimoji="0" 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430,2</a:t>
                      </a:r>
                      <a:endParaRPr kumimoji="0" 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itchFamily="34" charset="0"/>
                          <a:cs typeface="Times New Roman" panose="02020603050405020304" pitchFamily="18" charset="0"/>
                        </a:rPr>
                        <a:t>162,0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23351046"/>
              </p:ext>
            </p:extLst>
          </p:nvPr>
        </p:nvGraphicFramePr>
        <p:xfrm>
          <a:off x="457200" y="260648"/>
          <a:ext cx="8229599" cy="5409035"/>
        </p:xfrm>
        <a:graphic>
          <a:graphicData uri="http://schemas.openxmlformats.org/drawingml/2006/table">
            <a:tbl>
              <a:tblPr/>
              <a:tblGrid>
                <a:gridCol w="3322712"/>
                <a:gridCol w="720080"/>
                <a:gridCol w="720080"/>
                <a:gridCol w="614913"/>
                <a:gridCol w="609223"/>
                <a:gridCol w="648072"/>
                <a:gridCol w="827259"/>
                <a:gridCol w="767260"/>
              </a:tblGrid>
              <a:tr h="37117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Образование</a:t>
                      </a:r>
                      <a:endParaRPr kumimoji="0" lang="ru-RU" sz="9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07</a:t>
                      </a:r>
                      <a:endParaRPr kumimoji="0" lang="ru-RU" sz="9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00</a:t>
                      </a:r>
                      <a:endParaRPr kumimoji="0" lang="ru-RU" sz="9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itchFamily="34" charset="0"/>
                          <a:cs typeface="Times New Roman" panose="02020603050405020304" pitchFamily="18" charset="0"/>
                        </a:rPr>
                        <a:t>47938,4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itchFamily="34" charset="0"/>
                          <a:cs typeface="Times New Roman" panose="02020603050405020304" pitchFamily="18" charset="0"/>
                        </a:rPr>
                        <a:t>49520,9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41 714,9</a:t>
                      </a:r>
                      <a:endParaRPr kumimoji="0" lang="ru-RU" sz="9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35 920,2</a:t>
                      </a:r>
                      <a:endParaRPr kumimoji="0" lang="ru-RU" sz="9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36 791,7</a:t>
                      </a:r>
                      <a:endParaRPr kumimoji="0" lang="ru-RU" sz="9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2047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Дошкольное образование</a:t>
                      </a:r>
                      <a:endParaRPr kumimoji="0" 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07</a:t>
                      </a: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01</a:t>
                      </a: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itchFamily="34" charset="0"/>
                          <a:cs typeface="Times New Roman" panose="02020603050405020304" pitchFamily="18" charset="0"/>
                        </a:rPr>
                        <a:t>20198,9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itchFamily="34" charset="0"/>
                          <a:cs typeface="Times New Roman" panose="02020603050405020304" pitchFamily="18" charset="0"/>
                        </a:rPr>
                        <a:t>20416,3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15 511,4</a:t>
                      </a:r>
                      <a:endParaRPr kumimoji="0" 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itchFamily="34" charset="0"/>
                          <a:cs typeface="Times New Roman" panose="02020603050405020304" pitchFamily="18" charset="0"/>
                        </a:rPr>
                        <a:t>11 586,2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11 204,2</a:t>
                      </a:r>
                      <a:endParaRPr kumimoji="0" 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</a:tr>
              <a:tr h="1444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Общее образование</a:t>
                      </a:r>
                      <a:endParaRPr kumimoji="0" 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07</a:t>
                      </a:r>
                      <a:endParaRPr kumimoji="0" 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02</a:t>
                      </a: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itchFamily="34" charset="0"/>
                          <a:cs typeface="Times New Roman" panose="02020603050405020304" pitchFamily="18" charset="0"/>
                        </a:rPr>
                        <a:t>24303,9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itchFamily="34" charset="0"/>
                          <a:cs typeface="Times New Roman" panose="02020603050405020304" pitchFamily="18" charset="0"/>
                        </a:rPr>
                        <a:t>26422,4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25 750,3</a:t>
                      </a:r>
                      <a:endParaRPr kumimoji="0" 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24 184,0</a:t>
                      </a:r>
                      <a:endParaRPr kumimoji="0" 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itchFamily="34" charset="0"/>
                          <a:cs typeface="Times New Roman" panose="02020603050405020304" pitchFamily="18" charset="0"/>
                        </a:rPr>
                        <a:t>25 437,5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</a:tr>
              <a:tr h="371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900" b="0" i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Дополнительное образование детей</a:t>
                      </a:r>
                      <a:endParaRPr kumimoji="0" 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itchFamily="34" charset="0"/>
                          <a:cs typeface="Times New Roman" panose="02020603050405020304" pitchFamily="18" charset="0"/>
                        </a:rPr>
                        <a:t>07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itchFamily="34" charset="0"/>
                          <a:cs typeface="Times New Roman" panose="02020603050405020304" pitchFamily="18" charset="0"/>
                        </a:rPr>
                        <a:t>03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itchFamily="34" charset="0"/>
                          <a:cs typeface="Times New Roman" panose="02020603050405020304" pitchFamily="18" charset="0"/>
                        </a:rPr>
                        <a:t>3021,6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itchFamily="34" charset="0"/>
                          <a:cs typeface="Times New Roman" panose="02020603050405020304" pitchFamily="18" charset="0"/>
                        </a:rPr>
                        <a:t>2256,1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</a:tr>
              <a:tr h="371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Профессиональная подготовка, переподготовка и повышение квалификации</a:t>
                      </a:r>
                      <a:endParaRPr kumimoji="0" 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07</a:t>
                      </a: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05</a:t>
                      </a: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itchFamily="34" charset="0"/>
                          <a:cs typeface="Times New Roman" panose="02020603050405020304" pitchFamily="18" charset="0"/>
                        </a:rPr>
                        <a:t>97,5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itchFamily="34" charset="0"/>
                          <a:cs typeface="Times New Roman" panose="02020603050405020304" pitchFamily="18" charset="0"/>
                        </a:rPr>
                        <a:t>109,6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225,0</a:t>
                      </a:r>
                      <a:endParaRPr kumimoji="0" 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50,0</a:t>
                      </a:r>
                      <a:endParaRPr kumimoji="0" 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50,0</a:t>
                      </a:r>
                      <a:endParaRPr kumimoji="0" 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</a:tr>
              <a:tr h="19280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Молодежная политика</a:t>
                      </a: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07</a:t>
                      </a: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07</a:t>
                      </a: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itchFamily="34" charset="0"/>
                          <a:cs typeface="Times New Roman" panose="02020603050405020304" pitchFamily="18" charset="0"/>
                        </a:rPr>
                        <a:t>316,5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itchFamily="34" charset="0"/>
                          <a:cs typeface="Times New Roman" panose="02020603050405020304" pitchFamily="18" charset="0"/>
                        </a:rPr>
                        <a:t>316,5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228,2</a:t>
                      </a:r>
                      <a:endParaRPr kumimoji="0" 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100,0</a:t>
                      </a:r>
                      <a:endParaRPr kumimoji="0" 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100,0</a:t>
                      </a:r>
                      <a:endParaRPr kumimoji="0" 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</a:tr>
              <a:tr h="1809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Культура, кинематография, сми</a:t>
                      </a: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08</a:t>
                      </a: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00</a:t>
                      </a: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itchFamily="34" charset="0"/>
                          <a:cs typeface="Times New Roman" panose="02020603050405020304" pitchFamily="18" charset="0"/>
                        </a:rPr>
                        <a:t>6667,2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itchFamily="34" charset="0"/>
                          <a:cs typeface="Times New Roman" panose="02020603050405020304" pitchFamily="18" charset="0"/>
                        </a:rPr>
                        <a:t>7864,2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5 491,5</a:t>
                      </a:r>
                      <a:endParaRPr kumimoji="0" 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5 077,0</a:t>
                      </a:r>
                      <a:endParaRPr kumimoji="0" 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5 107,4</a:t>
                      </a:r>
                      <a:endParaRPr kumimoji="0" 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</a:tr>
              <a:tr h="215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Культура</a:t>
                      </a: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08</a:t>
                      </a: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01</a:t>
                      </a: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itchFamily="34" charset="0"/>
                          <a:cs typeface="Times New Roman" panose="02020603050405020304" pitchFamily="18" charset="0"/>
                        </a:rPr>
                        <a:t>6667,2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itchFamily="34" charset="0"/>
                          <a:cs typeface="Times New Roman" panose="02020603050405020304" pitchFamily="18" charset="0"/>
                        </a:rPr>
                        <a:t>7864,2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5 491,5</a:t>
                      </a:r>
                      <a:endParaRPr kumimoji="0" 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5 077,0</a:t>
                      </a:r>
                      <a:endParaRPr kumimoji="0" 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5 107,4</a:t>
                      </a:r>
                      <a:endParaRPr kumimoji="0" 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</a:tr>
              <a:tr h="215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Социальная политика</a:t>
                      </a: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10</a:t>
                      </a: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00</a:t>
                      </a: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itchFamily="34" charset="0"/>
                          <a:cs typeface="Times New Roman" panose="02020603050405020304" pitchFamily="18" charset="0"/>
                        </a:rPr>
                        <a:t>623,5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itchFamily="34" charset="0"/>
                          <a:cs typeface="Times New Roman" panose="02020603050405020304" pitchFamily="18" charset="0"/>
                        </a:rPr>
                        <a:t>1331,9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1 002,8</a:t>
                      </a:r>
                      <a:endParaRPr kumimoji="0" 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1 006,5</a:t>
                      </a:r>
                      <a:endParaRPr kumimoji="0" 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1 010,2</a:t>
                      </a:r>
                      <a:endParaRPr kumimoji="0" 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</a:tr>
              <a:tr h="215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itchFamily="34" charset="0"/>
                          <a:cs typeface="Times New Roman" panose="02020603050405020304" pitchFamily="18" charset="0"/>
                        </a:rPr>
                        <a:t>Доплата к трудовой пенсии муниципальных служащих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itchFamily="34" charset="0"/>
                          <a:cs typeface="Times New Roman" panose="02020603050405020304" pitchFamily="18" charset="0"/>
                        </a:rPr>
                        <a:t>10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itchFamily="34" charset="0"/>
                          <a:cs typeface="Times New Roman" panose="02020603050405020304" pitchFamily="18" charset="0"/>
                        </a:rPr>
                        <a:t>01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itchFamily="34" charset="0"/>
                          <a:cs typeface="Times New Roman" panose="02020603050405020304" pitchFamily="18" charset="0"/>
                        </a:rPr>
                        <a:t>172,5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itchFamily="34" charset="0"/>
                          <a:cs typeface="Times New Roman" panose="02020603050405020304" pitchFamily="18" charset="0"/>
                        </a:rPr>
                        <a:t>722,4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itchFamily="34" charset="0"/>
                          <a:cs typeface="Times New Roman" panose="02020603050405020304" pitchFamily="18" charset="0"/>
                        </a:rPr>
                        <a:t>468,0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itchFamily="34" charset="0"/>
                          <a:cs typeface="Times New Roman" panose="02020603050405020304" pitchFamily="18" charset="0"/>
                        </a:rPr>
                        <a:t>468,0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itchFamily="34" charset="0"/>
                          <a:cs typeface="Times New Roman" panose="02020603050405020304" pitchFamily="18" charset="0"/>
                        </a:rPr>
                        <a:t>468,0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</a:tr>
              <a:tr h="215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Социальное обеспечение населения</a:t>
                      </a:r>
                      <a:endParaRPr kumimoji="0" 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10</a:t>
                      </a: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03</a:t>
                      </a:r>
                      <a:endParaRPr kumimoji="0" 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itchFamily="34" charset="0"/>
                          <a:cs typeface="Times New Roman" panose="02020603050405020304" pitchFamily="18" charset="0"/>
                        </a:rPr>
                        <a:t>131,1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itchFamily="34" charset="0"/>
                          <a:cs typeface="Times New Roman" panose="02020603050405020304" pitchFamily="18" charset="0"/>
                        </a:rPr>
                        <a:t>174,8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103,0</a:t>
                      </a:r>
                      <a:endParaRPr kumimoji="0" 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itchFamily="34" charset="0"/>
                          <a:cs typeface="Times New Roman" panose="02020603050405020304" pitchFamily="18" charset="0"/>
                        </a:rPr>
                        <a:t>106,7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itchFamily="34" charset="0"/>
                          <a:cs typeface="Times New Roman" panose="02020603050405020304" pitchFamily="18" charset="0"/>
                        </a:rPr>
                        <a:t>108,4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</a:tr>
              <a:tr h="215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Охрана семьи и детства</a:t>
                      </a:r>
                      <a:endParaRPr kumimoji="0" 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10</a:t>
                      </a: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04</a:t>
                      </a: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itchFamily="34" charset="0"/>
                          <a:cs typeface="Times New Roman" panose="02020603050405020304" pitchFamily="18" charset="0"/>
                        </a:rPr>
                        <a:t>313,9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itchFamily="34" charset="0"/>
                          <a:cs typeface="Times New Roman" panose="02020603050405020304" pitchFamily="18" charset="0"/>
                        </a:rPr>
                        <a:t>434,7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431,8</a:t>
                      </a:r>
                      <a:endParaRPr kumimoji="0" 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itchFamily="34" charset="0"/>
                          <a:cs typeface="Times New Roman" panose="02020603050405020304" pitchFamily="18" charset="0"/>
                        </a:rPr>
                        <a:t>431,8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431,8</a:t>
                      </a:r>
                      <a:endParaRPr kumimoji="0" 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</a:tr>
              <a:tr h="2873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Физическая культура и спорт</a:t>
                      </a: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11</a:t>
                      </a: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00</a:t>
                      </a: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itchFamily="34" charset="0"/>
                          <a:cs typeface="Times New Roman" panose="02020603050405020304" pitchFamily="18" charset="0"/>
                        </a:rPr>
                        <a:t>1483,4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itchFamily="34" charset="0"/>
                          <a:cs typeface="Times New Roman" panose="02020603050405020304" pitchFamily="18" charset="0"/>
                        </a:rPr>
                        <a:t>766,6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3 020,8</a:t>
                      </a:r>
                      <a:endParaRPr kumimoji="0" 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2 510,0</a:t>
                      </a:r>
                      <a:endParaRPr kumimoji="0" 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2 559,9</a:t>
                      </a:r>
                      <a:endParaRPr kumimoji="0" 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</a:tr>
              <a:tr h="215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Массовый спорт</a:t>
                      </a: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11</a:t>
                      </a: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02</a:t>
                      </a: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itchFamily="34" charset="0"/>
                          <a:cs typeface="Times New Roman" panose="02020603050405020304" pitchFamily="18" charset="0"/>
                        </a:rPr>
                        <a:t>1483,4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itchFamily="34" charset="0"/>
                          <a:cs typeface="Times New Roman" panose="02020603050405020304" pitchFamily="18" charset="0"/>
                        </a:rPr>
                        <a:t>766,6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3 020,8</a:t>
                      </a:r>
                      <a:endParaRPr kumimoji="0" 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itchFamily="34" charset="0"/>
                          <a:cs typeface="Times New Roman" panose="02020603050405020304" pitchFamily="18" charset="0"/>
                        </a:rPr>
                        <a:t>2 510,0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itchFamily="34" charset="0"/>
                          <a:cs typeface="Times New Roman" panose="02020603050405020304" pitchFamily="18" charset="0"/>
                        </a:rPr>
                        <a:t>2 559,9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</a:tr>
              <a:tr h="2873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"Средства массовой информации"</a:t>
                      </a: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12</a:t>
                      </a: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00</a:t>
                      </a: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itchFamily="34" charset="0"/>
                          <a:cs typeface="Times New Roman" panose="02020603050405020304" pitchFamily="18" charset="0"/>
                        </a:rPr>
                        <a:t>1839,9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itchFamily="34" charset="0"/>
                          <a:cs typeface="Times New Roman" panose="02020603050405020304" pitchFamily="18" charset="0"/>
                        </a:rPr>
                        <a:t>1681,5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1432,4</a:t>
                      </a:r>
                      <a:endParaRPr kumimoji="0" 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931,8</a:t>
                      </a:r>
                      <a:endParaRPr kumimoji="0" 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588,6</a:t>
                      </a:r>
                      <a:endParaRPr kumimoji="0" 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</a:tr>
              <a:tr h="215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Периодическая печать и издательства</a:t>
                      </a: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12</a:t>
                      </a: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02</a:t>
                      </a: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itchFamily="34" charset="0"/>
                          <a:cs typeface="Times New Roman" panose="02020603050405020304" pitchFamily="18" charset="0"/>
                        </a:rPr>
                        <a:t>1839,9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itchFamily="34" charset="0"/>
                          <a:cs typeface="Times New Roman" panose="02020603050405020304" pitchFamily="18" charset="0"/>
                        </a:rPr>
                        <a:t>1681,5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1432,4</a:t>
                      </a:r>
                      <a:endParaRPr kumimoji="0" 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itchFamily="34" charset="0"/>
                          <a:cs typeface="Times New Roman" panose="02020603050405020304" pitchFamily="18" charset="0"/>
                        </a:rPr>
                        <a:t>931,8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itchFamily="34" charset="0"/>
                          <a:cs typeface="Times New Roman" panose="02020603050405020304" pitchFamily="18" charset="0"/>
                        </a:rPr>
                        <a:t>588,6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</a:tr>
              <a:tr h="371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ИТОГО</a:t>
                      </a:r>
                      <a:endParaRPr kumimoji="0" 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 </a:t>
                      </a: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 </a:t>
                      </a:r>
                      <a:endParaRPr kumimoji="0" 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itchFamily="34" charset="0"/>
                          <a:cs typeface="Times New Roman" panose="02020603050405020304" pitchFamily="18" charset="0"/>
                        </a:rPr>
                        <a:t>113 210,5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itchFamily="34" charset="0"/>
                          <a:cs typeface="Times New Roman" panose="02020603050405020304" pitchFamily="18" charset="0"/>
                        </a:rPr>
                        <a:t>111042,1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94 276,8</a:t>
                      </a:r>
                      <a:endParaRPr kumimoji="0" 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77 775,1</a:t>
                      </a:r>
                      <a:endParaRPr kumimoji="0" 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78 944,2</a:t>
                      </a:r>
                      <a:endParaRPr kumimoji="0" 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</a:tr>
              <a:tr h="371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900" b="0" i="0" kern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* - расходы 2021-2022 </a:t>
                      </a:r>
                      <a:r>
                        <a:rPr lang="ru-RU" sz="900" b="0" i="0" kern="120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гг</a:t>
                      </a:r>
                      <a:r>
                        <a:rPr lang="ru-RU" sz="900" b="0" i="0" kern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 без условно утверждаемых расходов </a:t>
                      </a:r>
                      <a:endParaRPr kumimoji="0" 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itchFamily="2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itchFamily="2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itchFamily="2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itchFamily="2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itchFamily="2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itchFamily="2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itchFamily="2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itchFamily="2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</a:tr>
              <a:tr h="371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</a:tr>
              <a:tr h="371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  <a:p>
            <a:endParaRPr lang="ru-RU" dirty="0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1594510"/>
              </p:ext>
            </p:extLst>
          </p:nvPr>
        </p:nvGraphicFramePr>
        <p:xfrm>
          <a:off x="251521" y="188640"/>
          <a:ext cx="7992887" cy="6120680"/>
        </p:xfrm>
        <a:graphic>
          <a:graphicData uri="http://schemas.openxmlformats.org/drawingml/2006/table">
            <a:tbl>
              <a:tblPr/>
              <a:tblGrid>
                <a:gridCol w="3486866"/>
                <a:gridCol w="486201"/>
                <a:gridCol w="491428"/>
                <a:gridCol w="504056"/>
                <a:gridCol w="432048"/>
                <a:gridCol w="792088"/>
                <a:gridCol w="792088"/>
                <a:gridCol w="1008112"/>
              </a:tblGrid>
              <a:tr h="360040">
                <a:tc gridSpan="8"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Структура по </a:t>
                      </a:r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расходам бюджета муниципального образования п. Михайловский Саратовской области в разрезе муниципальных программ за 2019 год</a:t>
                      </a:r>
                    </a:p>
                  </a:txBody>
                  <a:tcPr marL="3286" marR="3286" marT="328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 algn="l" fontAlgn="ctr"/>
                      <a:endParaRPr lang="ru-RU" sz="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286" marR="3286" marT="328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ru-RU" sz="6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286" marR="3286" marT="328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ru-RU" sz="6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286" marR="3286" marT="328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ru-RU" sz="6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286" marR="3286" marT="328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ru-RU" sz="6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286" marR="3286" marT="328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ru-RU" sz="6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286" marR="3286" marT="328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286" marR="3286" marT="328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ru-RU" sz="6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286" marR="3286" marT="328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501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Наименование муниципальной программы</a:t>
                      </a:r>
                    </a:p>
                  </a:txBody>
                  <a:tcPr marL="3286" marR="3286" marT="328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Код целевой статьи</a:t>
                      </a:r>
                    </a:p>
                  </a:txBody>
                  <a:tcPr marL="3286" marR="3286" marT="328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Бюджетные назначения за 2018 год (состоянию на 01.01.2019 года)  </a:t>
                      </a:r>
                    </a:p>
                  </a:txBody>
                  <a:tcPr marL="3286" marR="3286" marT="328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Исполнено за 2018 год (по состоянию на 01.01.2019 года)</a:t>
                      </a:r>
                    </a:p>
                  </a:txBody>
                  <a:tcPr marL="3286" marR="3286" marT="328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% исполнения в 2018 году</a:t>
                      </a:r>
                    </a:p>
                  </a:txBody>
                  <a:tcPr marL="3286" marR="3286" marT="328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Бюджетные назначения за 2019 год (состоянию на 01.01.2020 года)  </a:t>
                      </a:r>
                    </a:p>
                  </a:txBody>
                  <a:tcPr marL="3286" marR="3286" marT="328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Исполнено за 2019 год (по состоянию на 01.01.2020 года)</a:t>
                      </a:r>
                    </a:p>
                  </a:txBody>
                  <a:tcPr marL="3286" marR="3286" marT="328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% исполнения в 2019 году</a:t>
                      </a:r>
                    </a:p>
                  </a:txBody>
                  <a:tcPr marL="3286" marR="3286" marT="328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210296"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Муниципальная программа "Профилактика терроризма и экстремизма в ЗАТО Михайловский на 2016-2018 годы"; Муниципальная программа "Профилактика терроризма и экстремизма в </a:t>
                      </a:r>
                      <a:r>
                        <a:rPr lang="ru-RU" sz="6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п.Михайловский</a:t>
                      </a:r>
                      <a:r>
                        <a:rPr lang="ru-RU" sz="6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на 2019-2021 годы"</a:t>
                      </a:r>
                    </a:p>
                  </a:txBody>
                  <a:tcPr marL="3286" marR="3286" marT="328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0200000000</a:t>
                      </a:r>
                    </a:p>
                  </a:txBody>
                  <a:tcPr marL="3286" marR="3286" marT="328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68,6 </a:t>
                      </a:r>
                    </a:p>
                  </a:txBody>
                  <a:tcPr marL="3286" marR="3286" marT="328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68,6 </a:t>
                      </a:r>
                    </a:p>
                  </a:txBody>
                  <a:tcPr marL="3286" marR="3286" marT="328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100,0 </a:t>
                      </a:r>
                    </a:p>
                  </a:txBody>
                  <a:tcPr marL="3286" marR="3286" marT="328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104,9</a:t>
                      </a:r>
                    </a:p>
                  </a:txBody>
                  <a:tcPr marL="3286" marR="3286" marT="328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104,9</a:t>
                      </a:r>
                    </a:p>
                  </a:txBody>
                  <a:tcPr marL="3286" marR="3286" marT="328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100,0</a:t>
                      </a:r>
                    </a:p>
                  </a:txBody>
                  <a:tcPr marL="3286" marR="3286" marT="328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138007"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Муниципальная программа "Молодежная политика и оздоровление детей ЗАТО Михайловский на 2017-2019 годы"</a:t>
                      </a:r>
                    </a:p>
                  </a:txBody>
                  <a:tcPr marL="3286" marR="3286" marT="328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0300000000</a:t>
                      </a:r>
                    </a:p>
                  </a:txBody>
                  <a:tcPr marL="3286" marR="3286" marT="328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316,5 </a:t>
                      </a:r>
                    </a:p>
                  </a:txBody>
                  <a:tcPr marL="3286" marR="3286" marT="328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316,5 </a:t>
                      </a:r>
                    </a:p>
                  </a:txBody>
                  <a:tcPr marL="3286" marR="3286" marT="328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100,0 </a:t>
                      </a:r>
                    </a:p>
                  </a:txBody>
                  <a:tcPr marL="3286" marR="3286" marT="328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316,5</a:t>
                      </a:r>
                    </a:p>
                  </a:txBody>
                  <a:tcPr marL="3286" marR="3286" marT="328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316,5</a:t>
                      </a:r>
                    </a:p>
                  </a:txBody>
                  <a:tcPr marL="3286" marR="3286" marT="328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100,0</a:t>
                      </a:r>
                    </a:p>
                  </a:txBody>
                  <a:tcPr marL="3286" marR="3286" marT="328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193867"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Муниципальная программа "Повышение безопасности дорожного движения в ЗАТО Михайловский на 2016-2018 годы"; Муниципальная программа "Повышение безопасности дорожного движения в </a:t>
                      </a:r>
                      <a:r>
                        <a:rPr lang="ru-RU" sz="6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п.Михайловский</a:t>
                      </a:r>
                      <a:r>
                        <a:rPr lang="ru-RU" sz="6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на 2019-2021 годы"</a:t>
                      </a:r>
                    </a:p>
                  </a:txBody>
                  <a:tcPr marL="3286" marR="3286" marT="328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0600000000</a:t>
                      </a:r>
                    </a:p>
                  </a:txBody>
                  <a:tcPr marL="3286" marR="3286" marT="328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50,0 </a:t>
                      </a:r>
                    </a:p>
                  </a:txBody>
                  <a:tcPr marL="3286" marR="3286" marT="328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0,0 </a:t>
                      </a:r>
                    </a:p>
                  </a:txBody>
                  <a:tcPr marL="3286" marR="3286" marT="328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0,0 </a:t>
                      </a:r>
                    </a:p>
                  </a:txBody>
                  <a:tcPr marL="3286" marR="3286" marT="328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100,0</a:t>
                      </a:r>
                    </a:p>
                  </a:txBody>
                  <a:tcPr marL="3286" marR="3286" marT="328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65,0</a:t>
                      </a:r>
                    </a:p>
                  </a:txBody>
                  <a:tcPr marL="3286" marR="3286" marT="328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65,0</a:t>
                      </a:r>
                    </a:p>
                  </a:txBody>
                  <a:tcPr marL="3286" marR="3286" marT="328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213582"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Муниципальная программа "Ремонт автомобильных дорог общего пользования, дворовых территорий многоквартирных домов, проездов к дворовым территориям многоквартирных домов на территории ЗАТО Михайловский  Саратовской области на 2017-2019 годы"</a:t>
                      </a:r>
                    </a:p>
                  </a:txBody>
                  <a:tcPr marL="3286" marR="3286" marT="328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0800000000</a:t>
                      </a:r>
                    </a:p>
                  </a:txBody>
                  <a:tcPr marL="3286" marR="3286" marT="328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11 417,0 </a:t>
                      </a:r>
                    </a:p>
                  </a:txBody>
                  <a:tcPr marL="3286" marR="3286" marT="328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10 360,3 </a:t>
                      </a:r>
                    </a:p>
                  </a:txBody>
                  <a:tcPr marL="3286" marR="3286" marT="328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90,7 </a:t>
                      </a:r>
                    </a:p>
                  </a:txBody>
                  <a:tcPr marL="3286" marR="3286" marT="328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5 330,4</a:t>
                      </a:r>
                    </a:p>
                  </a:txBody>
                  <a:tcPr marL="3286" marR="3286" marT="328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4 517,8</a:t>
                      </a:r>
                    </a:p>
                  </a:txBody>
                  <a:tcPr marL="3286" marR="3286" marT="328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84,8</a:t>
                      </a:r>
                    </a:p>
                  </a:txBody>
                  <a:tcPr marL="3286" marR="3286" marT="328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154436"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Муниципальная программа "Развитие местного самоуправления в ЗАТО Михайловский Саратовской области на 2018-2020 годы"</a:t>
                      </a:r>
                    </a:p>
                  </a:txBody>
                  <a:tcPr marL="3286" marR="3286" marT="328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0900000000</a:t>
                      </a:r>
                    </a:p>
                  </a:txBody>
                  <a:tcPr marL="3286" marR="3286" marT="328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1 164,7 </a:t>
                      </a:r>
                    </a:p>
                  </a:txBody>
                  <a:tcPr marL="3286" marR="3286" marT="328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1 164,7 </a:t>
                      </a:r>
                    </a:p>
                  </a:txBody>
                  <a:tcPr marL="3286" marR="3286" marT="328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100,0 </a:t>
                      </a:r>
                    </a:p>
                  </a:txBody>
                  <a:tcPr marL="3286" marR="3286" marT="328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881,9</a:t>
                      </a:r>
                    </a:p>
                  </a:txBody>
                  <a:tcPr marL="3286" marR="3286" marT="328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881,9</a:t>
                      </a:r>
                    </a:p>
                  </a:txBody>
                  <a:tcPr marL="3286" marR="3286" marT="328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100,0</a:t>
                      </a:r>
                    </a:p>
                  </a:txBody>
                  <a:tcPr marL="3286" marR="3286" marT="328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161008"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Муниципальная программа "Развитие дошкольного образования ЗАТО Михайловский Саратовской области на 2018-2020 годы"</a:t>
                      </a:r>
                    </a:p>
                  </a:txBody>
                  <a:tcPr marL="3286" marR="3286" marT="328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1000000000</a:t>
                      </a:r>
                    </a:p>
                  </a:txBody>
                  <a:tcPr marL="3286" marR="3286" marT="328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20 198,8 </a:t>
                      </a:r>
                    </a:p>
                  </a:txBody>
                  <a:tcPr marL="3286" marR="3286" marT="328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20 198,8 </a:t>
                      </a:r>
                    </a:p>
                  </a:txBody>
                  <a:tcPr marL="3286" marR="3286" marT="328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100,0 </a:t>
                      </a:r>
                    </a:p>
                  </a:txBody>
                  <a:tcPr marL="3286" marR="3286" marT="328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20 416,3</a:t>
                      </a:r>
                    </a:p>
                  </a:txBody>
                  <a:tcPr marL="3286" marR="3286" marT="328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20 290,9</a:t>
                      </a:r>
                    </a:p>
                  </a:txBody>
                  <a:tcPr marL="3286" marR="3286" marT="328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99,4</a:t>
                      </a:r>
                    </a:p>
                  </a:txBody>
                  <a:tcPr marL="3286" marR="3286" marT="328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190581"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Муниципальная программа "Развитие культуры в ЗАТО Михайловский Саратовской области на 2016-2018 годы"; Муниципальная программа  "Развитие культуры в п.Михайловский Саратовской области на 2019-2021 годы"</a:t>
                      </a:r>
                    </a:p>
                  </a:txBody>
                  <a:tcPr marL="3286" marR="3286" marT="328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1100000000</a:t>
                      </a:r>
                    </a:p>
                  </a:txBody>
                  <a:tcPr marL="3286" marR="3286" marT="328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6 463,0 </a:t>
                      </a:r>
                    </a:p>
                  </a:txBody>
                  <a:tcPr marL="3286" marR="3286" marT="328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6 463,0 </a:t>
                      </a:r>
                    </a:p>
                  </a:txBody>
                  <a:tcPr marL="3286" marR="3286" marT="328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100,0 </a:t>
                      </a:r>
                    </a:p>
                  </a:txBody>
                  <a:tcPr marL="3286" marR="3286" marT="328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7 776,8</a:t>
                      </a:r>
                    </a:p>
                  </a:txBody>
                  <a:tcPr marL="3286" marR="3286" marT="328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7 776,8</a:t>
                      </a:r>
                    </a:p>
                  </a:txBody>
                  <a:tcPr marL="3286" marR="3286" marT="328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100,0</a:t>
                      </a:r>
                    </a:p>
                  </a:txBody>
                  <a:tcPr marL="3286" marR="3286" marT="328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170865"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Муниципальная программа "Развитие физической культуры и спорта в ЗАТО Михайловский Саратовской области" на 2017-2019 годы</a:t>
                      </a:r>
                    </a:p>
                  </a:txBody>
                  <a:tcPr marL="3286" marR="3286" marT="328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1200000000</a:t>
                      </a:r>
                    </a:p>
                  </a:txBody>
                  <a:tcPr marL="3286" marR="3286" marT="328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1 495,4 </a:t>
                      </a:r>
                    </a:p>
                  </a:txBody>
                  <a:tcPr marL="3286" marR="3286" marT="328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1 491,1 </a:t>
                      </a:r>
                    </a:p>
                  </a:txBody>
                  <a:tcPr marL="3286" marR="3286" marT="328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99,7 </a:t>
                      </a:r>
                    </a:p>
                  </a:txBody>
                  <a:tcPr marL="3286" marR="3286" marT="328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772,8</a:t>
                      </a:r>
                    </a:p>
                  </a:txBody>
                  <a:tcPr marL="3286" marR="3286" marT="328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763,5</a:t>
                      </a:r>
                    </a:p>
                  </a:txBody>
                  <a:tcPr marL="3286" marR="3286" marT="328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98,8</a:t>
                      </a:r>
                    </a:p>
                  </a:txBody>
                  <a:tcPr marL="3286" marR="3286" marT="328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318730"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Муниципальная программа "Строительство, реконструкция, капитальный ремонт  жилого фонда, объектов социальной и инженерной инфраструктуры ЗАТО Михайловский Саратовской области на 2016-2018 годы"; Муниципальная программа   "Строительство, реконструкция, капитальный ремонт  жилого фонда, объектов социальной и инженерной инфраструктуры п.Михайловский Саратовской области на 2019-2021 годы"</a:t>
                      </a:r>
                    </a:p>
                  </a:txBody>
                  <a:tcPr marL="3286" marR="3286" marT="328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1300000000</a:t>
                      </a:r>
                    </a:p>
                  </a:txBody>
                  <a:tcPr marL="3286" marR="3286" marT="328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1 591,6 </a:t>
                      </a:r>
                    </a:p>
                  </a:txBody>
                  <a:tcPr marL="3286" marR="3286" marT="328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1 591,6 </a:t>
                      </a:r>
                    </a:p>
                  </a:txBody>
                  <a:tcPr marL="3286" marR="3286" marT="328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100,0 </a:t>
                      </a:r>
                    </a:p>
                  </a:txBody>
                  <a:tcPr marL="3286" marR="3286" marT="328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2 346,4</a:t>
                      </a:r>
                    </a:p>
                  </a:txBody>
                  <a:tcPr marL="3286" marR="3286" marT="328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2 346,4</a:t>
                      </a:r>
                    </a:p>
                  </a:txBody>
                  <a:tcPr marL="3286" marR="3286" marT="328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100,0</a:t>
                      </a:r>
                    </a:p>
                  </a:txBody>
                  <a:tcPr marL="3286" marR="3286" marT="328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213582"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Муниципальная программа "Благоустройство территории  ЗАТО Михайловский Саратовской области на 2016-2018 годы"; Муниципальная программа   "Благоустройство территории  п.Михайловский Саратовской области на 2019-2021 годы"</a:t>
                      </a:r>
                    </a:p>
                  </a:txBody>
                  <a:tcPr marL="3286" marR="3286" marT="328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1400000000</a:t>
                      </a:r>
                    </a:p>
                  </a:txBody>
                  <a:tcPr marL="3286" marR="3286" marT="328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2 666,5 </a:t>
                      </a:r>
                    </a:p>
                  </a:txBody>
                  <a:tcPr marL="3286" marR="3286" marT="328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2 666,5 </a:t>
                      </a:r>
                    </a:p>
                  </a:txBody>
                  <a:tcPr marL="3286" marR="3286" marT="328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100,0 </a:t>
                      </a:r>
                    </a:p>
                  </a:txBody>
                  <a:tcPr marL="3286" marR="3286" marT="328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3 045,0</a:t>
                      </a:r>
                    </a:p>
                  </a:txBody>
                  <a:tcPr marL="3286" marR="3286" marT="328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3 045,0</a:t>
                      </a:r>
                    </a:p>
                  </a:txBody>
                  <a:tcPr marL="3286" marR="3286" marT="328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100,0</a:t>
                      </a:r>
                    </a:p>
                  </a:txBody>
                  <a:tcPr marL="3286" marR="3286" marT="328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170865"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Муниципальная программа "Комплексное развитие систем коммунальной инфраструктуры ЗАТО Михайловский Саратовской области на период с 2013г. до 2022г."</a:t>
                      </a:r>
                    </a:p>
                  </a:txBody>
                  <a:tcPr marL="3286" marR="3286" marT="328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1500000000</a:t>
                      </a:r>
                    </a:p>
                  </a:txBody>
                  <a:tcPr marL="3286" marR="3286" marT="328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1 969,0 </a:t>
                      </a:r>
                    </a:p>
                  </a:txBody>
                  <a:tcPr marL="3286" marR="3286" marT="328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1 969,0 </a:t>
                      </a:r>
                    </a:p>
                  </a:txBody>
                  <a:tcPr marL="3286" marR="3286" marT="328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100,0 </a:t>
                      </a:r>
                    </a:p>
                  </a:txBody>
                  <a:tcPr marL="3286" marR="3286" marT="328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941,8</a:t>
                      </a:r>
                    </a:p>
                  </a:txBody>
                  <a:tcPr marL="3286" marR="3286" marT="328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941,8</a:t>
                      </a:r>
                    </a:p>
                  </a:txBody>
                  <a:tcPr marL="3286" marR="3286" marT="328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100,0</a:t>
                      </a:r>
                    </a:p>
                  </a:txBody>
                  <a:tcPr marL="3286" marR="3286" marT="328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203724"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Муниципальная программа "Снижение рисков и смягчение последствий чрезвычайных ситуаций природного и техногенного характера на территории ЗАТО Михайловский в 2017-2019 годах"</a:t>
                      </a:r>
                    </a:p>
                  </a:txBody>
                  <a:tcPr marL="3286" marR="3286" marT="328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1700000000</a:t>
                      </a:r>
                    </a:p>
                  </a:txBody>
                  <a:tcPr marL="3286" marR="3286" marT="328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4 933,0 </a:t>
                      </a:r>
                    </a:p>
                  </a:txBody>
                  <a:tcPr marL="3286" marR="3286" marT="328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4 933,0 </a:t>
                      </a:r>
                    </a:p>
                  </a:txBody>
                  <a:tcPr marL="3286" marR="3286" marT="328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100,0 </a:t>
                      </a:r>
                    </a:p>
                  </a:txBody>
                  <a:tcPr marL="3286" marR="3286" marT="328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4 853,2</a:t>
                      </a:r>
                    </a:p>
                  </a:txBody>
                  <a:tcPr marL="3286" marR="3286" marT="328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4 075,6</a:t>
                      </a:r>
                    </a:p>
                  </a:txBody>
                  <a:tcPr marL="3286" marR="3286" marT="328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84,0</a:t>
                      </a:r>
                    </a:p>
                  </a:txBody>
                  <a:tcPr marL="3286" marR="3286" marT="328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262870"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Муниципальная программа "Обеспечение населения ЗАТО Михайловский Саратовской области питьевой водой на 2016-2018 годы". "Чистая вода"; Муниципальная программа "Обеспечение населения п.Михайловский Саратовской области питьевой водой на 2019-2021 годы". "Чистая вода".</a:t>
                      </a:r>
                    </a:p>
                  </a:txBody>
                  <a:tcPr marL="3286" marR="3286" marT="328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1800000000</a:t>
                      </a:r>
                    </a:p>
                  </a:txBody>
                  <a:tcPr marL="3286" marR="3286" marT="328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2 388,7 </a:t>
                      </a:r>
                    </a:p>
                  </a:txBody>
                  <a:tcPr marL="3286" marR="3286" marT="328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2 388,7 </a:t>
                      </a:r>
                    </a:p>
                  </a:txBody>
                  <a:tcPr marL="3286" marR="3286" marT="328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100,0 </a:t>
                      </a:r>
                    </a:p>
                  </a:txBody>
                  <a:tcPr marL="3286" marR="3286" marT="328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753,3</a:t>
                      </a:r>
                    </a:p>
                  </a:txBody>
                  <a:tcPr marL="3286" marR="3286" marT="328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753,3</a:t>
                      </a:r>
                    </a:p>
                  </a:txBody>
                  <a:tcPr marL="3286" marR="3286" marT="328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100,0</a:t>
                      </a:r>
                    </a:p>
                  </a:txBody>
                  <a:tcPr marL="3286" marR="3286" marT="328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184009"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Муниципальная программа "Развитие дополнительного образования детей в ЗАТО Михайловский Саратовской области" на 2018 – 2020 годы"</a:t>
                      </a:r>
                    </a:p>
                  </a:txBody>
                  <a:tcPr marL="3286" marR="3286" marT="328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1900000000</a:t>
                      </a:r>
                    </a:p>
                  </a:txBody>
                  <a:tcPr marL="3286" marR="3286" marT="328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3 009,7 </a:t>
                      </a:r>
                    </a:p>
                  </a:txBody>
                  <a:tcPr marL="3286" marR="3286" marT="328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3 009,7 </a:t>
                      </a:r>
                    </a:p>
                  </a:txBody>
                  <a:tcPr marL="3286" marR="3286" marT="328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100,0 </a:t>
                      </a:r>
                    </a:p>
                  </a:txBody>
                  <a:tcPr marL="3286" marR="3286" marT="328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2 250,0</a:t>
                      </a:r>
                    </a:p>
                  </a:txBody>
                  <a:tcPr marL="3286" marR="3286" marT="328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2 250,0</a:t>
                      </a:r>
                    </a:p>
                  </a:txBody>
                  <a:tcPr marL="3286" marR="3286" marT="328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100,0</a:t>
                      </a:r>
                    </a:p>
                  </a:txBody>
                  <a:tcPr marL="3286" marR="3286" marT="328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272728"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Муниципальная программа "Поддержка и развитие печатного средства массовой информации городского округа ЗАТО Михайловский Саратовской области муниципального учреждения "Редакция газеты "Михайловские новости" ЗАТО Михайловский Саратовской области на 2018 - 2020 годы"</a:t>
                      </a:r>
                    </a:p>
                  </a:txBody>
                  <a:tcPr marL="3286" marR="3286" marT="328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2000000000</a:t>
                      </a:r>
                    </a:p>
                  </a:txBody>
                  <a:tcPr marL="3286" marR="3286" marT="328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1 839,9 </a:t>
                      </a:r>
                    </a:p>
                  </a:txBody>
                  <a:tcPr marL="3286" marR="3286" marT="328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1 839,9 </a:t>
                      </a:r>
                    </a:p>
                  </a:txBody>
                  <a:tcPr marL="3286" marR="3286" marT="328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100,0 </a:t>
                      </a:r>
                    </a:p>
                  </a:txBody>
                  <a:tcPr marL="3286" marR="3286" marT="328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1 681,4</a:t>
                      </a:r>
                    </a:p>
                  </a:txBody>
                  <a:tcPr marL="3286" marR="3286" marT="328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1 681,4</a:t>
                      </a:r>
                    </a:p>
                  </a:txBody>
                  <a:tcPr marL="3286" marR="3286" marT="328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100,0</a:t>
                      </a:r>
                    </a:p>
                  </a:txBody>
                  <a:tcPr marL="3286" marR="3286" marT="328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276013"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Муниципальная программа "Поддержка и развитие общего образования городского округа ЗАТО Михайловский Саратовской области муниципального общеобразовательного учреждения "Средняя общеобразовательная школа закрытого административно-территориального образования Михайловский Саратовской области" на  2018-2020 годы</a:t>
                      </a:r>
                    </a:p>
                  </a:txBody>
                  <a:tcPr marL="3286" marR="3286" marT="328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2100000000</a:t>
                      </a:r>
                    </a:p>
                  </a:txBody>
                  <a:tcPr marL="3286" marR="3286" marT="328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24 303,9 </a:t>
                      </a:r>
                    </a:p>
                  </a:txBody>
                  <a:tcPr marL="3286" marR="3286" marT="328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24 303,9 </a:t>
                      </a:r>
                    </a:p>
                  </a:txBody>
                  <a:tcPr marL="3286" marR="3286" marT="328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100,0 </a:t>
                      </a:r>
                    </a:p>
                  </a:txBody>
                  <a:tcPr marL="3286" marR="3286" marT="328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26 422,4</a:t>
                      </a:r>
                    </a:p>
                  </a:txBody>
                  <a:tcPr marL="3286" marR="3286" marT="328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26 323,1</a:t>
                      </a:r>
                    </a:p>
                  </a:txBody>
                  <a:tcPr marL="3286" marR="3286" marT="328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99,6</a:t>
                      </a:r>
                    </a:p>
                  </a:txBody>
                  <a:tcPr marL="3286" marR="3286" marT="328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141293"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Муниципальная программа "Управление имуществом ЗАТО Михайловский на 2018-2020 годы"</a:t>
                      </a:r>
                    </a:p>
                  </a:txBody>
                  <a:tcPr marL="3286" marR="3286" marT="328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2200000000</a:t>
                      </a:r>
                    </a:p>
                  </a:txBody>
                  <a:tcPr marL="3286" marR="3286" marT="328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5 555,7 </a:t>
                      </a:r>
                    </a:p>
                  </a:txBody>
                  <a:tcPr marL="3286" marR="3286" marT="328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2 096,5 </a:t>
                      </a:r>
                    </a:p>
                  </a:txBody>
                  <a:tcPr marL="3286" marR="3286" marT="328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37,7 </a:t>
                      </a:r>
                    </a:p>
                  </a:txBody>
                  <a:tcPr marL="3286" marR="3286" marT="328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2 556,4</a:t>
                      </a:r>
                    </a:p>
                  </a:txBody>
                  <a:tcPr marL="3286" marR="3286" marT="328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1 837,8</a:t>
                      </a:r>
                    </a:p>
                  </a:txBody>
                  <a:tcPr marL="3286" marR="3286" marT="328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71,9</a:t>
                      </a:r>
                    </a:p>
                  </a:txBody>
                  <a:tcPr marL="3286" marR="3286" marT="328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220154"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Муниципальная программа «Энергосбережение и повышение энергетической эффективности в ЗАТО - пос. Михайловский Саратовской области на период до 2020 года»</a:t>
                      </a:r>
                    </a:p>
                  </a:txBody>
                  <a:tcPr marL="3286" marR="3286" marT="328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2400000000</a:t>
                      </a:r>
                    </a:p>
                  </a:txBody>
                  <a:tcPr marL="3286" marR="3286" marT="328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98,0 </a:t>
                      </a:r>
                    </a:p>
                  </a:txBody>
                  <a:tcPr marL="3286" marR="3286" marT="328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98,0 </a:t>
                      </a:r>
                    </a:p>
                  </a:txBody>
                  <a:tcPr marL="3286" marR="3286" marT="328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100,0 </a:t>
                      </a:r>
                    </a:p>
                  </a:txBody>
                  <a:tcPr marL="3286" marR="3286" marT="328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3 040,0</a:t>
                      </a:r>
                    </a:p>
                  </a:txBody>
                  <a:tcPr marL="3286" marR="3286" marT="328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3 040,0</a:t>
                      </a:r>
                    </a:p>
                  </a:txBody>
                  <a:tcPr marL="3286" marR="3286" marT="328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100,0</a:t>
                      </a:r>
                    </a:p>
                  </a:txBody>
                  <a:tcPr marL="3286" marR="3286" marT="328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319902"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Муниципальная программа  "Формирование комфортной городской среды на территории ЗАТО Михайловский Саратовской области на 2018-2022 годы"</a:t>
                      </a:r>
                    </a:p>
                  </a:txBody>
                  <a:tcPr marL="3286" marR="3286" marT="3286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3500000000</a:t>
                      </a:r>
                    </a:p>
                  </a:txBody>
                  <a:tcPr marL="3286" marR="3286" marT="328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0,0 </a:t>
                      </a:r>
                    </a:p>
                  </a:txBody>
                  <a:tcPr marL="3286" marR="3286" marT="328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0,0 </a:t>
                      </a:r>
                    </a:p>
                  </a:txBody>
                  <a:tcPr marL="3286" marR="3286" marT="328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0,0 </a:t>
                      </a:r>
                    </a:p>
                  </a:txBody>
                  <a:tcPr marL="3286" marR="3286" marT="328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688,0</a:t>
                      </a:r>
                    </a:p>
                  </a:txBody>
                  <a:tcPr marL="3286" marR="3286" marT="328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688,0</a:t>
                      </a:r>
                    </a:p>
                  </a:txBody>
                  <a:tcPr marL="3286" marR="3286" marT="328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100,0</a:t>
                      </a:r>
                    </a:p>
                  </a:txBody>
                  <a:tcPr marL="3286" marR="3286" marT="328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156265"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ИТОГО</a:t>
                      </a:r>
                    </a:p>
                  </a:txBody>
                  <a:tcPr marL="3286" marR="3286" marT="328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3286" marR="3286" marT="328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89 530,0 </a:t>
                      </a:r>
                    </a:p>
                  </a:txBody>
                  <a:tcPr marL="3286" marR="3286" marT="328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84 959,8 </a:t>
                      </a:r>
                    </a:p>
                  </a:txBody>
                  <a:tcPr marL="3286" marR="3286" marT="328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94,9 </a:t>
                      </a:r>
                    </a:p>
                  </a:txBody>
                  <a:tcPr marL="3286" marR="3286" marT="328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84 277,5 </a:t>
                      </a:r>
                    </a:p>
                  </a:txBody>
                  <a:tcPr marL="3286" marR="3286" marT="328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6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81 699,7 </a:t>
                      </a:r>
                    </a:p>
                  </a:txBody>
                  <a:tcPr marL="3286" marR="3286" marT="328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6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96,9</a:t>
                      </a:r>
                    </a:p>
                  </a:txBody>
                  <a:tcPr marL="3286" marR="3286" marT="328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3526973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Заголовок 1"/>
          <p:cNvSpPr>
            <a:spLocks noGrp="1"/>
          </p:cNvSpPr>
          <p:nvPr>
            <p:ph type="title"/>
          </p:nvPr>
        </p:nvSpPr>
        <p:spPr>
          <a:xfrm>
            <a:off x="683568" y="116633"/>
            <a:ext cx="8003232" cy="648071"/>
          </a:xfrm>
        </p:spPr>
        <p:txBody>
          <a:bodyPr/>
          <a:lstStyle/>
          <a:p>
            <a:r>
              <a:rPr lang="en-US" sz="2000" dirty="0" err="1" smtClean="0"/>
              <a:t>Перечень</a:t>
            </a:r>
            <a:r>
              <a:rPr lang="ru-RU" sz="2000" dirty="0" smtClean="0"/>
              <a:t> </a:t>
            </a:r>
            <a:r>
              <a:rPr lang="en-US" sz="2000" dirty="0" smtClean="0"/>
              <a:t> </a:t>
            </a:r>
            <a:r>
              <a:rPr lang="en-US" sz="2000" dirty="0" err="1" smtClean="0"/>
              <a:t>муниципальных</a:t>
            </a:r>
            <a:r>
              <a:rPr lang="en-US" sz="2000" dirty="0" smtClean="0"/>
              <a:t> </a:t>
            </a:r>
            <a:r>
              <a:rPr lang="ru-RU" sz="2000" dirty="0" smtClean="0"/>
              <a:t> </a:t>
            </a:r>
            <a:r>
              <a:rPr lang="en-US" sz="2000" dirty="0" err="1" smtClean="0"/>
              <a:t>программ</a:t>
            </a:r>
            <a:r>
              <a:rPr lang="en-US" sz="2000" dirty="0" smtClean="0"/>
              <a:t> </a:t>
            </a:r>
            <a:r>
              <a:rPr lang="ru-RU" sz="2000" dirty="0" smtClean="0"/>
              <a:t>МО п.</a:t>
            </a:r>
            <a:r>
              <a:rPr lang="en-US" sz="2000" dirty="0" smtClean="0"/>
              <a:t> </a:t>
            </a:r>
            <a:r>
              <a:rPr lang="en-US" sz="2000" dirty="0" err="1" smtClean="0"/>
              <a:t>Михайловский</a:t>
            </a:r>
            <a:r>
              <a:rPr lang="en-US" sz="2000" dirty="0" smtClean="0"/>
              <a:t>  </a:t>
            </a:r>
            <a:r>
              <a:rPr lang="en-US" sz="2000" dirty="0" err="1" smtClean="0"/>
              <a:t>на</a:t>
            </a:r>
            <a:r>
              <a:rPr lang="en-US" sz="2000" dirty="0" smtClean="0"/>
              <a:t> 20</a:t>
            </a:r>
            <a:r>
              <a:rPr lang="ru-RU" sz="2000" dirty="0" smtClean="0"/>
              <a:t>20</a:t>
            </a:r>
            <a:r>
              <a:rPr lang="en-US" sz="2000" dirty="0" smtClean="0"/>
              <a:t> </a:t>
            </a:r>
            <a:r>
              <a:rPr lang="en-US" sz="2000" dirty="0" err="1" smtClean="0"/>
              <a:t>год</a:t>
            </a:r>
            <a:r>
              <a:rPr lang="en-US" sz="2000" dirty="0" smtClean="0"/>
              <a:t> и </a:t>
            </a:r>
            <a:r>
              <a:rPr lang="en-US" sz="2000" dirty="0" err="1" smtClean="0"/>
              <a:t>плановый</a:t>
            </a:r>
            <a:r>
              <a:rPr lang="en-US" sz="2000" dirty="0" smtClean="0"/>
              <a:t> </a:t>
            </a:r>
            <a:r>
              <a:rPr lang="en-US" sz="2000" dirty="0" err="1" smtClean="0"/>
              <a:t>период</a:t>
            </a:r>
            <a:r>
              <a:rPr lang="en-US" sz="2000" dirty="0" smtClean="0"/>
              <a:t> 20</a:t>
            </a:r>
            <a:r>
              <a:rPr lang="ru-RU" sz="2000" dirty="0" smtClean="0"/>
              <a:t>21</a:t>
            </a:r>
            <a:r>
              <a:rPr lang="en-US" sz="2000" dirty="0" smtClean="0"/>
              <a:t> и 202</a:t>
            </a:r>
            <a:r>
              <a:rPr lang="ru-RU" sz="2000" dirty="0"/>
              <a:t>2</a:t>
            </a:r>
            <a:r>
              <a:rPr lang="en-US" sz="2000" dirty="0" smtClean="0"/>
              <a:t> </a:t>
            </a:r>
            <a:r>
              <a:rPr lang="en-US" sz="2000" dirty="0" err="1" smtClean="0"/>
              <a:t>годов</a:t>
            </a:r>
            <a:endParaRPr lang="ru-RU" sz="2000" dirty="0" smtClean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15615585"/>
              </p:ext>
            </p:extLst>
          </p:nvPr>
        </p:nvGraphicFramePr>
        <p:xfrm>
          <a:off x="395536" y="830670"/>
          <a:ext cx="8496944" cy="5899386"/>
        </p:xfrm>
        <a:graphic>
          <a:graphicData uri="http://schemas.openxmlformats.org/drawingml/2006/table">
            <a:tbl>
              <a:tblPr/>
              <a:tblGrid>
                <a:gridCol w="2823184"/>
                <a:gridCol w="735365"/>
                <a:gridCol w="2904938"/>
                <a:gridCol w="653611"/>
                <a:gridCol w="726235"/>
                <a:gridCol w="653611"/>
              </a:tblGrid>
              <a:tr h="222066">
                <a:tc gridSpan="6">
                  <a:txBody>
                    <a:bodyPr/>
                    <a:lstStyle/>
                    <a:p>
                      <a:pPr algn="ctr" fontAlgn="b"/>
                      <a:endParaRPr lang="ru-RU" sz="8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51963">
                <a:tc>
                  <a:txBody>
                    <a:bodyPr/>
                    <a:lstStyle/>
                    <a:p>
                      <a:pPr algn="ctr" fontAlgn="b"/>
                      <a:endParaRPr lang="ru-RU" sz="8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8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8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8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8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Arial Cyr"/>
                        </a:rPr>
                        <a:t>тыс. руб.</a:t>
                      </a: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</a:tr>
              <a:tr h="34570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Наименование 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Целевая статья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dirty="0" smtClean="0">
                          <a:effectLst/>
                          <a:latin typeface="Times New Roman"/>
                          <a:ea typeface="Times New Roman"/>
                        </a:rPr>
                        <a:t>Целевые показатели муниципальной программы 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Сумма на </a:t>
                      </a:r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2020 </a:t>
                      </a: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год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Сумма на </a:t>
                      </a:r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2021 </a:t>
                      </a: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год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Сумма на 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2022 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год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</a:tr>
              <a:tr h="1747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4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</a:tr>
              <a:tr h="1120234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</a:t>
                      </a:r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"Профилактика терроризма и экстремизма в </a:t>
                      </a:r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п. </a:t>
                      </a:r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Михайловский на </a:t>
                      </a:r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2020-2022 </a:t>
                      </a:r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годы"</a:t>
                      </a: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0100000000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dirty="0" smtClean="0">
                          <a:effectLst/>
                          <a:latin typeface="Times New Roman"/>
                          <a:ea typeface="Times New Roman"/>
                        </a:rPr>
                        <a:t>В  результате реализации мероприятий Программы улучшится социальная  защищенность  общества  и техническая  оснащенность  объектов  социальной сферы,  образования   и   культуры   для предотвращения  возникновения  террористической угрозы,      произойдет       совершенствование профилактики межнациональных конфликтов.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5,9</a:t>
                      </a: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5,9</a:t>
                      </a: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5,9</a:t>
                      </a: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</a:tr>
              <a:tr h="1106260">
                <a:tc>
                  <a:txBody>
                    <a:bodyPr/>
                    <a:lstStyle/>
                    <a:p>
                      <a:pPr algn="l" fontAlgn="b"/>
                      <a:endParaRPr lang="en-US" sz="1000" b="1" i="0" u="none" strike="noStrike" dirty="0" smtClean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  <a:p>
                      <a:pPr algn="l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"Молодежная </a:t>
                      </a:r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политика и оздоровление детей </a:t>
                      </a:r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п. </a:t>
                      </a:r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Михайловский на </a:t>
                      </a:r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2020-2022 годы»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0200000000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270510"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создание необходимых условий для самореализации молодых людей, выбора ими своего жизненного пути, ответственного участия во всех сферах жизнедеятельности региона;</a:t>
                      </a:r>
                      <a:endParaRPr lang="ru-RU" sz="800" dirty="0" smtClean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indent="270510"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воспитание, становление, духовное и физическое развитие молодежи.</a:t>
                      </a:r>
                      <a:endParaRPr lang="ru-RU" sz="800" dirty="0" smtClean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 fontAlgn="b"/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228,2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100,0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100,0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</a:tr>
              <a:tr h="2678918">
                <a:tc>
                  <a:txBody>
                    <a:bodyPr/>
                    <a:lstStyle/>
                    <a:p>
                      <a:pPr algn="l" fontAlgn="b"/>
                      <a:endParaRPr lang="en-US" sz="1000" b="1" i="0" u="none" strike="noStrike" dirty="0" smtClean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  <a:p>
                      <a:pPr algn="l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"Повышение </a:t>
                      </a:r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безопасности дорожного движения в </a:t>
                      </a:r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п.Михайловский </a:t>
                      </a:r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на </a:t>
                      </a:r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2019-2021 </a:t>
                      </a:r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годы"</a:t>
                      </a: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0300000000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dirty="0" smtClean="0">
                          <a:effectLst/>
                          <a:latin typeface="Times New Roman"/>
                          <a:ea typeface="Calibri"/>
                        </a:rPr>
                        <a:t>целью Программы  является  сокращение количества лиц, пострадавших в результате дорожно-транспортных происшествий.  </a:t>
                      </a:r>
                      <a:br>
                        <a:rPr lang="ru-RU" sz="1000" dirty="0" smtClean="0">
                          <a:effectLst/>
                          <a:latin typeface="Times New Roman"/>
                          <a:ea typeface="Calibri"/>
                        </a:rPr>
                      </a:br>
                      <a:r>
                        <a:rPr lang="ru-RU" sz="1000" dirty="0" smtClean="0">
                          <a:effectLst/>
                          <a:latin typeface="Times New Roman"/>
                          <a:ea typeface="Calibri"/>
                        </a:rPr>
                        <a:t>Задачами Программы являются:           </a:t>
                      </a:r>
                      <a:br>
                        <a:rPr lang="ru-RU" sz="1000" dirty="0" smtClean="0">
                          <a:effectLst/>
                          <a:latin typeface="Times New Roman"/>
                          <a:ea typeface="Calibri"/>
                        </a:rPr>
                      </a:br>
                      <a:r>
                        <a:rPr lang="ru-RU" sz="1000" dirty="0" smtClean="0">
                          <a:effectLst/>
                          <a:latin typeface="Times New Roman"/>
                          <a:ea typeface="Calibri"/>
                        </a:rPr>
                        <a:t>- снижение рисков возникновения  дорожно-транспортных происшествий,  совершаемых по  причине  "человеческого   фактора",  повышение правового сознания участников дорожного движения и формирование у них стереотипов  безопасного  поведения  на дорогах;                               </a:t>
                      </a:r>
                      <a:br>
                        <a:rPr lang="ru-RU" sz="1000" dirty="0" smtClean="0">
                          <a:effectLst/>
                          <a:latin typeface="Times New Roman"/>
                          <a:ea typeface="Calibri"/>
                        </a:rPr>
                      </a:br>
                      <a:r>
                        <a:rPr lang="ru-RU" sz="1000" dirty="0" smtClean="0">
                          <a:effectLst/>
                          <a:latin typeface="Times New Roman"/>
                          <a:ea typeface="Calibri"/>
                        </a:rPr>
                        <a:t>- снижение рисков возникновения  дорожно-транспортных происшествий, происходящих по техническим  причинам, совершенствование  систем  организации, управления   и    контроля    дорожного движения;                              </a:t>
                      </a:r>
                      <a:br>
                        <a:rPr lang="ru-RU" sz="1000" dirty="0" smtClean="0">
                          <a:effectLst/>
                          <a:latin typeface="Times New Roman"/>
                          <a:ea typeface="Calibri"/>
                        </a:rPr>
                      </a:br>
                      <a:r>
                        <a:rPr lang="ru-RU" sz="1000" dirty="0" smtClean="0">
                          <a:effectLst/>
                          <a:latin typeface="Times New Roman"/>
                          <a:ea typeface="Calibri"/>
                        </a:rPr>
                        <a:t>- снижение  рисков  возникновения  тяжких последствий   от   дорожно-транспортных происшествий.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300,0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50,0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50,0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287443207"/>
              </p:ext>
            </p:extLst>
          </p:nvPr>
        </p:nvGraphicFramePr>
        <p:xfrm>
          <a:off x="467544" y="33416"/>
          <a:ext cx="7633046" cy="5906454"/>
        </p:xfrm>
        <a:graphic>
          <a:graphicData uri="http://schemas.openxmlformats.org/drawingml/2006/table">
            <a:tbl>
              <a:tblPr/>
              <a:tblGrid>
                <a:gridCol w="2304256"/>
                <a:gridCol w="792088"/>
                <a:gridCol w="2664296"/>
                <a:gridCol w="648072"/>
                <a:gridCol w="648072"/>
                <a:gridCol w="576262"/>
              </a:tblGrid>
              <a:tr h="155224"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00" b="1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Arial Cyr"/>
                        </a:rPr>
                        <a:t>тыс. руб.</a:t>
                      </a: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544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Наименование 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+mn-ea"/>
                          <a:cs typeface="+mn-cs"/>
                        </a:rPr>
                        <a:t>Целевая статья. </a:t>
                      </a:r>
                      <a:endParaRPr kumimoji="0" lang="ru-RU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effectLst/>
                          <a:latin typeface="Times New Roman"/>
                          <a:ea typeface="Times New Roman"/>
                        </a:rPr>
                        <a:t>Целевые показатели муниципальной программы 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Сумма на 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2020 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год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Сумма на 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2021 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год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Сумма на 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2022 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год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2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4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</a:tr>
              <a:tr h="831562">
                <a:tc>
                  <a:txBody>
                    <a:bodyPr/>
                    <a:lstStyle/>
                    <a:p>
                      <a:pPr algn="l" fontAlgn="b"/>
                      <a:endParaRPr lang="en-US" sz="1000" b="1" i="0" u="none" strike="noStrike" dirty="0" smtClean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  <a:p>
                      <a:pPr algn="l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"Благоустройство </a:t>
                      </a:r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территории  </a:t>
                      </a:r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п. </a:t>
                      </a:r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Михайловский Саратовской области на </a:t>
                      </a:r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2019-2021 </a:t>
                      </a:r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годы"</a:t>
                      </a: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1000000000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 dirty="0" smtClean="0">
                          <a:solidFill>
                            <a:srgbClr val="C00000"/>
                          </a:solidFill>
                          <a:effectLst/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ru-RU" sz="800" dirty="0" smtClean="0">
                          <a:effectLst/>
                          <a:latin typeface="Times New Roman"/>
                          <a:ea typeface="Times New Roman"/>
                        </a:rPr>
                        <a:t>Комплексное благоустройство территории: улучшение </a:t>
                      </a:r>
                      <a:r>
                        <a:rPr lang="ru-RU" sz="800" dirty="0" err="1" smtClean="0">
                          <a:effectLst/>
                          <a:latin typeface="Times New Roman"/>
                          <a:ea typeface="Times New Roman"/>
                        </a:rPr>
                        <a:t>санитарно</a:t>
                      </a:r>
                      <a:r>
                        <a:rPr lang="ru-RU" sz="800" dirty="0" smtClean="0">
                          <a:effectLst/>
                          <a:latin typeface="Times New Roman"/>
                          <a:ea typeface="Times New Roman"/>
                        </a:rPr>
                        <a:t> - эпидемиологического состояния территории, освещение улиц, уборка территории,  зеленых насаждений и занимаемых ими территорий, установка малых архитектурных форм, озеленение территории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800" dirty="0" smtClean="0">
                          <a:effectLst/>
                          <a:latin typeface="Times New Roman"/>
                          <a:ea typeface="Times New Roman"/>
                        </a:rPr>
                        <a:t> </a:t>
                      </a:r>
                    </a:p>
                    <a:p>
                      <a:pPr algn="ctr" fontAlgn="b"/>
                      <a:endParaRPr lang="ru-RU" sz="8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2 315,0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430,2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0,0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</a:tr>
              <a:tr h="359752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"Благоустройство территории  п. Михайловский Саратовской области на 2022-2024 годы"</a:t>
                      </a:r>
                    </a:p>
                    <a:p>
                      <a:pPr algn="l" fontAlgn="b"/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1100000000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dirty="0" smtClean="0">
                          <a:effectLst/>
                          <a:latin typeface="Times New Roman"/>
                          <a:ea typeface="Times New Roman"/>
                        </a:rPr>
                        <a:t>Комплексное благоустройство территории: улучшение </a:t>
                      </a:r>
                      <a:r>
                        <a:rPr lang="ru-RU" sz="800" dirty="0" err="1" smtClean="0">
                          <a:effectLst/>
                          <a:latin typeface="Times New Roman"/>
                          <a:ea typeface="Times New Roman"/>
                        </a:rPr>
                        <a:t>санитарно</a:t>
                      </a:r>
                      <a:r>
                        <a:rPr lang="ru-RU" sz="800" dirty="0" smtClean="0">
                          <a:effectLst/>
                          <a:latin typeface="Times New Roman"/>
                          <a:ea typeface="Times New Roman"/>
                        </a:rPr>
                        <a:t> - эпидемиологического состояния территории, освещение улиц, уборка территории,  зеленых насаждений и занимаемых ими территорий, установка малых архитектурных форм, озеленение территории</a:t>
                      </a:r>
                    </a:p>
                    <a:p>
                      <a:pPr algn="ctr" fontAlgn="b"/>
                      <a:endParaRPr lang="ru-RU" sz="8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0,00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0,00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162,0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</a:tr>
              <a:tr h="2192126">
                <a:tc>
                  <a:txBody>
                    <a:bodyPr/>
                    <a:lstStyle/>
                    <a:p>
                      <a:pPr algn="l" fontAlgn="b"/>
                      <a:endParaRPr lang="en-US" sz="1000" b="1" i="0" u="none" strike="noStrike" dirty="0" smtClean="0">
                        <a:solidFill>
                          <a:schemeClr val="tx1"/>
                        </a:solidFill>
                        <a:latin typeface="Times New Roman"/>
                      </a:endParaRPr>
                    </a:p>
                    <a:p>
                      <a:pPr algn="l" fontAlgn="b"/>
                      <a:r>
                        <a:rPr lang="ru-RU" sz="1000" b="1" i="0" u="none" strike="noStrike" dirty="0" smtClean="0">
                          <a:solidFill>
                            <a:schemeClr val="tx1"/>
                          </a:solidFill>
                          <a:latin typeface="Times New Roman"/>
                        </a:rPr>
                        <a:t>«Снижение </a:t>
                      </a:r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/>
                        </a:rPr>
                        <a:t>рисков и смягчение последствий чрезвычайных ситуаций природного и техногенного характера на территории </a:t>
                      </a:r>
                      <a:r>
                        <a:rPr lang="ru-RU" sz="1000" b="1" i="0" u="none" strike="noStrike" dirty="0" smtClean="0">
                          <a:solidFill>
                            <a:schemeClr val="tx1"/>
                          </a:solidFill>
                          <a:latin typeface="Times New Roman"/>
                        </a:rPr>
                        <a:t>МО п. </a:t>
                      </a:r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/>
                        </a:rPr>
                        <a:t>Михайловский в </a:t>
                      </a:r>
                      <a:r>
                        <a:rPr lang="ru-RU" sz="1000" b="1" i="0" u="none" strike="noStrike" dirty="0" smtClean="0">
                          <a:solidFill>
                            <a:schemeClr val="tx1"/>
                          </a:solidFill>
                          <a:latin typeface="Times New Roman"/>
                        </a:rPr>
                        <a:t>2020-2022 годах»</a:t>
                      </a:r>
                      <a:endParaRPr lang="ru-RU" sz="1000" b="1" i="0" u="none" strike="noStrike" dirty="0">
                        <a:solidFill>
                          <a:schemeClr val="tx1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1700000000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269875" algn="just">
                        <a:spcAft>
                          <a:spcPts val="0"/>
                        </a:spcAft>
                      </a:pPr>
                      <a:r>
                        <a:rPr lang="ru-RU" sz="800" dirty="0" smtClean="0">
                          <a:effectLst/>
                          <a:latin typeface="Times New Roman"/>
                          <a:ea typeface="Times New Roman"/>
                        </a:rPr>
                        <a:t>Эффективность реализации Программы оценивается с использованием следующих показателей:</a:t>
                      </a:r>
                    </a:p>
                    <a:p>
                      <a:pPr indent="269875" algn="just">
                        <a:spcAft>
                          <a:spcPts val="0"/>
                        </a:spcAft>
                      </a:pPr>
                      <a:r>
                        <a:rPr lang="ru-RU" sz="800" dirty="0" smtClean="0">
                          <a:effectLst/>
                          <a:latin typeface="Times New Roman"/>
                          <a:ea typeface="Times New Roman"/>
                        </a:rPr>
                        <a:t>снижение ущерба от ЧС, пожаров (по отношению к показателям предыдущего года), в том числе:</a:t>
                      </a:r>
                    </a:p>
                    <a:p>
                      <a:pPr indent="269875" algn="just">
                        <a:spcAft>
                          <a:spcPts val="0"/>
                        </a:spcAft>
                      </a:pPr>
                      <a:r>
                        <a:rPr lang="ru-RU" sz="800" dirty="0" smtClean="0">
                          <a:effectLst/>
                          <a:latin typeface="Times New Roman"/>
                          <a:ea typeface="Times New Roman"/>
                        </a:rPr>
                        <a:t>– снижение количества погибших людей;</a:t>
                      </a:r>
                    </a:p>
                    <a:p>
                      <a:pPr indent="269875" algn="just">
                        <a:spcAft>
                          <a:spcPts val="0"/>
                        </a:spcAft>
                      </a:pPr>
                      <a:r>
                        <a:rPr lang="ru-RU" sz="800" dirty="0" smtClean="0">
                          <a:effectLst/>
                          <a:latin typeface="Times New Roman"/>
                          <a:ea typeface="Times New Roman"/>
                        </a:rPr>
                        <a:t>– снижение количества пострадавшего населения;</a:t>
                      </a:r>
                    </a:p>
                    <a:p>
                      <a:pPr indent="269875" algn="just">
                        <a:spcAft>
                          <a:spcPts val="0"/>
                        </a:spcAft>
                      </a:pPr>
                      <a:r>
                        <a:rPr lang="ru-RU" sz="800" dirty="0" smtClean="0">
                          <a:effectLst/>
                          <a:latin typeface="Times New Roman"/>
                          <a:ea typeface="Times New Roman"/>
                        </a:rPr>
                        <a:t> увеличение предотвращенного экономического ущерба;</a:t>
                      </a:r>
                    </a:p>
                    <a:p>
                      <a:pPr indent="269875" algn="just">
                        <a:spcAft>
                          <a:spcPts val="0"/>
                        </a:spcAft>
                      </a:pPr>
                      <a:r>
                        <a:rPr lang="ru-RU" sz="800" dirty="0" smtClean="0">
                          <a:effectLst/>
                          <a:latin typeface="Times New Roman"/>
                          <a:ea typeface="Times New Roman"/>
                        </a:rPr>
                        <a:t>повышение эффективности информационного обеспечения системы мониторинга и прогнозирования ЧС, а также населения в местах массового пребывания (по отношению к показателям предыдущего года), включая:</a:t>
                      </a:r>
                    </a:p>
                    <a:p>
                      <a:pPr indent="269875" algn="just">
                        <a:spcAft>
                          <a:spcPts val="0"/>
                        </a:spcAft>
                      </a:pPr>
                      <a:r>
                        <a:rPr lang="ru-RU" sz="800" dirty="0" smtClean="0">
                          <a:effectLst/>
                          <a:latin typeface="Times New Roman"/>
                          <a:ea typeface="Times New Roman"/>
                        </a:rPr>
                        <a:t>- повышение полноты охвата системами мониторинга;</a:t>
                      </a:r>
                    </a:p>
                    <a:p>
                      <a:pPr indent="269875" algn="just">
                        <a:spcAft>
                          <a:spcPts val="0"/>
                        </a:spcAft>
                      </a:pPr>
                      <a:r>
                        <a:rPr lang="ru-RU" sz="800" dirty="0" smtClean="0">
                          <a:effectLst/>
                          <a:latin typeface="Times New Roman"/>
                          <a:ea typeface="Times New Roman"/>
                        </a:rPr>
                        <a:t>- снижение времени оперативного реагирования;</a:t>
                      </a:r>
                    </a:p>
                    <a:p>
                      <a:pPr indent="269875" algn="just">
                        <a:spcAft>
                          <a:spcPts val="0"/>
                        </a:spcAft>
                      </a:pPr>
                      <a:r>
                        <a:rPr lang="ru-RU" sz="800" dirty="0" smtClean="0">
                          <a:effectLst/>
                          <a:latin typeface="Times New Roman"/>
                          <a:ea typeface="Times New Roman"/>
                        </a:rPr>
                        <a:t>- повышение достоверности прогноза;</a:t>
                      </a:r>
                    </a:p>
                    <a:p>
                      <a:pPr indent="269875" algn="just">
                        <a:spcAft>
                          <a:spcPts val="0"/>
                        </a:spcAft>
                      </a:pPr>
                      <a:r>
                        <a:rPr lang="ru-RU" sz="800" dirty="0" smtClean="0">
                          <a:effectLst/>
                          <a:latin typeface="Times New Roman"/>
                          <a:ea typeface="Times New Roman"/>
                        </a:rPr>
                        <a:t>- уменьшение соотношения уровня затрат на проведение мероприятий по снижению рисков ЧС, пожаров и предотвращенного ущерба;</a:t>
                      </a:r>
                    </a:p>
                    <a:p>
                      <a:pPr algn="ctr" fontAlgn="b"/>
                      <a:endParaRPr lang="ru-RU" sz="8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2186,3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0,0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0,0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</a:tr>
              <a:tr h="685801">
                <a:tc>
                  <a:txBody>
                    <a:bodyPr/>
                    <a:lstStyle/>
                    <a:p>
                      <a:pPr algn="l" fontAlgn="b"/>
                      <a:endParaRPr lang="en-US" sz="1000" b="1" i="0" u="none" strike="noStrike" dirty="0" smtClean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  <a:p>
                      <a:pPr algn="l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"Поддержка </a:t>
                      </a:r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и развитие печатного средства массовой информации </a:t>
                      </a:r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МО</a:t>
                      </a:r>
                      <a:r>
                        <a:rPr lang="ru-RU" sz="1000" b="1" i="0" u="none" strike="noStrike" baseline="0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п. </a:t>
                      </a:r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Михайловский </a:t>
                      </a:r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Саратовской области муниципального учреждения "Редакция газеты "Михайловские новости" </a:t>
                      </a:r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п . Михайловский </a:t>
                      </a:r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Саратовской области на </a:t>
                      </a:r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2018 - 2020 годы»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1400000000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buFont typeface="Arial" panose="020B0604020202020204" pitchFamily="34" charset="0"/>
                        <a:buChar char="•"/>
                      </a:pPr>
                      <a:r>
                        <a:rPr lang="ru-RU" sz="10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увеличение тиража на 2 %;</a:t>
                      </a:r>
                    </a:p>
                    <a:p>
                      <a:pPr marL="171450" indent="-171450" algn="l">
                        <a:buFont typeface="Arial" panose="020B0604020202020204" pitchFamily="34" charset="0"/>
                        <a:buChar char="•"/>
                      </a:pPr>
                      <a:r>
                        <a:rPr lang="ru-RU" sz="10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 улучшение материально-технической базы;</a:t>
                      </a:r>
                    </a:p>
                    <a:p>
                      <a:pPr algn="ctr" fontAlgn="b"/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1432,00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0,00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0,00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65044456"/>
              </p:ext>
            </p:extLst>
          </p:nvPr>
        </p:nvGraphicFramePr>
        <p:xfrm>
          <a:off x="467544" y="404664"/>
          <a:ext cx="7849070" cy="5362171"/>
        </p:xfrm>
        <a:graphic>
          <a:graphicData uri="http://schemas.openxmlformats.org/drawingml/2006/table">
            <a:tbl>
              <a:tblPr/>
              <a:tblGrid>
                <a:gridCol w="1982500"/>
                <a:gridCol w="825812"/>
                <a:gridCol w="3096344"/>
                <a:gridCol w="720080"/>
                <a:gridCol w="676114"/>
                <a:gridCol w="548220"/>
              </a:tblGrid>
              <a:tr h="215128"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00" b="1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Arial Cyr"/>
                        </a:rPr>
                        <a:t>тыс. руб.</a:t>
                      </a:r>
                    </a:p>
                  </a:txBody>
                  <a:tcPr marL="3402" marR="3402" marT="34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096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Наименование 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+mn-ea"/>
                          <a:cs typeface="+mn-cs"/>
                        </a:rPr>
                        <a:t>Целевая статья. </a:t>
                      </a:r>
                    </a:p>
                    <a:p>
                      <a:pPr algn="ctr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dirty="0" smtClean="0">
                          <a:effectLst/>
                          <a:latin typeface="Times New Roman"/>
                          <a:ea typeface="Times New Roman"/>
                        </a:rPr>
                        <a:t>Целевые показатели муниципальной программы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Сумма на 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2020 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год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Сумма на 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2021 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год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Сумма на 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2022 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год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</a:tr>
              <a:tr h="16945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</a:t>
                      </a: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</a:tr>
              <a:tr h="681411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«Формирование комфортной</a:t>
                      </a:r>
                      <a:r>
                        <a:rPr lang="ru-RU" sz="800" b="1" i="0" u="none" strike="noStrike" baseline="0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городской среды на территории муниципального образования п. Михайловский Саратовской области на 2018-2022 годы»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2000000000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676,6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0,00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0,00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</a:tr>
              <a:tr h="1723857"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1" i="0" u="none" strike="noStrike" dirty="0" smtClean="0">
                          <a:solidFill>
                            <a:schemeClr val="tx1"/>
                          </a:solidFill>
                          <a:latin typeface="Times New Roman"/>
                        </a:rPr>
                        <a:t>«Развитие физической культуры и </a:t>
                      </a:r>
                      <a:r>
                        <a:rPr lang="ru-RU" sz="800" b="1" i="0" u="none" strike="noStrike" baseline="0" dirty="0" smtClean="0">
                          <a:solidFill>
                            <a:schemeClr val="tx1"/>
                          </a:solidFill>
                          <a:latin typeface="Times New Roman"/>
                        </a:rPr>
                        <a:t> спорта в муниципальном образовании  п. Михайловский Саратовской области на 2020-2022 годы»</a:t>
                      </a:r>
                      <a:endParaRPr lang="en-US" sz="800" b="1" i="0" u="none" strike="noStrike" dirty="0" smtClean="0">
                        <a:solidFill>
                          <a:schemeClr val="tx1"/>
                        </a:solidFill>
                        <a:latin typeface="Times New Roman"/>
                      </a:endParaRPr>
                    </a:p>
                    <a:p>
                      <a:pPr algn="l" fontAlgn="b"/>
                      <a:endParaRPr lang="ru-RU" sz="800" b="1" i="0" u="none" strike="noStrike" dirty="0">
                        <a:solidFill>
                          <a:schemeClr val="tx1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8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8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8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+mn-ea"/>
                          <a:cs typeface="+mn-cs"/>
                        </a:rPr>
                        <a:t>2100000000</a:t>
                      </a: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 b="1" dirty="0" smtClean="0">
                          <a:effectLst/>
                          <a:latin typeface="Times New Roman"/>
                          <a:ea typeface="Times New Roman"/>
                        </a:rPr>
                        <a:t>-Техническая поддержка работы;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 b="1" dirty="0" smtClean="0">
                          <a:effectLst/>
                          <a:latin typeface="Times New Roman"/>
                          <a:ea typeface="Times New Roman"/>
                        </a:rPr>
                        <a:t>-Развитие информационных и коммуникационных технологий в системе физической культуры и спорта;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 b="1" dirty="0" smtClean="0">
                          <a:effectLst/>
                          <a:latin typeface="Times New Roman"/>
                          <a:ea typeface="Times New Roman"/>
                        </a:rPr>
                        <a:t>- Организация и проведение внутренних, межрайонных физкультурных и спортивно-массовых мероприятий, участие в областных и всероссийских спортивно-массовых мероприятиях разных социальных и возрастных групп населения;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 b="1" dirty="0" smtClean="0">
                          <a:effectLst/>
                          <a:latin typeface="Times New Roman"/>
                          <a:ea typeface="Times New Roman"/>
                        </a:rPr>
                        <a:t>- Приобретение призов для проведения физкультурных и спортивно - массовых мероприятий среди населения;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 b="1" dirty="0" smtClean="0">
                          <a:effectLst/>
                          <a:latin typeface="Times New Roman"/>
                          <a:ea typeface="Times New Roman"/>
                        </a:rPr>
                        <a:t>- Создание условий для развития игровых видов спорта среди населения;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 b="1" dirty="0" smtClean="0">
                          <a:effectLst/>
                          <a:latin typeface="Times New Roman"/>
                          <a:ea typeface="Times New Roman"/>
                        </a:rPr>
                        <a:t>- Приобретение спортивного инвентаря.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8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3020,8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2510,0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2559,9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</a:tr>
              <a:tr h="799326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«Энергосбережение и повышение энергетической эффективности в МО п. Михайловский Саратовской области на период до 2020 года»</a:t>
                      </a:r>
                    </a:p>
                    <a:p>
                      <a:pPr algn="l" fontAlgn="b"/>
                      <a:endParaRPr lang="ru-RU" sz="8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2200000000</a:t>
                      </a: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/>
                      <a:r>
                        <a:rPr lang="ru-RU" sz="8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эффективное и рациональное использование топливно-энергетических ресурсов, повышение энергетической эффективности на территории МО пос. Михайловский Саратовской области;</a:t>
                      </a:r>
                    </a:p>
                    <a:p>
                      <a:pPr lvl="0"/>
                      <a:r>
                        <a:rPr lang="ru-RU" sz="8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повышение конкурентоспособности местных товаров и услуг.</a:t>
                      </a:r>
                    </a:p>
                    <a:p>
                      <a:pPr algn="l" fontAlgn="b"/>
                      <a:endParaRPr lang="ru-RU" sz="8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683,0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0,00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0,00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</a:tr>
              <a:tr h="534118">
                <a:tc>
                  <a:txBody>
                    <a:bodyPr/>
                    <a:lstStyle/>
                    <a:p>
                      <a:pPr algn="l" fontAlgn="b"/>
                      <a:endParaRPr lang="en-US" sz="800" b="1" i="0" u="none" strike="noStrike" dirty="0" smtClean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  <a:p>
                      <a:pPr algn="l" fontAlgn="b"/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«Управление </a:t>
                      </a:r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имуществом </a:t>
                      </a:r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МО п . Михайловский </a:t>
                      </a:r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на 2018-2020 </a:t>
                      </a:r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годы»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1800000000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8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Инвентаризация объектов недвижимости. Межевание, постановка на кадастровый учет земельных участков;</a:t>
                      </a:r>
                    </a:p>
                    <a:p>
                      <a:r>
                        <a:rPr lang="ru-RU" sz="8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 Оценка муниципального имущества;</a:t>
                      </a:r>
                    </a:p>
                    <a:p>
                      <a:r>
                        <a:rPr lang="ru-RU" sz="8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 Содержание имущества казны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1 453,2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0,00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0,00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</a:tr>
              <a:tr h="737909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«Управление имуществом МО п . Михайловский на 2021-2023 годы»</a:t>
                      </a: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1900000000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8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Инвентаризация объектов недвижимости. Межевание, постановка на кадастровый учет земельных участков;</a:t>
                      </a:r>
                    </a:p>
                    <a:p>
                      <a:r>
                        <a:rPr lang="ru-RU" sz="8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 Оценка муниципального имущества;</a:t>
                      </a:r>
                    </a:p>
                    <a:p>
                      <a:r>
                        <a:rPr lang="ru-RU" sz="8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 Содержание имущества казны</a:t>
                      </a:r>
                      <a:endParaRPr lang="ru-RU" sz="800" b="1" i="0" u="none" strike="noStrike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fontAlgn="b"/>
                      <a:endParaRPr lang="ru-RU" sz="8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0,00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475,2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475,2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402" marR="3402" marT="3402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22082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880296351"/>
              </p:ext>
            </p:extLst>
          </p:nvPr>
        </p:nvGraphicFramePr>
        <p:xfrm>
          <a:off x="395536" y="0"/>
          <a:ext cx="8219256" cy="675329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24136"/>
                <a:gridCol w="720080"/>
                <a:gridCol w="3960440"/>
                <a:gridCol w="792088"/>
                <a:gridCol w="720080"/>
                <a:gridCol w="802432"/>
              </a:tblGrid>
              <a:tr h="39985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 </a:t>
                      </a:r>
                    </a:p>
                  </a:txBody>
                  <a:tcPr marL="3402" marR="3402" marT="3402" marB="0" anchor="ctr"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Целевая статья</a:t>
                      </a:r>
                      <a:endParaRPr lang="ru-RU" sz="800" b="0" i="0" u="none" strike="noStrike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02" marR="3402" marT="3402" marB="0" anchor="ctr"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Целевые показатели муниципальной программы </a:t>
                      </a:r>
                      <a:endParaRPr lang="ru-RU" sz="800" b="0" i="0" u="none" strike="noStrike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02" marR="3402" marT="3402" marB="0" anchor="ctr"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Сумма на </a:t>
                      </a:r>
                      <a:r>
                        <a:rPr lang="ru-RU" sz="800" b="0" i="0" u="none" strike="noStrike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2020 </a:t>
                      </a:r>
                      <a:r>
                        <a:rPr lang="ru-RU" sz="800" b="0" i="0" u="none" strike="noStrike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</a:t>
                      </a:r>
                    </a:p>
                  </a:txBody>
                  <a:tcPr marL="3402" marR="3402" marT="3402" marB="0" anchor="ctr"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Сумма на </a:t>
                      </a:r>
                      <a:r>
                        <a:rPr lang="ru-RU" sz="800" b="0" i="0" u="none" strike="noStrike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2021 </a:t>
                      </a:r>
                      <a:r>
                        <a:rPr lang="ru-RU" sz="800" b="0" i="0" u="none" strike="noStrike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</a:t>
                      </a:r>
                    </a:p>
                  </a:txBody>
                  <a:tcPr marL="3402" marR="3402" marT="3402" marB="0" anchor="ctr"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Сумма на </a:t>
                      </a:r>
                      <a:r>
                        <a:rPr lang="ru-RU" sz="800" b="0" i="0" u="none" strike="noStrike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</a:t>
                      </a:r>
                      <a:r>
                        <a:rPr lang="ru-RU" sz="800" b="0" i="0" u="none" strike="noStrike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</a:t>
                      </a:r>
                    </a:p>
                  </a:txBody>
                  <a:tcPr marL="3402" marR="3402" marT="3402" marB="0" anchor="ctr">
                    <a:solidFill>
                      <a:schemeClr val="accent1">
                        <a:lumMod val="90000"/>
                      </a:schemeClr>
                    </a:solidFill>
                  </a:tcPr>
                </a:tc>
              </a:tr>
              <a:tr h="576064"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"Развитие местного самоуправления в </a:t>
                      </a:r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МО п. </a:t>
                      </a:r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Михайловский Саратовской области на </a:t>
                      </a:r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2020-2022г.г.»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02" marR="3402" marT="3402" marB="0" anchor="b"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050000000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02" marR="3402" marT="3402" marB="0" anchor="b"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8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Важнейшие оценочные показатели Программы:</a:t>
                      </a:r>
                    </a:p>
                    <a:p>
                      <a:r>
                        <a:rPr lang="ru-RU" sz="8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-степень укомплектованности органов местного самоуправления материально-техническими средствами для решения вопросов местного значения;</a:t>
                      </a:r>
                    </a:p>
                    <a:p>
                      <a:r>
                        <a:rPr lang="ru-RU" sz="8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-доля муниципальных служащих в администрации, муниципального образования п. Михайловский прошедших переподготовку и (или) повышение квалификации;</a:t>
                      </a:r>
                    </a:p>
                    <a:p>
                      <a:r>
                        <a:rPr lang="ru-RU" sz="8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-повышение уровня удовлетворенности населения предоставляемыми муниципальными услугами, содействие созданию комфортных условий проживания в муниципальном образовании п. Михайловский.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02" marR="3402" marT="3402" marB="0" anchor="b"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7086,0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02" marR="3402" marT="3402" marB="0" anchor="b"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6400,8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02" marR="3402" marT="3402" marB="0" anchor="b"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6534,7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02" marR="3402" marT="3402" marB="0" anchor="b">
                    <a:solidFill>
                      <a:schemeClr val="accent1">
                        <a:lumMod val="90000"/>
                      </a:schemeClr>
                    </a:solidFill>
                  </a:tcPr>
                </a:tc>
              </a:tr>
              <a:tr h="749430"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"Развитие дошкольного образования </a:t>
                      </a:r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МО п. </a:t>
                      </a:r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Михайловский Саратовской области на </a:t>
                      </a:r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2020-2022 годы»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02" marR="3402" marT="3402" marB="0" anchor="b"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060000000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02" marR="3402" marT="3402" marB="0" anchor="b"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8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увеличение среднегодового количества  детей;      </a:t>
                      </a:r>
                    </a:p>
                    <a:p>
                      <a:r>
                        <a:rPr lang="ru-RU" sz="8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доля детей от 2 до 7 лет, охваченных программами</a:t>
                      </a:r>
                    </a:p>
                    <a:p>
                      <a:r>
                        <a:rPr lang="ru-RU" sz="8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дошкольного образования, в общей численности детей, проживающих на территории п. Михайловский Саратовской области;</a:t>
                      </a:r>
                    </a:p>
                    <a:p>
                      <a:r>
                        <a:rPr lang="ru-RU" sz="8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процент потребителей, удовлетворенных качеством и доступностью дошкольного образования.</a:t>
                      </a:r>
                    </a:p>
                    <a:p>
                      <a:r>
                        <a:rPr lang="ru-RU" sz="8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02" marR="3402" marT="3402" marB="0" anchor="b"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15 511,4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02" marR="3402" marT="3402" marB="0" anchor="b"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11 586,2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02" marR="3402" marT="3402" marB="0" anchor="b"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11 204,2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02" marR="3402" marT="3402" marB="0" anchor="b">
                    <a:solidFill>
                      <a:schemeClr val="accent1">
                        <a:lumMod val="90000"/>
                      </a:schemeClr>
                    </a:solidFill>
                  </a:tcPr>
                </a:tc>
              </a:tr>
              <a:tr h="608949">
                <a:tc>
                  <a:txBody>
                    <a:bodyPr/>
                    <a:lstStyle/>
                    <a:p>
                      <a:pPr algn="l" fontAlgn="b"/>
                      <a:endParaRPr lang="en-US" sz="800" b="1" i="0" u="none" strike="noStrike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l" fontAlgn="b"/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"Развитие </a:t>
                      </a:r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культуры в </a:t>
                      </a:r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п.Михайловский </a:t>
                      </a:r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Саратовской области на </a:t>
                      </a:r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2020-2022годы</a:t>
                      </a:r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"</a:t>
                      </a:r>
                    </a:p>
                  </a:txBody>
                  <a:tcPr marL="3402" marR="3402" marT="3402" marB="0" anchor="b"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070000000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02" marR="3402" marT="3402" marB="0" anchor="b"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1. Расширение и развитие различных форм культурно-досуговой деятельности населения;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2.Осуществление поддержки молодых талантов;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3.Создание условий для творческой деятельности работников культуры;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4.Укрепление и модернизация  материально-технической базы учреждения культуры муниципального образования поселок   Михайловский Саратовской области.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5. Процент потребителей, удовлетворенных качеством и доступностью услуг предоставляемых учреждением культуры.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6. Повышение оплаты труда отдельным категориям работников бюджетной сферы в целях реализации Указов Президента Российской Федерации от 7 мая 2012 года « 597 «О мероприятиях по реализации государственной социальной политики»</a:t>
                      </a:r>
                    </a:p>
                  </a:txBody>
                  <a:tcPr marL="68580" marR="68580" marT="0" marB="0"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5 402,0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02" marR="3402" marT="3402" marB="0" anchor="b"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4 987,5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02" marR="3402" marT="3402" marB="0" anchor="b"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5017,9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02" marR="3402" marT="3402" marB="0" anchor="b">
                    <a:solidFill>
                      <a:schemeClr val="accent1">
                        <a:lumMod val="90000"/>
                      </a:schemeClr>
                    </a:solidFill>
                  </a:tcPr>
                </a:tc>
              </a:tr>
              <a:tr h="739240"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1" i="0" u="none" strike="noStrike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"Развитие </a:t>
                      </a:r>
                      <a:r>
                        <a:rPr lang="ru-RU" sz="800" b="1" i="0" u="none" strike="noStrike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физической культуры и спорта в </a:t>
                      </a:r>
                      <a:r>
                        <a:rPr lang="ru-RU" sz="800" b="1" i="0" u="none" strike="noStrike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МО п. </a:t>
                      </a:r>
                      <a:r>
                        <a:rPr lang="ru-RU" sz="800" b="1" i="0" u="none" strike="noStrike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Михайловский Саратовской области" на </a:t>
                      </a:r>
                      <a:r>
                        <a:rPr lang="ru-RU" sz="800" b="1" i="0" u="none" strike="noStrike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2020-2022 годы»</a:t>
                      </a:r>
                      <a:endParaRPr lang="ru-RU" sz="800" b="1" i="0" u="none" strike="noStrike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02" marR="3402" marT="3402" marB="0" anchor="b"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2100000000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02" marR="3402" marT="3402" marB="0" anchor="b"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8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1. Техническая поддержка работы. Повышения социального статуса и профессионального уровня тренеров и руководящих работников в области физической культуры и спорта. Отношение среднемесячной заработной платы тренеров спортивной школы к заработной плате в экономике.</a:t>
                      </a:r>
                    </a:p>
                    <a:p>
                      <a:r>
                        <a:rPr lang="ru-RU" sz="8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2.Организация и проведение муниципальных физкультурных и спортивных мероприятий, посвященных праздничным и знаменательным датам.</a:t>
                      </a:r>
                    </a:p>
                    <a:p>
                      <a:r>
                        <a:rPr lang="ru-RU" sz="8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3.Организация и проведение внутренних, межрайонных физкультурных и спортивно-массовых мероприятий, участие в областных и всероссийских спортивно-массовых мероприятиях разных социальных и возрастных групп населения.</a:t>
                      </a:r>
                    </a:p>
                    <a:p>
                      <a:r>
                        <a:rPr lang="ru-RU" sz="8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4.Создание условий для развития игровых видов спорта среди населения.</a:t>
                      </a:r>
                    </a:p>
                    <a:p>
                      <a:r>
                        <a:rPr lang="ru-RU" sz="8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5. Приобретение спортивного инвентаря.</a:t>
                      </a:r>
                    </a:p>
                    <a:p>
                      <a:r>
                        <a:rPr lang="ru-RU" sz="8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6. Развитие информационных и коммуникационных технологий  в системе физической культуры и спорта.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02" marR="3402" marT="3402" marB="0" anchor="b"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550,0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02" marR="3402" marT="3402" marB="0" anchor="b"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02" marR="3402" marT="3402" marB="0" anchor="b"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02" marR="3402" marT="3402" marB="0" anchor="b">
                    <a:solidFill>
                      <a:schemeClr val="accent1">
                        <a:lumMod val="90000"/>
                      </a:schemeClr>
                    </a:solidFill>
                  </a:tcPr>
                </a:tc>
              </a:tr>
              <a:tr h="1577861">
                <a:tc>
                  <a:txBody>
                    <a:bodyPr/>
                    <a:lstStyle/>
                    <a:p>
                      <a:pPr algn="l" fontAlgn="b"/>
                      <a:endParaRPr lang="en-US" sz="800" b="1" i="0" u="none" strike="noStrike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l" fontAlgn="b"/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"Поддержка и развитие печатного средства массовой информации МО</a:t>
                      </a:r>
                      <a:r>
                        <a:rPr lang="ru-RU" sz="800" b="1" i="0" u="none" strike="noStrike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п. </a:t>
                      </a:r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Михайловский Саратовской области муниципального учреждения "Редакция газеты "Михайловские новости" п . Михайловский Саратовской области на 2021 - 2023 годы»</a:t>
                      </a:r>
                    </a:p>
                  </a:txBody>
                  <a:tcPr marL="3402" marR="3402" marT="3402" marB="0" anchor="b"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1500000000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02" marR="3402" marT="3402" marB="0" anchor="b"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  <a:latin typeface="Times New Roman"/>
                          <a:ea typeface="Times New Roman"/>
                        </a:rPr>
                        <a:t>- обеспечение социальной потребности населения  муниципального образования в информационных услугах и повышение роли газеты «Михайловские новости» в информированности населения - создание условий для своевременного информационного обеспечения и равного доступа населения к печатным средствам массовой  информации.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  <a:latin typeface="Times New Roman"/>
                          <a:ea typeface="Times New Roman"/>
                        </a:rPr>
                        <a:t>- развитие муниципального печатного средства массовой информации –  газеты «Михайловские новости»;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  <a:latin typeface="Times New Roman"/>
                          <a:ea typeface="Times New Roman"/>
                        </a:rPr>
                        <a:t> - улучшение материально-технической базы учреждения;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  <a:latin typeface="Times New Roman"/>
                          <a:ea typeface="Times New Roman"/>
                        </a:rPr>
                        <a:t>- повышение эффективности деятельности учреждения</a:t>
                      </a:r>
                    </a:p>
                  </a:txBody>
                  <a:tcPr marL="47625" marR="47625" marT="0" marB="0"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02" marR="3402" marT="3402" marB="0" anchor="b"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931,8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02" marR="3402" marT="3402" marB="0" anchor="b"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588,6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02" marR="3402" marT="3402" marB="0" anchor="b">
                    <a:solidFill>
                      <a:schemeClr val="accent1">
                        <a:lumMod val="9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9244706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173586137"/>
              </p:ext>
            </p:extLst>
          </p:nvPr>
        </p:nvGraphicFramePr>
        <p:xfrm>
          <a:off x="251520" y="269885"/>
          <a:ext cx="7992888" cy="645733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4096"/>
                <a:gridCol w="1008112"/>
                <a:gridCol w="2880320"/>
                <a:gridCol w="1008112"/>
                <a:gridCol w="720080"/>
                <a:gridCol w="1512168"/>
              </a:tblGrid>
              <a:tr h="18746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 </a:t>
                      </a:r>
                    </a:p>
                  </a:txBody>
                  <a:tcPr marL="3402" marR="3402" marT="3402" marB="0" anchor="ctr"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Целевая статья</a:t>
                      </a:r>
                      <a:endParaRPr lang="ru-RU" sz="800" b="0" i="0" u="none" strike="noStrike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02" marR="3402" marT="3402" marB="0" anchor="ctr"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Целевые показатели муниципальной программы </a:t>
                      </a:r>
                      <a:endParaRPr lang="ru-RU" sz="800" b="0" i="0" u="none" strike="noStrike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02" marR="3402" marT="3402" marB="0" anchor="ctr"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Сумма на </a:t>
                      </a:r>
                      <a:endParaRPr lang="ru-RU" sz="800" b="0" i="0" u="none" strike="noStrike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fontAlgn="ctr"/>
                      <a:r>
                        <a:rPr lang="ru-RU" sz="800" b="0" i="0" u="none" strike="noStrike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2020 </a:t>
                      </a:r>
                      <a:r>
                        <a:rPr lang="ru-RU" sz="800" b="0" i="0" u="none" strike="noStrike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</a:t>
                      </a:r>
                    </a:p>
                  </a:txBody>
                  <a:tcPr marL="3402" marR="3402" marT="3402" marB="0" anchor="ctr"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Сумма на </a:t>
                      </a:r>
                      <a:endParaRPr lang="ru-RU" sz="800" b="0" i="0" u="none" strike="noStrike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fontAlgn="ctr"/>
                      <a:r>
                        <a:rPr lang="ru-RU" sz="800" b="0" i="0" u="none" strike="noStrike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2021 </a:t>
                      </a:r>
                      <a:r>
                        <a:rPr lang="ru-RU" sz="800" b="0" i="0" u="none" strike="noStrike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</a:t>
                      </a:r>
                    </a:p>
                  </a:txBody>
                  <a:tcPr marL="3402" marR="3402" marT="3402" marB="0" anchor="ctr"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Сумма на </a:t>
                      </a:r>
                      <a:endParaRPr lang="ru-RU" sz="800" b="0" i="0" u="none" strike="noStrike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fontAlgn="ctr"/>
                      <a:r>
                        <a:rPr lang="ru-RU" sz="800" b="0" i="0" u="none" strike="noStrike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</a:t>
                      </a:r>
                      <a:r>
                        <a:rPr lang="ru-RU" sz="800" b="0" i="0" u="none" strike="noStrike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</a:t>
                      </a:r>
                    </a:p>
                  </a:txBody>
                  <a:tcPr marL="3402" marR="3402" marT="3402" marB="0" anchor="ctr">
                    <a:solidFill>
                      <a:schemeClr val="accent1">
                        <a:lumMod val="90000"/>
                      </a:schemeClr>
                    </a:solidFill>
                  </a:tcPr>
                </a:tc>
              </a:tr>
              <a:tr h="2137108"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«Снижение рисков и смягчение последствий чрезвычайных ситуаций природного и</a:t>
                      </a:r>
                      <a:r>
                        <a:rPr lang="ru-RU" sz="800" b="1" i="0" u="none" strike="noStrike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техногенного характера на территории муниципального образования поселок Михайловский в 2020-2022 годах» 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02" marR="3402" marT="3402" marB="0" anchor="b"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800" b="1" i="0" u="none" strike="noStrike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fontAlgn="b"/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1700000000</a:t>
                      </a:r>
                    </a:p>
                  </a:txBody>
                  <a:tcPr marL="3402" marR="3402" marT="3402" marB="0" anchor="b"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8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Эффективность реализации Программы оценивается с использованием следующих показателей:</a:t>
                      </a:r>
                    </a:p>
                    <a:p>
                      <a:r>
                        <a:rPr lang="ru-RU" sz="8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снижение ущерба от ЧС, пожаров (по отношению к показателям предыдущего года), в том числе:</a:t>
                      </a:r>
                    </a:p>
                    <a:p>
                      <a:r>
                        <a:rPr lang="ru-RU" sz="8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– снижение количества погибших людей;</a:t>
                      </a:r>
                    </a:p>
                    <a:p>
                      <a:r>
                        <a:rPr lang="ru-RU" sz="8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– снижение количества пострадавшего населения;</a:t>
                      </a:r>
                    </a:p>
                    <a:p>
                      <a:r>
                        <a:rPr lang="ru-RU" sz="8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увеличение предотвращенного экономического ущерба;</a:t>
                      </a:r>
                    </a:p>
                    <a:p>
                      <a:r>
                        <a:rPr lang="ru-RU" sz="8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повышение эффективности информационного обеспечения системы мониторинга и прогнозирования ЧС, а также населения в местах массового пребывания (по отношению к показателям предыдущего года), включая:</a:t>
                      </a:r>
                    </a:p>
                    <a:p>
                      <a:r>
                        <a:rPr lang="ru-RU" sz="8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 повышение полноты охвата системами мониторинга;</a:t>
                      </a:r>
                    </a:p>
                    <a:p>
                      <a:r>
                        <a:rPr lang="ru-RU" sz="8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 снижение времени оперативного реагирования;</a:t>
                      </a:r>
                    </a:p>
                    <a:p>
                      <a:r>
                        <a:rPr lang="ru-RU" sz="8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 повышение достоверности прогноза;</a:t>
                      </a:r>
                    </a:p>
                    <a:p>
                      <a:r>
                        <a:rPr lang="ru-RU" sz="8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 уменьшение соотношения уровня затрат на проведение мероприятий по снижению рисков ЧС, пожаров и предотвращенного ущерба</a:t>
                      </a:r>
                    </a:p>
                    <a:p>
                      <a:pPr algn="ctr" fontAlgn="b"/>
                      <a:endParaRPr lang="ru-RU" sz="80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02" marR="3402" marT="3402" marB="0" anchor="b"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3055,9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02" marR="3402" marT="3402" marB="0" anchor="b"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3002,7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02" marR="3402" marT="3402" marB="0" anchor="b"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3098,2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02" marR="3402" marT="3402" marB="0" anchor="b">
                    <a:solidFill>
                      <a:schemeClr val="accent1">
                        <a:lumMod val="90000"/>
                      </a:schemeClr>
                    </a:solidFill>
                  </a:tcPr>
                </a:tc>
              </a:tr>
              <a:tr h="4012134"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"Ремонт </a:t>
                      </a:r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автомобильных дорог общего пользования, дворовых территорий многоквартирных домов, проездов к дворовым территориям многоквартирных домов на территории </a:t>
                      </a:r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МО п. Михайловский  </a:t>
                      </a:r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Саратовской области на </a:t>
                      </a:r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2020-2022 годы»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02" marR="3402" marT="3402" marB="0" anchor="b"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0400000000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02" marR="3402" marT="3402" marB="0" anchor="b"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8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2020год</a:t>
                      </a:r>
                    </a:p>
                    <a:p>
                      <a:r>
                        <a:rPr lang="ru-RU" sz="8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-площадь отремонтированных автомобильных дорог общего пользования муниципального образования  поселок Михайловский 8603,4м2,   в </a:t>
                      </a:r>
                      <a:r>
                        <a:rPr lang="ru-RU" sz="800" kern="120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т.ч</a:t>
                      </a:r>
                      <a:r>
                        <a:rPr lang="ru-RU" sz="8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. проезжей части    8603,4м2</a:t>
                      </a:r>
                    </a:p>
                    <a:p>
                      <a:r>
                        <a:rPr lang="ru-RU" sz="8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 доля отремонтированных автомобильных дорог к общей площади     3,3 % </a:t>
                      </a:r>
                    </a:p>
                    <a:p>
                      <a:r>
                        <a:rPr lang="ru-RU" sz="8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площадь отремонтированных дворовых территорий многоквартирных домов -     518,21 кв. м;</a:t>
                      </a:r>
                    </a:p>
                    <a:p>
                      <a:r>
                        <a:rPr lang="ru-RU" sz="8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   доля отремонтированных дворовых территорий многоквартирных домов к общей площади –  3,7 %</a:t>
                      </a:r>
                    </a:p>
                    <a:p>
                      <a:r>
                        <a:rPr lang="ru-RU" sz="8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                                                </a:t>
                      </a:r>
                    </a:p>
                    <a:p>
                      <a:r>
                        <a:rPr lang="ru-RU" sz="8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  2021 год</a:t>
                      </a:r>
                    </a:p>
                    <a:p>
                      <a:r>
                        <a:rPr lang="ru-RU" sz="8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-площадь отремонтированных автомобильных дорог общего пользования муниципального образования  поселок Михайловский 8603,4м2,   в </a:t>
                      </a:r>
                      <a:r>
                        <a:rPr lang="ru-RU" sz="800" kern="120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т.ч</a:t>
                      </a:r>
                      <a:r>
                        <a:rPr lang="ru-RU" sz="8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. проезжей части    8603,4м2</a:t>
                      </a:r>
                    </a:p>
                    <a:p>
                      <a:r>
                        <a:rPr lang="ru-RU" sz="8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 доля отремонтированных автомобильных дорог к общей площади     3,3 % </a:t>
                      </a:r>
                    </a:p>
                    <a:p>
                      <a:r>
                        <a:rPr lang="ru-RU" sz="8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площадь отремонтированных дворовых территорий многоквартирных домов -     453,44 кв. м;</a:t>
                      </a:r>
                    </a:p>
                    <a:p>
                      <a:r>
                        <a:rPr lang="ru-RU" sz="8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   доля отремонтированных дворовых территорий многоквартирных домов к общей площади –  3,3 %</a:t>
                      </a:r>
                    </a:p>
                    <a:p>
                      <a:r>
                        <a:rPr lang="ru-RU" sz="8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r>
                        <a:rPr lang="ru-RU" sz="8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  2022 год</a:t>
                      </a:r>
                    </a:p>
                    <a:p>
                      <a:r>
                        <a:rPr lang="ru-RU" sz="8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-площадь отремонтированных автомобильных дорог общего пользования муниципального образования  поселок Михайловский 8603,4м2,   в </a:t>
                      </a:r>
                      <a:r>
                        <a:rPr lang="ru-RU" sz="800" kern="120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т.ч</a:t>
                      </a:r>
                      <a:r>
                        <a:rPr lang="ru-RU" sz="8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. проезжей части    8603,4м2</a:t>
                      </a:r>
                    </a:p>
                    <a:p>
                      <a:r>
                        <a:rPr lang="ru-RU" sz="8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 доля отремонтированных автомобильных дорог к общей площади     3,3 % </a:t>
                      </a:r>
                    </a:p>
                    <a:p>
                      <a:r>
                        <a:rPr lang="ru-RU" sz="8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площадь отремонтированных дворовых территорий многоквартирных домов -     414,57 кв. м;</a:t>
                      </a:r>
                    </a:p>
                    <a:p>
                      <a:r>
                        <a:rPr lang="ru-RU" sz="8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   доля отремонтированных дворовых территорий многоквартирных домов к общей площади –  3 %</a:t>
                      </a:r>
                    </a:p>
                  </a:txBody>
                  <a:tcPr marL="3402" marR="3402" marT="3402" marB="0" anchor="b"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80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02" marR="3402" marT="3402" marB="0" anchor="b"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1">
                        <a:lumMod val="9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6228184" y="0"/>
            <a:ext cx="1296144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тыс. </a:t>
            </a:r>
            <a:r>
              <a:rPr 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руб</a:t>
            </a:r>
            <a:endParaRPr lang="ru-RU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6748923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73831587"/>
              </p:ext>
            </p:extLst>
          </p:nvPr>
        </p:nvGraphicFramePr>
        <p:xfrm>
          <a:off x="179512" y="620688"/>
          <a:ext cx="7416824" cy="511769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08112"/>
                <a:gridCol w="522374"/>
                <a:gridCol w="3375851"/>
                <a:gridCol w="675169"/>
                <a:gridCol w="900227"/>
                <a:gridCol w="935091"/>
              </a:tblGrid>
              <a:tr h="21468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 </a:t>
                      </a:r>
                    </a:p>
                  </a:txBody>
                  <a:tcPr marL="3402" marR="3402" marT="3402" marB="0" anchor="ctr"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Целевая статья</a:t>
                      </a:r>
                      <a:endParaRPr lang="ru-RU" sz="800" b="0" i="0" u="none" strike="noStrike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02" marR="3402" marT="3402" marB="0" anchor="ctr"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Целевые показатели муниципальной программы </a:t>
                      </a:r>
                      <a:endParaRPr lang="ru-RU" sz="800" b="0" i="0" u="none" strike="noStrike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endParaRPr lang="ru-RU" dirty="0"/>
                    </a:p>
                  </a:txBody>
                  <a:tcPr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Сумма на </a:t>
                      </a:r>
                      <a:endParaRPr lang="ru-RU" sz="800" b="0" i="0" u="none" strike="noStrike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fontAlgn="ctr"/>
                      <a:r>
                        <a:rPr lang="ru-RU" sz="800" b="0" i="0" u="none" strike="noStrike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2020 </a:t>
                      </a:r>
                      <a:r>
                        <a:rPr lang="ru-RU" sz="800" b="0" i="0" u="none" strike="noStrike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</a:t>
                      </a:r>
                    </a:p>
                  </a:txBody>
                  <a:tcPr marL="3402" marR="3402" marT="3402" marB="0" anchor="ctr"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Сумма на </a:t>
                      </a:r>
                      <a:endParaRPr lang="ru-RU" sz="800" b="0" i="0" u="none" strike="noStrike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fontAlgn="ctr"/>
                      <a:r>
                        <a:rPr lang="ru-RU" sz="800" b="0" i="0" u="none" strike="noStrike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2021 </a:t>
                      </a:r>
                      <a:r>
                        <a:rPr lang="ru-RU" sz="800" b="0" i="0" u="none" strike="noStrike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</a:t>
                      </a:r>
                    </a:p>
                  </a:txBody>
                  <a:tcPr marL="3402" marR="3402" marT="3402" marB="0" anchor="ctr"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Сумма на </a:t>
                      </a:r>
                      <a:endParaRPr lang="ru-RU" sz="800" b="0" i="0" u="none" strike="noStrike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fontAlgn="ctr"/>
                      <a:r>
                        <a:rPr lang="ru-RU" sz="800" b="0" i="0" u="none" strike="noStrike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</a:t>
                      </a:r>
                      <a:r>
                        <a:rPr lang="ru-RU" sz="800" b="0" i="0" u="none" strike="noStrike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</a:t>
                      </a:r>
                    </a:p>
                  </a:txBody>
                  <a:tcPr marL="3402" marR="3402" marT="3402" marB="0" anchor="ctr">
                    <a:solidFill>
                      <a:schemeClr val="accent1">
                        <a:lumMod val="90000"/>
                      </a:schemeClr>
                    </a:solidFill>
                  </a:tcPr>
                </a:tc>
              </a:tr>
              <a:tr h="1637325">
                <a:tc>
                  <a:txBody>
                    <a:bodyPr/>
                    <a:lstStyle/>
                    <a:p>
                      <a:pPr algn="l" fontAlgn="b"/>
                      <a:endParaRPr lang="en-US" sz="800" b="1" i="0" u="none" strike="noStrike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l" fontAlgn="b"/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"Поддержка </a:t>
                      </a:r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 развитие общего образования </a:t>
                      </a:r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п. Михайловский </a:t>
                      </a:r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Саратовской области муниципального общеобразовательного учреждения "Средняя общеобразовательная школа </a:t>
                      </a:r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МО п.</a:t>
                      </a:r>
                      <a:r>
                        <a:rPr lang="ru-RU" sz="800" b="1" i="0" u="none" strike="noStrike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Михайловский </a:t>
                      </a:r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Саратовской области" на  </a:t>
                      </a:r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2020-2022 годы»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02" marR="3402" marT="3402" marB="0" anchor="b"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1600000000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02" marR="3402" marT="3402" marB="0" anchor="b"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  <a:latin typeface="Times New Roman"/>
                          <a:ea typeface="Times New Roman"/>
                        </a:rPr>
                        <a:t>-увеличение тиража на 2 %;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  <a:latin typeface="Times New Roman"/>
                          <a:ea typeface="Times New Roman"/>
                        </a:rPr>
                        <a:t>- улучшение материально-технической базы;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  <a:latin typeface="Times New Roman"/>
                          <a:ea typeface="Times New Roman"/>
                        </a:rPr>
                        <a:t>- отношение средней заработной платы работников муниципальных учреждений  (за исключением органов местного самоуправления), на которых не распространяются Указы Президента Российской Федерации, за 2018 год к фактической средней заработной плате работников муниципальных учреждений за 2017 год не менее 4,0 %;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  <a:latin typeface="Times New Roman"/>
                          <a:ea typeface="Times New Roman"/>
                        </a:rPr>
                        <a:t>- количество работников муниципальных учреждений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  <a:latin typeface="Times New Roman"/>
                          <a:ea typeface="Times New Roman"/>
                        </a:rPr>
                        <a:t>и (или) органов местного самоуправления, заработная плата которых за полную отработку за месяц нормы рабочего времени 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  <a:latin typeface="Times New Roman"/>
                          <a:ea typeface="Times New Roman"/>
                        </a:rPr>
                        <a:t>и выполнение нормы труда (трудовых обязанностей) в 2018 году ниже минимального размера оплаты труда -0 человек.</a:t>
                      </a:r>
                    </a:p>
                  </a:txBody>
                  <a:tcPr marL="47625" marR="47625" marT="0" marB="0"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25 750,3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02" marR="3402" marT="3402" marB="0" anchor="b"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24 184,0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02" marR="3402" marT="3402" marB="0" anchor="b"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25 437,5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02" marR="3402" marT="3402" marB="0" anchor="b">
                    <a:solidFill>
                      <a:schemeClr val="accent1">
                        <a:lumMod val="90000"/>
                      </a:schemeClr>
                    </a:solidFill>
                  </a:tcPr>
                </a:tc>
              </a:tr>
              <a:tr h="382271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1">
                        <a:lumMod val="90000"/>
                      </a:schemeClr>
                    </a:solidFill>
                  </a:tcPr>
                </a:tc>
              </a:tr>
              <a:tr h="382271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1">
                        <a:lumMod val="90000"/>
                      </a:schemeClr>
                    </a:solidFill>
                  </a:tcPr>
                </a:tc>
              </a:tr>
              <a:tr h="382271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1">
                        <a:lumMod val="90000"/>
                      </a:schemeClr>
                    </a:solidFill>
                  </a:tcPr>
                </a:tc>
              </a:tr>
              <a:tr h="382271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1">
                        <a:lumMod val="90000"/>
                      </a:schemeClr>
                    </a:solidFill>
                  </a:tcPr>
                </a:tc>
              </a:tr>
              <a:tr h="382271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1">
                        <a:lumMod val="90000"/>
                      </a:schemeClr>
                    </a:solidFill>
                  </a:tcPr>
                </a:tc>
              </a:tr>
              <a:tr h="382271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1">
                        <a:lumMod val="90000"/>
                      </a:schemeClr>
                    </a:solidFill>
                  </a:tcPr>
                </a:tc>
              </a:tr>
              <a:tr h="382271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1">
                        <a:lumMod val="9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6588224" y="188640"/>
            <a:ext cx="679994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000" dirty="0">
                <a:solidFill>
                  <a:srgbClr val="000000"/>
                </a:solidFill>
                <a:latin typeface="Arial Cyr"/>
              </a:rPr>
              <a:t>тыс. </a:t>
            </a:r>
            <a:r>
              <a:rPr lang="ru-RU" sz="1000" dirty="0" err="1">
                <a:solidFill>
                  <a:srgbClr val="000000"/>
                </a:solidFill>
                <a:latin typeface="Arial Cyr"/>
              </a:rPr>
              <a:t>руб</a:t>
            </a:r>
            <a:endParaRPr lang="ru-RU" sz="1000" dirty="0"/>
          </a:p>
        </p:txBody>
      </p:sp>
    </p:spTree>
    <p:extLst>
      <p:ext uri="{BB962C8B-B14F-4D97-AF65-F5344CB8AC3E}">
        <p14:creationId xmlns:p14="http://schemas.microsoft.com/office/powerpoint/2010/main" val="305916514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94682587"/>
              </p:ext>
            </p:extLst>
          </p:nvPr>
        </p:nvGraphicFramePr>
        <p:xfrm>
          <a:off x="457200" y="2852936"/>
          <a:ext cx="8229600" cy="1615036"/>
        </p:xfrm>
        <a:graphic>
          <a:graphicData uri="http://schemas.openxmlformats.org/drawingml/2006/table">
            <a:tbl>
              <a:tblPr firstRow="1" firstCol="1" bandRow="1"/>
              <a:tblGrid>
                <a:gridCol w="336507"/>
                <a:gridCol w="4449826"/>
                <a:gridCol w="1763697"/>
                <a:gridCol w="1679570"/>
              </a:tblGrid>
              <a:tr h="45143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100" dirty="0">
                        <a:solidFill>
                          <a:schemeClr val="bg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988" marR="639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3476B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Times New Roman"/>
                        </a:rPr>
                        <a:t>Вид долгового обязательства</a:t>
                      </a:r>
                      <a:endParaRPr lang="ru-RU" sz="1100" dirty="0">
                        <a:solidFill>
                          <a:schemeClr val="bg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988" marR="639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476B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FFFFFF"/>
                          </a:solidFill>
                          <a:effectLst/>
                          <a:latin typeface="Times New Roman"/>
                          <a:ea typeface="Times New Roman"/>
                        </a:rPr>
                        <a:t>На </a:t>
                      </a:r>
                      <a:r>
                        <a:rPr lang="ru-RU" sz="1100" b="1" dirty="0" smtClean="0">
                          <a:solidFill>
                            <a:srgbClr val="FFFFFF"/>
                          </a:solidFill>
                          <a:effectLst/>
                          <a:latin typeface="Times New Roman"/>
                          <a:ea typeface="Times New Roman"/>
                        </a:rPr>
                        <a:t>01.01.2019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988" marR="639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476B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FFFFFF"/>
                          </a:solidFill>
                          <a:effectLst/>
                          <a:latin typeface="Times New Roman"/>
                          <a:ea typeface="Times New Roman"/>
                        </a:rPr>
                        <a:t>На </a:t>
                      </a:r>
                      <a:r>
                        <a:rPr lang="ru-RU" sz="1100" b="1" dirty="0" smtClean="0">
                          <a:solidFill>
                            <a:srgbClr val="FFFFFF"/>
                          </a:solidFill>
                          <a:effectLst/>
                          <a:latin typeface="Times New Roman"/>
                          <a:ea typeface="Times New Roman"/>
                        </a:rPr>
                        <a:t>01.01.2020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988" marR="639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476B1"/>
                    </a:solidFill>
                  </a:tcPr>
                </a:tc>
              </a:tr>
              <a:tr h="19664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Times New Roman"/>
                        </a:rPr>
                        <a:t>№ п/п</a:t>
                      </a:r>
                      <a:endParaRPr lang="ru-RU" sz="1100" dirty="0">
                        <a:solidFill>
                          <a:schemeClr val="bg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988" marR="639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476B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solidFill>
                            <a:srgbClr val="FFFFFF"/>
                          </a:solidFill>
                          <a:effectLst/>
                          <a:latin typeface="Times New Roman"/>
                          <a:ea typeface="Times New Roman"/>
                        </a:rPr>
                        <a:t>Сумма,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i="1">
                          <a:solidFill>
                            <a:srgbClr val="FFFFFF"/>
                          </a:solidFill>
                          <a:effectLst/>
                          <a:latin typeface="Times New Roman"/>
                          <a:ea typeface="Times New Roman"/>
                        </a:rPr>
                        <a:t>тыс. рублей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988" marR="639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476B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solidFill>
                            <a:srgbClr val="FFFFFF"/>
                          </a:solidFill>
                          <a:effectLst/>
                          <a:latin typeface="Times New Roman"/>
                          <a:ea typeface="Times New Roman"/>
                        </a:rPr>
                        <a:t>Сумма, 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i="1">
                          <a:solidFill>
                            <a:srgbClr val="FFFFFF"/>
                          </a:solidFill>
                          <a:effectLst/>
                          <a:latin typeface="Times New Roman"/>
                          <a:ea typeface="Times New Roman"/>
                        </a:rPr>
                        <a:t>тыс. рублей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988" marR="639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476B1"/>
                    </a:solidFill>
                  </a:tcPr>
                </a:tc>
              </a:tr>
              <a:tr h="39246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1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988" marR="6398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2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988" marR="6398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3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988" marR="6398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4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988" marR="6398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6481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spc="-3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1.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988" marR="639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</a:rPr>
                        <a:t>Бюджетные кредиты, привлеченные от других бюджетов бюджетной системы Российской Федерации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3988" marR="639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/>
                          <a:ea typeface="Times New Roman"/>
                        </a:rPr>
                        <a:t>0,00</a:t>
                      </a:r>
                    </a:p>
                  </a:txBody>
                  <a:tcPr marL="63988" marR="639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/>
                          <a:ea typeface="Times New Roman"/>
                        </a:rPr>
                        <a:t>0,00</a:t>
                      </a:r>
                    </a:p>
                  </a:txBody>
                  <a:tcPr marL="63988" marR="639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457200" y="3163372"/>
            <a:ext cx="572593" cy="369332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indent="384175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0" marR="0" lvl="0" indent="3841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rgbClr val="0066FF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83568" y="692696"/>
            <a:ext cx="617443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450850"/>
            <a:r>
              <a:rPr lang="ru-RU" altLang="ru-RU" b="1" dirty="0">
                <a:solidFill>
                  <a:srgbClr val="000000"/>
                </a:solidFill>
                <a:ea typeface="Times New Roman" pitchFamily="18" charset="0"/>
                <a:cs typeface="Arial" pitchFamily="34" charset="0"/>
              </a:rPr>
              <a:t>Сведения об объеме муниципального долга       муниципального образования п. Михайловский Саратовской области на 01.01.2020 года</a:t>
            </a:r>
            <a:endParaRPr lang="ru-RU" altLang="ru-RU" dirty="0">
              <a:solidFill>
                <a:srgbClr val="000000"/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2686223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Заголовок 1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633412"/>
          </a:xfrm>
        </p:spPr>
        <p:txBody>
          <a:bodyPr/>
          <a:lstStyle/>
          <a:p>
            <a:r>
              <a:rPr lang="ru-RU" sz="2800" smtClean="0"/>
              <a:t>Что такое бюджет для граждан?</a:t>
            </a:r>
          </a:p>
        </p:txBody>
      </p:sp>
      <p:sp>
        <p:nvSpPr>
          <p:cNvPr id="3" name="Объект 2">
            <a:extLst>
              <a:ext uri="{FF2B5EF4-FFF2-40B4-BE49-F238E27FC236}"/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908050"/>
            <a:ext cx="8229600" cy="1225550"/>
          </a:xfrm>
        </p:spPr>
        <p:txBody>
          <a:bodyPr/>
          <a:lstStyle/>
          <a:p>
            <a:pPr>
              <a:defRPr/>
            </a:pPr>
            <a:r>
              <a:rPr lang="ru-RU" sz="1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Бюджет для граждан - это упрощенная версия бюджетного документа, которая использует неформальный язык и доступные форматы, чтобы облегчить для граждан понимание бюджета, объяснить им планы и действия органов местного самоуправления во время бюджетного года и показать формы возможного взаимодействия по вопросам расходования общественных финансов.</a:t>
            </a:r>
          </a:p>
          <a:p>
            <a:pPr>
              <a:defRPr/>
            </a:pPr>
            <a:endParaRPr lang="ru-RU" dirty="0"/>
          </a:p>
        </p:txBody>
      </p:sp>
      <p:graphicFrame>
        <p:nvGraphicFramePr>
          <p:cNvPr id="4" name="Схема 3">
            <a:extLst>
              <a:ext uri="{FF2B5EF4-FFF2-40B4-BE49-F238E27FC236}"/>
            </a:extLst>
          </p:cNvPr>
          <p:cNvGraphicFramePr/>
          <p:nvPr/>
        </p:nvGraphicFramePr>
        <p:xfrm>
          <a:off x="251520" y="2132856"/>
          <a:ext cx="4752528" cy="445050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Прямоугольник 6">
            <a:extLst>
              <a:ext uri="{FF2B5EF4-FFF2-40B4-BE49-F238E27FC236}"/>
            </a:extLst>
          </p:cNvPr>
          <p:cNvSpPr/>
          <p:nvPr/>
        </p:nvSpPr>
        <p:spPr>
          <a:xfrm>
            <a:off x="4086225" y="2036763"/>
            <a:ext cx="4572000" cy="1600200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indent="-342900" eaLnBrk="0" hangingPunct="0">
              <a:spcBef>
                <a:spcPct val="20000"/>
              </a:spcBef>
              <a:buFontTx/>
              <a:buChar char="•"/>
              <a:defRPr/>
            </a:pPr>
            <a:r>
              <a:rPr lang="ru-RU" sz="1400" b="1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Arial"/>
                <a:ea typeface="宋体"/>
              </a:rPr>
              <a:t>Граждане должны быть уверены в том, что передаваемые ими в распоряжение государства средства используются прозрачно и эффективно, приносят конкретные результаты как для общества в целом, так и для каждой семьи, для каждого человека</a:t>
            </a:r>
          </a:p>
        </p:txBody>
      </p:sp>
      <p:sp>
        <p:nvSpPr>
          <p:cNvPr id="8" name="Скругленная прямоугольная выноска 7">
            <a:extLst>
              <a:ext uri="{FF2B5EF4-FFF2-40B4-BE49-F238E27FC236}"/>
            </a:extLst>
          </p:cNvPr>
          <p:cNvSpPr/>
          <p:nvPr/>
        </p:nvSpPr>
        <p:spPr>
          <a:xfrm flipH="1">
            <a:off x="3506391" y="5445223"/>
            <a:ext cx="1497657" cy="1008112"/>
          </a:xfrm>
          <a:prstGeom prst="wedgeRoundRectCallout">
            <a:avLst>
              <a:gd name="adj1" fmla="val -17653"/>
              <a:gd name="adj2" fmla="val -70722"/>
              <a:gd name="adj3" fmla="val 16667"/>
            </a:avLst>
          </a:prstGeom>
          <a:solidFill>
            <a:srgbClr val="03D5D5"/>
          </a:solidFill>
          <a:ln>
            <a:solidFill>
              <a:srgbClr val="00D7D2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ru-RU" sz="1200" b="1" dirty="0">
                <a:solidFill>
                  <a:schemeClr val="accent2"/>
                </a:solidFill>
              </a:rPr>
              <a:t>Гражданин как получатель социальных гарантий</a:t>
            </a:r>
          </a:p>
        </p:txBody>
      </p:sp>
      <p:sp>
        <p:nvSpPr>
          <p:cNvPr id="9" name="Скругленная прямоугольная выноска 3">
            <a:extLst>
              <a:ext uri="{FF2B5EF4-FFF2-40B4-BE49-F238E27FC236}"/>
            </a:extLst>
          </p:cNvPr>
          <p:cNvSpPr/>
          <p:nvPr/>
        </p:nvSpPr>
        <p:spPr>
          <a:xfrm>
            <a:off x="251520" y="2161232"/>
            <a:ext cx="1571228" cy="1008112"/>
          </a:xfrm>
          <a:prstGeom prst="wedgeRoundRectCallout">
            <a:avLst>
              <a:gd name="adj1" fmla="val -20833"/>
              <a:gd name="adj2" fmla="val 67224"/>
              <a:gd name="adj3" fmla="val 16667"/>
            </a:avLst>
          </a:prstGeom>
          <a:solidFill>
            <a:schemeClr val="accent2"/>
          </a:solidFill>
          <a:ln>
            <a:solidFill>
              <a:schemeClr val="accent2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ru-RU" sz="1100" b="1" dirty="0"/>
              <a:t>Гражданин как налогоплательщик</a:t>
            </a:r>
          </a:p>
        </p:txBody>
      </p:sp>
      <p:pic>
        <p:nvPicPr>
          <p:cNvPr id="11276" name="3D-модели 9" descr="Printed document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772275" y="3432175"/>
            <a:ext cx="2122488" cy="3449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5"/>
          <p:cNvSpPr>
            <a:spLocks noGrp="1" noChangeArrowheads="1"/>
          </p:cNvSpPr>
          <p:nvPr>
            <p:ph idx="1"/>
          </p:nvPr>
        </p:nvSpPr>
        <p:spPr>
          <a:xfrm>
            <a:off x="428625" y="500063"/>
            <a:ext cx="8208963" cy="6022975"/>
          </a:xfrm>
        </p:spPr>
        <p:txBody>
          <a:bodyPr/>
          <a:lstStyle/>
          <a:p>
            <a:pPr algn="just" eaLnBrk="1" hangingPunct="1">
              <a:lnSpc>
                <a:spcPct val="80000"/>
              </a:lnSpc>
            </a:pPr>
            <a:r>
              <a:rPr lang="ru-RU" sz="2000" b="1" dirty="0" smtClean="0"/>
              <a:t>Основную часть расходов бюджета городского округа п. Михайловский составляют:</a:t>
            </a:r>
          </a:p>
          <a:p>
            <a:pPr algn="just" eaLnBrk="1" hangingPunct="1">
              <a:lnSpc>
                <a:spcPct val="80000"/>
              </a:lnSpc>
              <a:buFontTx/>
              <a:buNone/>
            </a:pPr>
            <a:r>
              <a:rPr lang="ru-RU" sz="2000" dirty="0" smtClean="0"/>
              <a:t>-  </a:t>
            </a:r>
            <a:r>
              <a:rPr lang="ru-RU" sz="1700" dirty="0" smtClean="0"/>
              <a:t>расходы на образование, которые включают в себя расходы на оплату труда учителей, воспитателей в школе, детском саду, педагогов в учреждении дополнительного образования, расходы на содержание зданий, ремонт оборудования, приобретение методической литературы и учебников, транспортные расходы, расходы на организацию отдыха детей и др.;</a:t>
            </a:r>
          </a:p>
          <a:p>
            <a:pPr algn="just" eaLnBrk="1" hangingPunct="1">
              <a:lnSpc>
                <a:spcPct val="80000"/>
              </a:lnSpc>
              <a:buFontTx/>
              <a:buChar char="-"/>
            </a:pPr>
            <a:r>
              <a:rPr lang="ru-RU" sz="1700" dirty="0" smtClean="0"/>
              <a:t>расходы в сфере ЖКХ, которые включают в себя расходы на проведение ремонта жилого фонда, включая взносы в фонд капитального ремонта МКД, содержание объектов инженерной инфраструктуры, возмещение убытков муниципальной бани, расходы на благоустройство территории городского округа п.Михайловский и др.;</a:t>
            </a:r>
          </a:p>
          <a:p>
            <a:pPr algn="just" eaLnBrk="1" hangingPunct="1">
              <a:lnSpc>
                <a:spcPct val="80000"/>
              </a:lnSpc>
              <a:buFontTx/>
              <a:buChar char="-"/>
            </a:pPr>
            <a:r>
              <a:rPr lang="ru-RU" sz="1700" dirty="0" smtClean="0"/>
              <a:t>расходы на культуру и кинематографию, которые включают в себя расходы на оплату труда работников учреждения культуры, расходы на содержание здания, проведение культурно-массовых мероприятий и др.;</a:t>
            </a:r>
          </a:p>
          <a:p>
            <a:pPr algn="just" eaLnBrk="1" hangingPunct="1">
              <a:lnSpc>
                <a:spcPct val="80000"/>
              </a:lnSpc>
              <a:buFontTx/>
              <a:buChar char="-"/>
            </a:pPr>
            <a:r>
              <a:rPr lang="ru-RU" sz="1700" dirty="0" smtClean="0"/>
              <a:t>расходы  на социальную политику включают в себя расходы на выплату гражданам субсидий на оплату жилищно-коммунальных услуг, выплаты компенсации части родительской платы за присмотр и уход за детьми в детских садах, доплаты к пенсиям муниципальным служащим;</a:t>
            </a:r>
          </a:p>
          <a:p>
            <a:pPr algn="just" eaLnBrk="1" hangingPunct="1">
              <a:lnSpc>
                <a:spcPct val="80000"/>
              </a:lnSpc>
              <a:buFontTx/>
              <a:buChar char="-"/>
            </a:pPr>
            <a:r>
              <a:rPr lang="ru-RU" sz="1700" dirty="0" smtClean="0"/>
              <a:t>расходы на общегосударственные вопросы, которые включают в себя расходы на оплату труда муниципальных служащих, расходы на содержание службы материально-технического обеспечения, содержание имущества как движимого так и не движимого, расходы связанные с оценкой недвижимости, признанию прав и регулирование отношений по муниципальной собственности и др.</a:t>
            </a:r>
          </a:p>
        </p:txBody>
      </p:sp>
    </p:spTree>
  </p:cSld>
  <p:clrMapOvr>
    <a:masterClrMapping/>
  </p:clrMapOvr>
  <p:transition advTm="5000"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Контактная информация</a:t>
            </a:r>
          </a:p>
        </p:txBody>
      </p:sp>
      <p:sp>
        <p:nvSpPr>
          <p:cNvPr id="25603" name="Rectangle 2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Финансовое управление администрации МО п. Михайловский Саратовской области</a:t>
            </a:r>
          </a:p>
          <a:p>
            <a:r>
              <a:rPr lang="ru-RU" dirty="0" smtClean="0"/>
              <a:t>413540 Саратовская область, </a:t>
            </a:r>
            <a:r>
              <a:rPr lang="ru-RU" dirty="0" err="1" smtClean="0"/>
              <a:t>пос</a:t>
            </a:r>
            <a:r>
              <a:rPr lang="ru-RU" dirty="0" smtClean="0"/>
              <a:t> . Михайловский, ул.60 лет Победы, 6</a:t>
            </a:r>
          </a:p>
          <a:p>
            <a:r>
              <a:rPr lang="ru-RU" dirty="0" smtClean="0"/>
              <a:t>Тел. 2-12-45; 2-19-47;</a:t>
            </a:r>
          </a:p>
          <a:p>
            <a:r>
              <a:rPr lang="ru-RU" dirty="0" smtClean="0"/>
              <a:t>Время работы: понедельник – пятница  с 8-00 до 17-00 обед с 13-00 до 14-00</a:t>
            </a:r>
          </a:p>
        </p:txBody>
      </p:sp>
    </p:spTree>
  </p:cSld>
  <p:clrMapOvr>
    <a:masterClrMapping/>
  </p:clrMapOvr>
  <p:transition advTm="5000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title" idx="4294967295"/>
          </p:nvPr>
        </p:nvSpPr>
        <p:spPr>
          <a:xfrm>
            <a:off x="0" y="377825"/>
            <a:ext cx="7508875" cy="525463"/>
          </a:xfrm>
        </p:spPr>
        <p:txBody>
          <a:bodyPr/>
          <a:lstStyle/>
          <a:p>
            <a:pPr eaLnBrk="1" hangingPunct="1">
              <a:defRPr/>
            </a:pPr>
            <a:r>
              <a:rPr lang="ru-RU" sz="3200" dirty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Основные понятия</a:t>
            </a:r>
            <a:endParaRPr lang="en-US" sz="3200" dirty="0">
              <a:solidFill>
                <a:schemeClr val="accent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12291" name="Группа 10"/>
          <p:cNvGrpSpPr>
            <a:grpSpLocks/>
          </p:cNvGrpSpPr>
          <p:nvPr/>
        </p:nvGrpSpPr>
        <p:grpSpPr bwMode="auto">
          <a:xfrm>
            <a:off x="684213" y="981075"/>
            <a:ext cx="7991475" cy="4178300"/>
            <a:chOff x="827584" y="1916832"/>
            <a:chExt cx="7416824" cy="4179168"/>
          </a:xfrm>
        </p:grpSpPr>
        <p:sp>
          <p:nvSpPr>
            <p:cNvPr id="12298" name="AutoShape 4"/>
            <p:cNvSpPr>
              <a:spLocks noChangeArrowheads="1"/>
            </p:cNvSpPr>
            <p:nvPr/>
          </p:nvSpPr>
          <p:spPr bwMode="gray">
            <a:xfrm>
              <a:off x="827584" y="2368550"/>
              <a:ext cx="2479179" cy="2857500"/>
            </a:xfrm>
            <a:prstGeom prst="roundRect">
              <a:avLst>
                <a:gd name="adj" fmla="val 17509"/>
              </a:avLst>
            </a:prstGeom>
            <a:gradFill rotWithShape="1">
              <a:gsLst>
                <a:gs pos="0">
                  <a:srgbClr val="4E91D4"/>
                </a:gs>
                <a:gs pos="100000">
                  <a:srgbClr val="3477A4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 altLang="ru-RU"/>
            </a:p>
          </p:txBody>
        </p:sp>
        <p:sp>
          <p:nvSpPr>
            <p:cNvPr id="12299" name="AutoShape 5"/>
            <p:cNvSpPr>
              <a:spLocks noChangeArrowheads="1"/>
            </p:cNvSpPr>
            <p:nvPr/>
          </p:nvSpPr>
          <p:spPr bwMode="gray">
            <a:xfrm>
              <a:off x="899592" y="2376488"/>
              <a:ext cx="2375421" cy="2803525"/>
            </a:xfrm>
            <a:prstGeom prst="roundRect">
              <a:avLst>
                <a:gd name="adj" fmla="val 16667"/>
              </a:avLst>
            </a:prstGeom>
            <a:solidFill>
              <a:srgbClr val="3CA1E6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 altLang="ru-RU"/>
            </a:p>
          </p:txBody>
        </p:sp>
        <p:sp>
          <p:nvSpPr>
            <p:cNvPr id="12300" name="AutoShape 6"/>
            <p:cNvSpPr>
              <a:spLocks noChangeArrowheads="1"/>
            </p:cNvSpPr>
            <p:nvPr/>
          </p:nvSpPr>
          <p:spPr bwMode="gray">
            <a:xfrm>
              <a:off x="899592" y="4440238"/>
              <a:ext cx="2364308" cy="709613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3CA1E6">
                    <a:alpha val="0"/>
                  </a:srgbClr>
                </a:gs>
                <a:gs pos="100000">
                  <a:srgbClr val="9BCFF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 altLang="ru-RU"/>
            </a:p>
          </p:txBody>
        </p:sp>
        <p:sp>
          <p:nvSpPr>
            <p:cNvPr id="12301" name="AutoShape 7"/>
            <p:cNvSpPr>
              <a:spLocks noChangeArrowheads="1"/>
            </p:cNvSpPr>
            <p:nvPr/>
          </p:nvSpPr>
          <p:spPr bwMode="gray">
            <a:xfrm>
              <a:off x="899592" y="2398713"/>
              <a:ext cx="2364308" cy="708025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BEE0F7"/>
                </a:gs>
                <a:gs pos="100000">
                  <a:srgbClr val="3CA1E6">
                    <a:alpha val="0"/>
                  </a:srgb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 altLang="ru-RU"/>
            </a:p>
          </p:txBody>
        </p:sp>
        <p:sp>
          <p:nvSpPr>
            <p:cNvPr id="12302" name="AutoShape 8"/>
            <p:cNvSpPr>
              <a:spLocks noChangeArrowheads="1"/>
            </p:cNvSpPr>
            <p:nvPr/>
          </p:nvSpPr>
          <p:spPr bwMode="gray">
            <a:xfrm>
              <a:off x="1149350" y="5226050"/>
              <a:ext cx="2163763" cy="869950"/>
            </a:xfrm>
            <a:prstGeom prst="roundRect">
              <a:avLst>
                <a:gd name="adj" fmla="val 40389"/>
              </a:avLst>
            </a:prstGeom>
            <a:gradFill rotWithShape="1">
              <a:gsLst>
                <a:gs pos="0">
                  <a:srgbClr val="729EB4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 altLang="ru-RU"/>
            </a:p>
          </p:txBody>
        </p:sp>
        <p:sp>
          <p:nvSpPr>
            <p:cNvPr id="12303" name="AutoShape 9"/>
            <p:cNvSpPr>
              <a:spLocks noChangeArrowheads="1"/>
            </p:cNvSpPr>
            <p:nvPr/>
          </p:nvSpPr>
          <p:spPr bwMode="gray">
            <a:xfrm>
              <a:off x="961220" y="5249863"/>
              <a:ext cx="2302679" cy="773113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7DAFD4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 altLang="ru-RU"/>
            </a:p>
          </p:txBody>
        </p:sp>
        <p:sp>
          <p:nvSpPr>
            <p:cNvPr id="12304" name="Text Box 16"/>
            <p:cNvSpPr txBox="1">
              <a:spLocks noChangeArrowheads="1"/>
            </p:cNvSpPr>
            <p:nvPr/>
          </p:nvSpPr>
          <p:spPr bwMode="gray">
            <a:xfrm>
              <a:off x="1403648" y="1988840"/>
              <a:ext cx="1297856" cy="46166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ru-RU" altLang="ru-RU" sz="2400">
                  <a:solidFill>
                    <a:srgbClr val="000000"/>
                  </a:solidFill>
                </a:rPr>
                <a:t>Бюджет</a:t>
              </a:r>
              <a:endParaRPr lang="en-US" altLang="ru-RU"/>
            </a:p>
          </p:txBody>
        </p:sp>
        <p:sp>
          <p:nvSpPr>
            <p:cNvPr id="12305" name="Text Box 17"/>
            <p:cNvSpPr txBox="1">
              <a:spLocks noChangeArrowheads="1"/>
            </p:cNvSpPr>
            <p:nvPr/>
          </p:nvSpPr>
          <p:spPr bwMode="gray">
            <a:xfrm>
              <a:off x="827584" y="2564904"/>
              <a:ext cx="2448272" cy="147763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ru-RU" altLang="ru-RU" sz="1500">
                  <a:latin typeface="Times New Roman" pitchFamily="18" charset="0"/>
                  <a:cs typeface="Times New Roman" pitchFamily="18" charset="0"/>
                </a:rPr>
                <a:t>форма образования и расходования денежных средств, предназначенных для финансового обеспечения задач и функций государства и местного самоуправления</a:t>
              </a:r>
              <a:endParaRPr lang="en-US" altLang="ru-RU" sz="1500"/>
            </a:p>
          </p:txBody>
        </p:sp>
        <p:sp>
          <p:nvSpPr>
            <p:cNvPr id="12306" name="AutoShape 19"/>
            <p:cNvSpPr>
              <a:spLocks noChangeArrowheads="1"/>
            </p:cNvSpPr>
            <p:nvPr/>
          </p:nvSpPr>
          <p:spPr bwMode="gray">
            <a:xfrm>
              <a:off x="3505200" y="2368550"/>
              <a:ext cx="2163763" cy="2857500"/>
            </a:xfrm>
            <a:prstGeom prst="roundRect">
              <a:avLst>
                <a:gd name="adj" fmla="val 17509"/>
              </a:avLst>
            </a:prstGeom>
            <a:gradFill rotWithShape="1">
              <a:gsLst>
                <a:gs pos="0">
                  <a:srgbClr val="34B034"/>
                </a:gs>
                <a:gs pos="100000">
                  <a:srgbClr val="3F8B4A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 altLang="ru-RU"/>
            </a:p>
          </p:txBody>
        </p:sp>
        <p:sp>
          <p:nvSpPr>
            <p:cNvPr id="12307" name="AutoShape 20"/>
            <p:cNvSpPr>
              <a:spLocks noChangeArrowheads="1"/>
            </p:cNvSpPr>
            <p:nvPr/>
          </p:nvSpPr>
          <p:spPr bwMode="gray">
            <a:xfrm>
              <a:off x="3538538" y="2376488"/>
              <a:ext cx="2098675" cy="2803525"/>
            </a:xfrm>
            <a:prstGeom prst="roundRect">
              <a:avLst>
                <a:gd name="adj" fmla="val 16667"/>
              </a:avLst>
            </a:prstGeom>
            <a:solidFill>
              <a:srgbClr val="73E77E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 altLang="ru-RU"/>
            </a:p>
          </p:txBody>
        </p:sp>
        <p:sp>
          <p:nvSpPr>
            <p:cNvPr id="12308" name="AutoShape 21"/>
            <p:cNvSpPr>
              <a:spLocks noChangeArrowheads="1"/>
            </p:cNvSpPr>
            <p:nvPr/>
          </p:nvSpPr>
          <p:spPr bwMode="gray">
            <a:xfrm>
              <a:off x="3556000" y="4440238"/>
              <a:ext cx="2070100" cy="709613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73E77E"/>
                </a:gs>
                <a:gs pos="100000">
                  <a:srgbClr val="B3F2B9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 altLang="ru-RU"/>
            </a:p>
          </p:txBody>
        </p:sp>
        <p:sp>
          <p:nvSpPr>
            <p:cNvPr id="12309" name="AutoShape 22"/>
            <p:cNvSpPr>
              <a:spLocks noChangeArrowheads="1"/>
            </p:cNvSpPr>
            <p:nvPr/>
          </p:nvSpPr>
          <p:spPr bwMode="gray">
            <a:xfrm>
              <a:off x="3556000" y="2398713"/>
              <a:ext cx="2070100" cy="708025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D0F7D4"/>
                </a:gs>
                <a:gs pos="100000">
                  <a:srgbClr val="73E77E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 altLang="ru-RU"/>
            </a:p>
          </p:txBody>
        </p:sp>
        <p:sp>
          <p:nvSpPr>
            <p:cNvPr id="12310" name="Text Box 29"/>
            <p:cNvSpPr txBox="1">
              <a:spLocks noChangeArrowheads="1"/>
            </p:cNvSpPr>
            <p:nvPr/>
          </p:nvSpPr>
          <p:spPr bwMode="gray">
            <a:xfrm>
              <a:off x="3581400" y="2822575"/>
              <a:ext cx="2057400" cy="1938992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ru-RU" altLang="ru-RU" sz="1500">
                  <a:latin typeface="Times New Roman" pitchFamily="18" charset="0"/>
                  <a:cs typeface="Times New Roman" pitchFamily="18" charset="0"/>
                </a:rPr>
                <a:t>поступающие в бюджет денежные средства (налоги юридических и физических лиц, штрафы, административные платежи и сборы, финансовая помощь)</a:t>
              </a:r>
              <a:endParaRPr lang="en-US" altLang="ru-RU" sz="1500"/>
            </a:p>
          </p:txBody>
        </p:sp>
        <p:sp>
          <p:nvSpPr>
            <p:cNvPr id="12311" name="AutoShape 30"/>
            <p:cNvSpPr>
              <a:spLocks noChangeArrowheads="1"/>
            </p:cNvSpPr>
            <p:nvPr/>
          </p:nvSpPr>
          <p:spPr bwMode="gray">
            <a:xfrm>
              <a:off x="3508375" y="5226050"/>
              <a:ext cx="2163763" cy="869950"/>
            </a:xfrm>
            <a:prstGeom prst="roundRect">
              <a:avLst>
                <a:gd name="adj" fmla="val 40389"/>
              </a:avLst>
            </a:prstGeom>
            <a:gradFill rotWithShape="1">
              <a:gsLst>
                <a:gs pos="0">
                  <a:srgbClr val="58A4AE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 altLang="ru-RU"/>
            </a:p>
          </p:txBody>
        </p:sp>
        <p:sp>
          <p:nvSpPr>
            <p:cNvPr id="12312" name="AutoShape 31"/>
            <p:cNvSpPr>
              <a:spLocks noChangeArrowheads="1"/>
            </p:cNvSpPr>
            <p:nvPr/>
          </p:nvSpPr>
          <p:spPr bwMode="gray">
            <a:xfrm>
              <a:off x="3552825" y="5249863"/>
              <a:ext cx="2070100" cy="773113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72B2BB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 altLang="ru-RU"/>
            </a:p>
          </p:txBody>
        </p:sp>
        <p:sp>
          <p:nvSpPr>
            <p:cNvPr id="12313" name="AutoShape 33"/>
            <p:cNvSpPr>
              <a:spLocks noChangeArrowheads="1"/>
            </p:cNvSpPr>
            <p:nvPr/>
          </p:nvSpPr>
          <p:spPr bwMode="gray">
            <a:xfrm>
              <a:off x="5867400" y="2368550"/>
              <a:ext cx="2163763" cy="2857500"/>
            </a:xfrm>
            <a:prstGeom prst="roundRect">
              <a:avLst>
                <a:gd name="adj" fmla="val 17509"/>
              </a:avLst>
            </a:prstGeom>
            <a:gradFill rotWithShape="1">
              <a:gsLst>
                <a:gs pos="0">
                  <a:srgbClr val="B59F43"/>
                </a:gs>
                <a:gs pos="100000">
                  <a:srgbClr val="8F8849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 altLang="ru-RU"/>
            </a:p>
          </p:txBody>
        </p:sp>
        <p:sp>
          <p:nvSpPr>
            <p:cNvPr id="12314" name="AutoShape 34"/>
            <p:cNvSpPr>
              <a:spLocks noChangeArrowheads="1"/>
            </p:cNvSpPr>
            <p:nvPr/>
          </p:nvSpPr>
          <p:spPr bwMode="gray">
            <a:xfrm>
              <a:off x="5900738" y="2376488"/>
              <a:ext cx="2343670" cy="2803525"/>
            </a:xfrm>
            <a:prstGeom prst="roundRect">
              <a:avLst>
                <a:gd name="adj" fmla="val 16667"/>
              </a:avLst>
            </a:prstGeom>
            <a:solidFill>
              <a:srgbClr val="E9E065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 altLang="ru-RU"/>
            </a:p>
          </p:txBody>
        </p:sp>
        <p:sp>
          <p:nvSpPr>
            <p:cNvPr id="12315" name="AutoShape 35"/>
            <p:cNvSpPr>
              <a:spLocks noChangeArrowheads="1"/>
            </p:cNvSpPr>
            <p:nvPr/>
          </p:nvSpPr>
          <p:spPr bwMode="gray">
            <a:xfrm>
              <a:off x="5918200" y="4440238"/>
              <a:ext cx="2254200" cy="709613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E9E065"/>
                </a:gs>
                <a:gs pos="100000">
                  <a:srgbClr val="F2EDA6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 altLang="ru-RU"/>
            </a:p>
          </p:txBody>
        </p:sp>
        <p:sp>
          <p:nvSpPr>
            <p:cNvPr id="12316" name="AutoShape 36"/>
            <p:cNvSpPr>
              <a:spLocks noChangeArrowheads="1"/>
            </p:cNvSpPr>
            <p:nvPr/>
          </p:nvSpPr>
          <p:spPr bwMode="gray">
            <a:xfrm>
              <a:off x="5918200" y="2398713"/>
              <a:ext cx="2254200" cy="708025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F8F5CC"/>
                </a:gs>
                <a:gs pos="100000">
                  <a:srgbClr val="E9E065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 altLang="ru-RU"/>
            </a:p>
          </p:txBody>
        </p:sp>
        <p:grpSp>
          <p:nvGrpSpPr>
            <p:cNvPr id="12317" name="Group 37"/>
            <p:cNvGrpSpPr>
              <a:grpSpLocks/>
            </p:cNvGrpSpPr>
            <p:nvPr/>
          </p:nvGrpSpPr>
          <p:grpSpPr bwMode="auto">
            <a:xfrm>
              <a:off x="6012160" y="1988840"/>
              <a:ext cx="2016224" cy="642938"/>
              <a:chOff x="1289" y="582"/>
              <a:chExt cx="668" cy="668"/>
            </a:xfrm>
          </p:grpSpPr>
          <p:sp>
            <p:nvSpPr>
              <p:cNvPr id="12332" name="Oval 38"/>
              <p:cNvSpPr>
                <a:spLocks noChangeArrowheads="1"/>
              </p:cNvSpPr>
              <p:nvPr/>
            </p:nvSpPr>
            <p:spPr bwMode="gray">
              <a:xfrm>
                <a:off x="1289" y="582"/>
                <a:ext cx="668" cy="668"/>
              </a:xfrm>
              <a:prstGeom prst="ellipse">
                <a:avLst/>
              </a:prstGeom>
              <a:solidFill>
                <a:srgbClr val="333333"/>
              </a:solidFill>
              <a:ln w="38100" algn="ctr">
                <a:noFill/>
                <a:round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ru-RU" altLang="ru-RU"/>
              </a:p>
            </p:txBody>
          </p:sp>
          <p:sp>
            <p:nvSpPr>
              <p:cNvPr id="12333" name="Oval 39"/>
              <p:cNvSpPr>
                <a:spLocks noChangeArrowheads="1"/>
              </p:cNvSpPr>
              <p:nvPr/>
            </p:nvSpPr>
            <p:spPr bwMode="gray">
              <a:xfrm>
                <a:off x="1298" y="582"/>
                <a:ext cx="646" cy="647"/>
              </a:xfrm>
              <a:prstGeom prst="ellipse">
                <a:avLst/>
              </a:prstGeom>
              <a:gradFill rotWithShape="1">
                <a:gsLst>
                  <a:gs pos="0">
                    <a:srgbClr val="636869"/>
                  </a:gs>
                  <a:gs pos="100000">
                    <a:srgbClr val="D6E1E2"/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endParaRPr lang="ru-RU" altLang="ru-RU"/>
              </a:p>
            </p:txBody>
          </p:sp>
          <p:sp>
            <p:nvSpPr>
              <p:cNvPr id="12334" name="Oval 40"/>
              <p:cNvSpPr>
                <a:spLocks noChangeArrowheads="1"/>
              </p:cNvSpPr>
              <p:nvPr/>
            </p:nvSpPr>
            <p:spPr bwMode="gray">
              <a:xfrm>
                <a:off x="1304" y="591"/>
                <a:ext cx="631" cy="631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alpha val="0"/>
                    </a:srgbClr>
                  </a:gs>
                  <a:gs pos="100000">
                    <a:srgbClr val="F1F5F5"/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endParaRPr lang="ru-RU" altLang="ru-RU"/>
              </a:p>
            </p:txBody>
          </p:sp>
          <p:sp>
            <p:nvSpPr>
              <p:cNvPr id="12335" name="Oval 41"/>
              <p:cNvSpPr>
                <a:spLocks noChangeArrowheads="1"/>
              </p:cNvSpPr>
              <p:nvPr/>
            </p:nvSpPr>
            <p:spPr bwMode="gray">
              <a:xfrm>
                <a:off x="1311" y="597"/>
                <a:ext cx="600" cy="589"/>
              </a:xfrm>
              <a:prstGeom prst="ellipse">
                <a:avLst/>
              </a:prstGeom>
              <a:gradFill rotWithShape="1">
                <a:gsLst>
                  <a:gs pos="0">
                    <a:srgbClr val="AAB2B3"/>
                  </a:gs>
                  <a:gs pos="100000">
                    <a:srgbClr val="D6E1E2">
                      <a:alpha val="48000"/>
                    </a:srgbClr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endParaRPr lang="ru-RU" altLang="ru-RU"/>
              </a:p>
            </p:txBody>
          </p:sp>
          <p:sp>
            <p:nvSpPr>
              <p:cNvPr id="12336" name="Oval 42"/>
              <p:cNvSpPr>
                <a:spLocks noChangeArrowheads="1"/>
              </p:cNvSpPr>
              <p:nvPr/>
            </p:nvSpPr>
            <p:spPr bwMode="gray">
              <a:xfrm>
                <a:off x="1346" y="613"/>
                <a:ext cx="533" cy="479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D6E1E2">
                      <a:alpha val="37999"/>
                    </a:srgbClr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endParaRPr lang="ru-RU" altLang="ru-RU"/>
              </a:p>
            </p:txBody>
          </p:sp>
        </p:grpSp>
        <p:sp>
          <p:nvSpPr>
            <p:cNvPr id="37" name="Text Box 43">
              <a:extLst>
                <a:ext uri="{FF2B5EF4-FFF2-40B4-BE49-F238E27FC236}"/>
              </a:extLst>
            </p:cNvPr>
            <p:cNvSpPr txBox="1">
              <a:spLocks noChangeArrowheads="1"/>
            </p:cNvSpPr>
            <p:nvPr/>
          </p:nvSpPr>
          <p:spPr bwMode="gray">
            <a:xfrm>
              <a:off x="6371785" y="1988285"/>
              <a:ext cx="1296545" cy="646246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ru-RU" b="1" dirty="0">
                  <a:solidFill>
                    <a:schemeClr val="accent4"/>
                  </a:solidFill>
                  <a:latin typeface="Times New Roman" pitchFamily="18" charset="0"/>
                  <a:cs typeface="Times New Roman" pitchFamily="18" charset="0"/>
                </a:rPr>
                <a:t>Расходы </a:t>
              </a:r>
            </a:p>
            <a:p>
              <a:pPr algn="ctr">
                <a:defRPr/>
              </a:pPr>
              <a:r>
                <a:rPr lang="ru-RU" b="1" dirty="0">
                  <a:solidFill>
                    <a:schemeClr val="accent4"/>
                  </a:solidFill>
                  <a:latin typeface="Times New Roman" pitchFamily="18" charset="0"/>
                  <a:cs typeface="Times New Roman" pitchFamily="18" charset="0"/>
                </a:rPr>
                <a:t>бюджета</a:t>
              </a:r>
              <a:endParaRPr lang="en-US" b="1" dirty="0">
                <a:solidFill>
                  <a:schemeClr val="accent4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2319" name="Text Box 44"/>
            <p:cNvSpPr txBox="1">
              <a:spLocks noChangeArrowheads="1"/>
            </p:cNvSpPr>
            <p:nvPr/>
          </p:nvSpPr>
          <p:spPr bwMode="gray">
            <a:xfrm>
              <a:off x="5943600" y="2822575"/>
              <a:ext cx="2228800" cy="2170276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ru-RU" altLang="ru-RU" sz="1500">
                  <a:latin typeface="Times New Roman" pitchFamily="18" charset="0"/>
                  <a:cs typeface="Times New Roman" pitchFamily="18" charset="0"/>
                </a:rPr>
                <a:t>выплачиваемые из бюджета денежные средства (социальные выплаты населению, содержание муниципальных учреждений, капитальные ремонты, благоустройство и другие)                                                          </a:t>
              </a:r>
            </a:p>
          </p:txBody>
        </p:sp>
        <p:sp>
          <p:nvSpPr>
            <p:cNvPr id="12320" name="AutoShape 45"/>
            <p:cNvSpPr>
              <a:spLocks noChangeArrowheads="1"/>
            </p:cNvSpPr>
            <p:nvPr/>
          </p:nvSpPr>
          <p:spPr bwMode="gray">
            <a:xfrm>
              <a:off x="5861050" y="5226050"/>
              <a:ext cx="2163763" cy="869950"/>
            </a:xfrm>
            <a:prstGeom prst="roundRect">
              <a:avLst>
                <a:gd name="adj" fmla="val 40389"/>
              </a:avLst>
            </a:prstGeom>
            <a:gradFill rotWithShape="1">
              <a:gsLst>
                <a:gs pos="0">
                  <a:srgbClr val="99BACC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 altLang="ru-RU"/>
            </a:p>
          </p:txBody>
        </p:sp>
        <p:sp>
          <p:nvSpPr>
            <p:cNvPr id="12321" name="AutoShape 46"/>
            <p:cNvSpPr>
              <a:spLocks noChangeArrowheads="1"/>
            </p:cNvSpPr>
            <p:nvPr/>
          </p:nvSpPr>
          <p:spPr bwMode="gray">
            <a:xfrm>
              <a:off x="5905499" y="5249863"/>
              <a:ext cx="2272090" cy="773113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C8DAD4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 altLang="ru-RU"/>
            </a:p>
          </p:txBody>
        </p:sp>
        <p:sp>
          <p:nvSpPr>
            <p:cNvPr id="12322" name="Oval 38"/>
            <p:cNvSpPr>
              <a:spLocks noChangeArrowheads="1"/>
            </p:cNvSpPr>
            <p:nvPr/>
          </p:nvSpPr>
          <p:spPr bwMode="gray">
            <a:xfrm>
              <a:off x="971600" y="1916832"/>
              <a:ext cx="2160240" cy="642938"/>
            </a:xfrm>
            <a:prstGeom prst="ellipse">
              <a:avLst/>
            </a:prstGeom>
            <a:solidFill>
              <a:srgbClr val="333333"/>
            </a:solidFill>
            <a:ln w="38100" algn="ctr">
              <a:noFill/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ru-RU" altLang="ru-RU"/>
            </a:p>
          </p:txBody>
        </p:sp>
        <p:sp>
          <p:nvSpPr>
            <p:cNvPr id="12323" name="Oval 39"/>
            <p:cNvSpPr>
              <a:spLocks noChangeArrowheads="1"/>
            </p:cNvSpPr>
            <p:nvPr/>
          </p:nvSpPr>
          <p:spPr bwMode="gray">
            <a:xfrm>
              <a:off x="994237" y="1921644"/>
              <a:ext cx="2089094" cy="622726"/>
            </a:xfrm>
            <a:prstGeom prst="ellipse">
              <a:avLst/>
            </a:prstGeom>
            <a:gradFill rotWithShape="1">
              <a:gsLst>
                <a:gs pos="0">
                  <a:srgbClr val="636869"/>
                </a:gs>
                <a:gs pos="100000">
                  <a:srgbClr val="D6E1E2"/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endParaRPr lang="ru-RU" altLang="ru-RU"/>
            </a:p>
          </p:txBody>
        </p:sp>
        <p:sp>
          <p:nvSpPr>
            <p:cNvPr id="12324" name="Oval 40"/>
            <p:cNvSpPr>
              <a:spLocks noChangeArrowheads="1"/>
            </p:cNvSpPr>
            <p:nvPr/>
          </p:nvSpPr>
          <p:spPr bwMode="gray">
            <a:xfrm>
              <a:off x="1020108" y="1925494"/>
              <a:ext cx="2040586" cy="607326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alpha val="0"/>
                  </a:srgbClr>
                </a:gs>
                <a:gs pos="100000">
                  <a:srgbClr val="F1F5F5"/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endParaRPr lang="ru-RU" altLang="ru-RU"/>
            </a:p>
          </p:txBody>
        </p:sp>
        <p:sp>
          <p:nvSpPr>
            <p:cNvPr id="12325" name="Oval 41"/>
            <p:cNvSpPr>
              <a:spLocks noChangeArrowheads="1"/>
            </p:cNvSpPr>
            <p:nvPr/>
          </p:nvSpPr>
          <p:spPr bwMode="gray">
            <a:xfrm>
              <a:off x="1042746" y="1931269"/>
              <a:ext cx="1940335" cy="566902"/>
            </a:xfrm>
            <a:prstGeom prst="ellipse">
              <a:avLst/>
            </a:prstGeom>
            <a:gradFill rotWithShape="1">
              <a:gsLst>
                <a:gs pos="0">
                  <a:srgbClr val="AAB2B3"/>
                </a:gs>
                <a:gs pos="100000">
                  <a:srgbClr val="D6E1E2">
                    <a:alpha val="48000"/>
                  </a:srgb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endParaRPr lang="ru-RU" altLang="ru-RU"/>
            </a:p>
          </p:txBody>
        </p:sp>
        <p:sp>
          <p:nvSpPr>
            <p:cNvPr id="12326" name="Oval 42"/>
            <p:cNvSpPr>
              <a:spLocks noChangeArrowheads="1"/>
            </p:cNvSpPr>
            <p:nvPr/>
          </p:nvSpPr>
          <p:spPr bwMode="gray">
            <a:xfrm>
              <a:off x="1155932" y="1946669"/>
              <a:ext cx="1723665" cy="46102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6E1E2">
                    <a:alpha val="37999"/>
                  </a:srgb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endParaRPr lang="ru-RU" altLang="ru-RU"/>
            </a:p>
          </p:txBody>
        </p:sp>
        <p:sp>
          <p:nvSpPr>
            <p:cNvPr id="12327" name="Oval 38"/>
            <p:cNvSpPr>
              <a:spLocks noChangeArrowheads="1"/>
            </p:cNvSpPr>
            <p:nvPr/>
          </p:nvSpPr>
          <p:spPr bwMode="gray">
            <a:xfrm>
              <a:off x="3635896" y="1916832"/>
              <a:ext cx="1872208" cy="642938"/>
            </a:xfrm>
            <a:prstGeom prst="ellipse">
              <a:avLst/>
            </a:prstGeom>
            <a:solidFill>
              <a:srgbClr val="333333"/>
            </a:solidFill>
            <a:ln w="38100" algn="ctr">
              <a:noFill/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ru-RU" altLang="ru-RU"/>
            </a:p>
          </p:txBody>
        </p:sp>
        <p:sp>
          <p:nvSpPr>
            <p:cNvPr id="12328" name="Oval 39"/>
            <p:cNvSpPr>
              <a:spLocks noChangeArrowheads="1"/>
            </p:cNvSpPr>
            <p:nvPr/>
          </p:nvSpPr>
          <p:spPr bwMode="gray">
            <a:xfrm>
              <a:off x="3655515" y="1921644"/>
              <a:ext cx="1810548" cy="622726"/>
            </a:xfrm>
            <a:prstGeom prst="ellipse">
              <a:avLst/>
            </a:prstGeom>
            <a:gradFill rotWithShape="1">
              <a:gsLst>
                <a:gs pos="0">
                  <a:srgbClr val="636869"/>
                </a:gs>
                <a:gs pos="100000">
                  <a:srgbClr val="D6E1E2"/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endParaRPr lang="ru-RU" altLang="ru-RU"/>
            </a:p>
          </p:txBody>
        </p:sp>
        <p:sp>
          <p:nvSpPr>
            <p:cNvPr id="12329" name="Oval 40"/>
            <p:cNvSpPr>
              <a:spLocks noChangeArrowheads="1"/>
            </p:cNvSpPr>
            <p:nvPr/>
          </p:nvSpPr>
          <p:spPr bwMode="gray">
            <a:xfrm>
              <a:off x="3677937" y="1925494"/>
              <a:ext cx="1768508" cy="607326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alpha val="0"/>
                  </a:srgbClr>
                </a:gs>
                <a:gs pos="100000">
                  <a:srgbClr val="F1F5F5"/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endParaRPr lang="ru-RU" altLang="ru-RU"/>
            </a:p>
          </p:txBody>
        </p:sp>
        <p:sp>
          <p:nvSpPr>
            <p:cNvPr id="12330" name="Oval 41"/>
            <p:cNvSpPr>
              <a:spLocks noChangeArrowheads="1"/>
            </p:cNvSpPr>
            <p:nvPr/>
          </p:nvSpPr>
          <p:spPr bwMode="gray">
            <a:xfrm>
              <a:off x="3697556" y="1931269"/>
              <a:ext cx="1681624" cy="566902"/>
            </a:xfrm>
            <a:prstGeom prst="ellipse">
              <a:avLst/>
            </a:prstGeom>
            <a:gradFill rotWithShape="1">
              <a:gsLst>
                <a:gs pos="0">
                  <a:srgbClr val="AAB2B3"/>
                </a:gs>
                <a:gs pos="100000">
                  <a:srgbClr val="D6E1E2">
                    <a:alpha val="48000"/>
                  </a:srgb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endParaRPr lang="ru-RU" altLang="ru-RU"/>
            </a:p>
          </p:txBody>
        </p:sp>
        <p:sp>
          <p:nvSpPr>
            <p:cNvPr id="12331" name="Oval 42"/>
            <p:cNvSpPr>
              <a:spLocks noChangeArrowheads="1"/>
            </p:cNvSpPr>
            <p:nvPr/>
          </p:nvSpPr>
          <p:spPr bwMode="gray">
            <a:xfrm>
              <a:off x="3795650" y="1946669"/>
              <a:ext cx="1493843" cy="46102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6E1E2">
                    <a:alpha val="37999"/>
                  </a:srgb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endParaRPr lang="ru-RU" altLang="ru-RU"/>
            </a:p>
          </p:txBody>
        </p:sp>
      </p:grpSp>
      <p:sp>
        <p:nvSpPr>
          <p:cNvPr id="56" name="Text Box 43">
            <a:extLst>
              <a:ext uri="{FF2B5EF4-FFF2-40B4-BE49-F238E27FC236}"/>
            </a:extLst>
          </p:cNvPr>
          <p:cNvSpPr txBox="1">
            <a:spLocks noChangeArrowheads="1"/>
          </p:cNvSpPr>
          <p:nvPr/>
        </p:nvSpPr>
        <p:spPr bwMode="gray">
          <a:xfrm>
            <a:off x="3924300" y="981075"/>
            <a:ext cx="1584325" cy="6461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b="1" dirty="0">
                <a:solidFill>
                  <a:schemeClr val="accent4"/>
                </a:solidFill>
                <a:latin typeface="Times New Roman" pitchFamily="18" charset="0"/>
                <a:cs typeface="Times New Roman" pitchFamily="18" charset="0"/>
              </a:rPr>
              <a:t>Доходы </a:t>
            </a:r>
          </a:p>
          <a:p>
            <a:pPr algn="ctr">
              <a:defRPr/>
            </a:pPr>
            <a:r>
              <a:rPr lang="ru-RU" b="1" dirty="0">
                <a:solidFill>
                  <a:schemeClr val="accent4"/>
                </a:solidFill>
                <a:latin typeface="Times New Roman" pitchFamily="18" charset="0"/>
                <a:cs typeface="Times New Roman" pitchFamily="18" charset="0"/>
              </a:rPr>
              <a:t>бюджета</a:t>
            </a:r>
            <a:endParaRPr lang="en-US" b="1" dirty="0">
              <a:solidFill>
                <a:schemeClr val="accent4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7" name="Text Box 43">
            <a:extLst>
              <a:ext uri="{FF2B5EF4-FFF2-40B4-BE49-F238E27FC236}"/>
            </a:extLst>
          </p:cNvPr>
          <p:cNvSpPr txBox="1">
            <a:spLocks noChangeArrowheads="1"/>
          </p:cNvSpPr>
          <p:nvPr/>
        </p:nvSpPr>
        <p:spPr bwMode="gray">
          <a:xfrm>
            <a:off x="1331913" y="1052513"/>
            <a:ext cx="1295400" cy="36988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b="1" dirty="0">
                <a:solidFill>
                  <a:schemeClr val="accent4"/>
                </a:solidFill>
                <a:latin typeface="Times New Roman" pitchFamily="18" charset="0"/>
                <a:cs typeface="Times New Roman" pitchFamily="18" charset="0"/>
              </a:rPr>
              <a:t>БЮДЖЕТ</a:t>
            </a:r>
            <a:endParaRPr lang="en-US" b="1" dirty="0">
              <a:solidFill>
                <a:schemeClr val="accent4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294" name="Прямоугольник 57"/>
          <p:cNvSpPr>
            <a:spLocks noChangeArrowheads="1"/>
          </p:cNvSpPr>
          <p:nvPr/>
        </p:nvSpPr>
        <p:spPr bwMode="auto">
          <a:xfrm>
            <a:off x="323850" y="4868863"/>
            <a:ext cx="8424863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500" i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Если расходная часть бюджета превышает доходную, то бюджет формируется с </a:t>
            </a:r>
            <a:r>
              <a:rPr lang="ru-RU" altLang="ru-RU" sz="1500" b="1" i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дефицитом</a:t>
            </a:r>
            <a:endParaRPr lang="ru-RU" altLang="ru-RU" sz="1500" i="1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altLang="ru-RU" sz="1500" i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Превышение доходов над расходами  образует положительный остаток бюджета (</a:t>
            </a:r>
            <a:r>
              <a:rPr lang="ru-RU" altLang="ru-RU" sz="1500" b="1" i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профицит</a:t>
            </a:r>
            <a:r>
              <a:rPr lang="ru-RU" altLang="ru-RU" sz="1500" i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) </a:t>
            </a:r>
          </a:p>
        </p:txBody>
      </p:sp>
      <p:sp>
        <p:nvSpPr>
          <p:cNvPr id="29" name="Прямоугольник 28">
            <a:extLst>
              <a:ext uri="{FF2B5EF4-FFF2-40B4-BE49-F238E27FC236}"/>
            </a:extLst>
          </p:cNvPr>
          <p:cNvSpPr/>
          <p:nvPr/>
        </p:nvSpPr>
        <p:spPr>
          <a:xfrm>
            <a:off x="373757" y="5580856"/>
            <a:ext cx="8712968" cy="923330"/>
          </a:xfrm>
          <a:prstGeom prst="rect">
            <a:avLst/>
          </a:prstGeom>
          <a:solidFill>
            <a:srgbClr val="FDFDC7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>
            <a:spAutoFit/>
          </a:bodyPr>
          <a:lstStyle/>
          <a:p>
            <a:pPr algn="ctr">
              <a:defRPr/>
            </a:pP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Сбалансированность бюджета по доходам и расходам —</a:t>
            </a:r>
          </a:p>
          <a:p>
            <a:pPr algn="ctr">
              <a:defRPr/>
            </a:pP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 основополагающее требование, предъявляемое к органам, составляющим и утверждающим бюджет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16" descr="Почтовая бумага"/>
          <p:cNvSpPr>
            <a:spLocks noGrp="1" noChangeArrowheads="1"/>
          </p:cNvSpPr>
          <p:nvPr>
            <p:ph idx="1"/>
          </p:nvPr>
        </p:nvSpPr>
        <p:spPr>
          <a:xfrm>
            <a:off x="395288" y="1341438"/>
            <a:ext cx="8229600" cy="5327650"/>
          </a:xfrm>
          <a:prstGeom prst="horizontalScroll">
            <a:avLst>
              <a:gd name="adj" fmla="val 18792"/>
            </a:avLst>
          </a:prstGeom>
          <a:blipFill dpi="0" rotWithShape="1">
            <a:blip r:embed="rId2"/>
            <a:srcRect/>
            <a:tile tx="0" ty="0" sx="100000" sy="100000" flip="none" algn="tl"/>
          </a:blipFill>
          <a:ln>
            <a:solidFill>
              <a:srgbClr val="993300"/>
            </a:solidFill>
            <a:round/>
          </a:ln>
        </p:spPr>
        <p:txBody>
          <a:bodyPr/>
          <a:lstStyle/>
          <a:p>
            <a:pPr marL="0" indent="0" algn="ctr" eaLnBrk="1" hangingPunct="1">
              <a:buFontTx/>
              <a:buNone/>
            </a:pPr>
            <a:r>
              <a:rPr lang="ru-RU" altLang="ru-RU" b="1" dirty="0" smtClean="0"/>
              <a:t>Бюджет</a:t>
            </a:r>
            <a:r>
              <a:rPr lang="ru-RU" altLang="ru-RU" sz="2800" b="1" dirty="0" smtClean="0"/>
              <a:t> городского округа МО  п. Михайловский – это свод доходов и расходов на очередной финансовый год, ежегодно утверждаемый решением Собрания депутатов городского округа МО  п. Михайловский</a:t>
            </a:r>
          </a:p>
        </p:txBody>
      </p:sp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59113" y="188913"/>
            <a:ext cx="2517775" cy="204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>
            <a:extLst>
              <a:ext uri="{FF2B5EF4-FFF2-40B4-BE49-F238E27FC236}"/>
            </a:extLst>
          </p:cNvPr>
          <p:cNvGraphicFramePr/>
          <p:nvPr/>
        </p:nvGraphicFramePr>
        <p:xfrm>
          <a:off x="357158" y="1500174"/>
          <a:ext cx="7358114" cy="478634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TextBox 5">
            <a:extLst>
              <a:ext uri="{FF2B5EF4-FFF2-40B4-BE49-F238E27FC236}"/>
            </a:extLst>
          </p:cNvPr>
          <p:cNvSpPr txBox="1"/>
          <p:nvPr/>
        </p:nvSpPr>
        <p:spPr>
          <a:xfrm>
            <a:off x="2916238" y="1484313"/>
            <a:ext cx="5903912" cy="112236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8100">
            <a:solidFill>
              <a:schemeClr val="accent1">
                <a:lumMod val="75000"/>
              </a:schemeClr>
            </a:solidFill>
          </a:ln>
        </p:spPr>
        <p:txBody>
          <a:bodyPr>
            <a:spAutoFit/>
          </a:bodyPr>
          <a:lstStyle/>
          <a:p>
            <a:pPr>
              <a:defRPr/>
            </a:pPr>
            <a:r>
              <a:rPr lang="ru-RU" sz="1300" dirty="0">
                <a:latin typeface="Arial" charset="0"/>
              </a:rPr>
              <a:t>Работа по составлению проекта бюджета начинается за 9 месяцев до начала очередного финансового года с  разработки и последующей защиты прогноза показателей социально-экономического развития.  Одновременно утверждается перечень мероприятий по разработке проекта бюджета, ответственные исполнители и сроки. </a:t>
            </a:r>
          </a:p>
        </p:txBody>
      </p:sp>
      <p:sp>
        <p:nvSpPr>
          <p:cNvPr id="14340" name="TextBox 7"/>
          <p:cNvSpPr txBox="1">
            <a:spLocks noChangeArrowheads="1"/>
          </p:cNvSpPr>
          <p:nvPr/>
        </p:nvSpPr>
        <p:spPr bwMode="auto">
          <a:xfrm>
            <a:off x="2916238" y="2636838"/>
            <a:ext cx="5903912" cy="2308225"/>
          </a:xfrm>
          <a:prstGeom prst="rect">
            <a:avLst/>
          </a:prstGeom>
          <a:solidFill>
            <a:srgbClr val="FFE8D1"/>
          </a:solidFill>
          <a:ln w="38100">
            <a:solidFill>
              <a:srgbClr val="FFC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1300" dirty="0"/>
              <a:t>Сформированный проект бюджета на </a:t>
            </a:r>
            <a:r>
              <a:rPr lang="ru-RU" altLang="ru-RU" sz="1300" dirty="0" smtClean="0"/>
              <a:t>2020 год  </a:t>
            </a:r>
            <a:r>
              <a:rPr lang="ru-RU" altLang="ru-RU" sz="1300" dirty="0"/>
              <a:t>и плановый период </a:t>
            </a:r>
            <a:r>
              <a:rPr lang="ru-RU" altLang="ru-RU" sz="1300" dirty="0" smtClean="0"/>
              <a:t>2021 </a:t>
            </a:r>
            <a:r>
              <a:rPr lang="ru-RU" altLang="ru-RU" sz="1300" dirty="0"/>
              <a:t>и </a:t>
            </a:r>
            <a:r>
              <a:rPr lang="ru-RU" altLang="ru-RU" sz="1300" dirty="0" smtClean="0"/>
              <a:t>2022 </a:t>
            </a:r>
            <a:r>
              <a:rPr lang="ru-RU" altLang="ru-RU" sz="1300" dirty="0"/>
              <a:t>годов глава </a:t>
            </a:r>
            <a:r>
              <a:rPr lang="ru-RU" altLang="ru-RU" sz="1300" dirty="0" smtClean="0"/>
              <a:t>муниципального образования п. </a:t>
            </a:r>
            <a:r>
              <a:rPr lang="ru-RU" altLang="ru-RU" sz="1400" dirty="0"/>
              <a:t>Михайловский </a:t>
            </a:r>
            <a:r>
              <a:rPr lang="ru-RU" altLang="ru-RU" sz="1300" dirty="0"/>
              <a:t>вносит на рассмотрение собрания депутатов городского округа </a:t>
            </a:r>
            <a:r>
              <a:rPr lang="ru-RU" altLang="ru-RU" sz="1300" dirty="0" smtClean="0"/>
              <a:t>МО п. Михайловский </a:t>
            </a:r>
            <a:r>
              <a:rPr lang="ru-RU" altLang="ru-RU" sz="1300" dirty="0"/>
              <a:t>не позднее </a:t>
            </a:r>
            <a:r>
              <a:rPr lang="ru-RU" altLang="ru-RU" sz="1300" dirty="0">
                <a:solidFill>
                  <a:srgbClr val="FF0000"/>
                </a:solidFill>
              </a:rPr>
              <a:t>15</a:t>
            </a:r>
            <a:r>
              <a:rPr lang="ru-RU" altLang="ru-RU" sz="1300" dirty="0"/>
              <a:t> ноября текущего года.</a:t>
            </a:r>
          </a:p>
          <a:p>
            <a:r>
              <a:rPr lang="ru-RU" altLang="ru-RU" sz="1300" dirty="0"/>
              <a:t>Проект бюджета подлежит официальному обнародованию и по нему проводятся публичные слушания. Для этого проект бюджета публикуется в газете «Михайловские новости» или размещается на официальном сайте администрации </a:t>
            </a:r>
            <a:r>
              <a:rPr lang="en-US" altLang="ru-RU" sz="1300" dirty="0">
                <a:solidFill>
                  <a:srgbClr val="FF3300"/>
                </a:solidFill>
              </a:rPr>
              <a:t>www.mihailovski.ru</a:t>
            </a:r>
            <a:r>
              <a:rPr lang="ru-RU" altLang="ru-RU" sz="1300" dirty="0"/>
              <a:t>. В слушаниях могут участвовать граждане, проживающие в </a:t>
            </a:r>
            <a:r>
              <a:rPr lang="ru-RU" altLang="ru-RU" sz="1300" dirty="0" smtClean="0"/>
              <a:t>МО п. </a:t>
            </a:r>
            <a:r>
              <a:rPr lang="ru-RU" altLang="ru-RU" sz="1300" dirty="0"/>
              <a:t>Михайловский, а также представители организаций, осуществляющих деятельность на территории городского округа. </a:t>
            </a:r>
          </a:p>
        </p:txBody>
      </p:sp>
      <p:sp>
        <p:nvSpPr>
          <p:cNvPr id="9" name="TextBox 8">
            <a:extLst>
              <a:ext uri="{FF2B5EF4-FFF2-40B4-BE49-F238E27FC236}"/>
            </a:extLst>
          </p:cNvPr>
          <p:cNvSpPr txBox="1"/>
          <p:nvPr/>
        </p:nvSpPr>
        <p:spPr>
          <a:xfrm>
            <a:off x="2916238" y="5064125"/>
            <a:ext cx="5905500" cy="179387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38100">
            <a:solidFill>
              <a:schemeClr val="accent6"/>
            </a:solidFill>
          </a:ln>
        </p:spPr>
        <p:txBody>
          <a:bodyPr>
            <a:spAutoFit/>
          </a:bodyPr>
          <a:lstStyle/>
          <a:p>
            <a:pPr>
              <a:defRPr/>
            </a:pPr>
            <a:endParaRPr lang="ru-RU" sz="500" dirty="0">
              <a:latin typeface="Arial" charset="0"/>
            </a:endParaRPr>
          </a:p>
          <a:p>
            <a:pPr>
              <a:defRPr/>
            </a:pPr>
            <a:r>
              <a:rPr lang="ru-RU" sz="1300" dirty="0">
                <a:latin typeface="Arial" charset="0"/>
              </a:rPr>
              <a:t>Проект бюджета городского округа </a:t>
            </a:r>
            <a:r>
              <a:rPr lang="ru-RU" sz="1300" dirty="0" smtClean="0">
                <a:latin typeface="Arial" charset="0"/>
              </a:rPr>
              <a:t>МО п. </a:t>
            </a:r>
            <a:r>
              <a:rPr lang="ru-RU" sz="1300" dirty="0">
                <a:latin typeface="Arial" charset="0"/>
              </a:rPr>
              <a:t>Михайловский, с учетом предложений, высказанных на публичных слушаниях, с учетом заключения, подготовленного контрольно-счетным органом городского округа </a:t>
            </a:r>
            <a:r>
              <a:rPr lang="ru-RU" sz="1300" dirty="0" smtClean="0">
                <a:latin typeface="Arial" charset="0"/>
              </a:rPr>
              <a:t>МО п. </a:t>
            </a:r>
            <a:r>
              <a:rPr lang="ru-RU" sz="1300" dirty="0">
                <a:latin typeface="Arial" charset="0"/>
              </a:rPr>
              <a:t>Михайловский рассматривается и утверждается на заседании Собрания депутатов городского округа </a:t>
            </a:r>
            <a:r>
              <a:rPr lang="ru-RU" sz="1300" dirty="0" smtClean="0">
                <a:latin typeface="Arial" charset="0"/>
              </a:rPr>
              <a:t>МО п. </a:t>
            </a:r>
            <a:r>
              <a:rPr lang="ru-RU" sz="1300" dirty="0">
                <a:latin typeface="Arial" charset="0"/>
              </a:rPr>
              <a:t>Михайловский. Решение о бюджете городского </a:t>
            </a:r>
            <a:r>
              <a:rPr lang="ru-RU" sz="1300" dirty="0" smtClean="0">
                <a:latin typeface="Arial" charset="0"/>
              </a:rPr>
              <a:t>округа МО  п. </a:t>
            </a:r>
            <a:r>
              <a:rPr lang="ru-RU" sz="1300" dirty="0">
                <a:latin typeface="Arial" charset="0"/>
              </a:rPr>
              <a:t>Михайловский вступает в силу с 01 января очередного года. Принятое решение о  бюджете подлежит обнародованию. </a:t>
            </a:r>
          </a:p>
        </p:txBody>
      </p:sp>
      <p:sp>
        <p:nvSpPr>
          <p:cNvPr id="14342" name="Rectangle 9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sz="3600" b="1" smtClean="0">
                <a:solidFill>
                  <a:srgbClr val="CC0066"/>
                </a:solidFill>
              </a:rPr>
              <a:t>Этапы составления и утверждения бюджета</a:t>
            </a:r>
            <a:r>
              <a:rPr lang="ru-RU" altLang="ru-RU" sz="3600" smtClean="0"/>
              <a:t> </a:t>
            </a:r>
          </a:p>
        </p:txBody>
      </p:sp>
    </p:spTree>
  </p:cSld>
  <p:clrMapOvr>
    <a:masterClrMapping/>
  </p:clrMapOvr>
  <p:transition spd="slow" advTm="5000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2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title" idx="4294967295"/>
          </p:nvPr>
        </p:nvSpPr>
        <p:spPr>
          <a:xfrm>
            <a:off x="1346200" y="214313"/>
            <a:ext cx="7797800" cy="679450"/>
          </a:xfrm>
        </p:spPr>
        <p:txBody>
          <a:bodyPr/>
          <a:lstStyle/>
          <a:p>
            <a:pPr eaLnBrk="1" hangingPunct="1">
              <a:defRPr/>
            </a:pPr>
            <a:r>
              <a:rPr lang="ru-RU" sz="3200" dirty="0"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Гражданин, его участие </a:t>
            </a:r>
            <a:br>
              <a:rPr lang="ru-RU" sz="3200" dirty="0"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3200" dirty="0"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в бюджетном процессе</a:t>
            </a:r>
            <a:endParaRPr lang="en-US" sz="3200" dirty="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15363" name="TextBox 122"/>
          <p:cNvGrpSpPr>
            <a:grpSpLocks/>
          </p:cNvGrpSpPr>
          <p:nvPr/>
        </p:nvGrpSpPr>
        <p:grpSpPr bwMode="auto">
          <a:xfrm>
            <a:off x="179388" y="4437063"/>
            <a:ext cx="4127500" cy="2157412"/>
            <a:chOff x="119" y="2815"/>
            <a:chExt cx="2600" cy="1359"/>
          </a:xfrm>
        </p:grpSpPr>
        <p:pic>
          <p:nvPicPr>
            <p:cNvPr id="15384" name="TextBox 122"/>
            <p:cNvPicPr>
              <a:picLocks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119" y="2815"/>
              <a:ext cx="2600" cy="135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5385" name="Text Box 6"/>
            <p:cNvSpPr txBox="1">
              <a:spLocks noChangeArrowheads="1"/>
            </p:cNvSpPr>
            <p:nvPr/>
          </p:nvSpPr>
          <p:spPr bwMode="auto">
            <a:xfrm>
              <a:off x="158" y="2840"/>
              <a:ext cx="2495" cy="1264"/>
            </a:xfrm>
            <a:prstGeom prst="rect">
              <a:avLst/>
            </a:prstGeom>
            <a:solidFill>
              <a:srgbClr val="FFFF99"/>
            </a:solidFill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ru-RU" altLang="ru-RU" sz="1400">
                  <a:latin typeface="Times New Roman" pitchFamily="18" charset="0"/>
                  <a:cs typeface="Times New Roman" pitchFamily="18" charset="0"/>
                </a:rPr>
                <a:t>Получает социальные гарантии - расходная часть бюджета (образование, здравоохранение, социальные льготы и другие направления социальных гарантий населению)</a:t>
              </a:r>
            </a:p>
            <a:p>
              <a:pPr algn="ctr"/>
              <a:endParaRPr lang="ru-RU" altLang="ru-RU" sz="1400">
                <a:latin typeface="Times New Roman" pitchFamily="18" charset="0"/>
                <a:cs typeface="Times New Roman" pitchFamily="18" charset="0"/>
              </a:endParaRPr>
            </a:p>
            <a:p>
              <a:pPr algn="ctr"/>
              <a:endParaRPr lang="ru-RU" altLang="ru-RU" sz="1400">
                <a:latin typeface="Times New Roman" pitchFamily="18" charset="0"/>
                <a:cs typeface="Times New Roman" pitchFamily="18" charset="0"/>
              </a:endParaRPr>
            </a:p>
            <a:p>
              <a:pPr algn="ctr"/>
              <a:endParaRPr lang="ru-RU" altLang="ru-RU" sz="1400">
                <a:latin typeface="Times New Roman" pitchFamily="18" charset="0"/>
                <a:cs typeface="Times New Roman" pitchFamily="18" charset="0"/>
              </a:endParaRPr>
            </a:p>
            <a:p>
              <a:pPr algn="ctr"/>
              <a:endParaRPr lang="ru-RU" altLang="ru-RU" sz="1400">
                <a:latin typeface="Times New Roman" pitchFamily="18" charset="0"/>
                <a:cs typeface="Times New Roman" pitchFamily="18" charset="0"/>
              </a:endParaRPr>
            </a:p>
            <a:p>
              <a:pPr algn="ctr"/>
              <a:endParaRPr lang="ru-RU" altLang="ru-RU" sz="140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cxnSp>
        <p:nvCxnSpPr>
          <p:cNvPr id="126" name="Прямая соединительная линия 125">
            <a:extLst>
              <a:ext uri="{FF2B5EF4-FFF2-40B4-BE49-F238E27FC236}"/>
            </a:extLst>
          </p:cNvPr>
          <p:cNvCxnSpPr/>
          <p:nvPr/>
        </p:nvCxnSpPr>
        <p:spPr>
          <a:xfrm>
            <a:off x="4500563" y="908050"/>
            <a:ext cx="0" cy="55451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9" name="Рисунок 128" descr="ЖКХ.jpg">
            <a:extLst>
              <a:ext uri="{FF2B5EF4-FFF2-40B4-BE49-F238E27FC236}"/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994174" y="5491832"/>
            <a:ext cx="785817" cy="785818"/>
          </a:xfrm>
          <a:prstGeom prst="rect">
            <a:avLst/>
          </a:prstGeom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/>
            <a:bevelB w="82550" h="44450" prst="angle"/>
            <a:contourClr>
              <a:srgbClr val="FFFFFF"/>
            </a:contourClr>
          </a:sp3d>
        </p:spPr>
      </p:pic>
      <p:pic>
        <p:nvPicPr>
          <p:cNvPr id="130" name="Рисунок 129" descr="образование.jpg">
            <a:extLst>
              <a:ext uri="{FF2B5EF4-FFF2-40B4-BE49-F238E27FC236}"/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39552" y="5517232"/>
            <a:ext cx="1094796" cy="824136"/>
          </a:xfrm>
          <a:prstGeom prst="rect">
            <a:avLst/>
          </a:prstGeom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/>
            <a:bevelB w="82550" h="44450" prst="angle"/>
            <a:contourClr>
              <a:srgbClr val="FFFFFF"/>
            </a:contourClr>
          </a:sp3d>
        </p:spPr>
      </p:pic>
      <p:pic>
        <p:nvPicPr>
          <p:cNvPr id="131" name="Рисунок 130" descr="здрав.jpg">
            <a:extLst>
              <a:ext uri="{FF2B5EF4-FFF2-40B4-BE49-F238E27FC236}"/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837283" y="5682332"/>
            <a:ext cx="928694" cy="832247"/>
          </a:xfrm>
          <a:prstGeom prst="rect">
            <a:avLst/>
          </a:prstGeom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/>
            <a:bevelB w="82550" h="44450" prst="angle"/>
            <a:contourClr>
              <a:srgbClr val="FFFFFF"/>
            </a:contourClr>
          </a:sp3d>
        </p:spPr>
      </p:pic>
      <p:sp>
        <p:nvSpPr>
          <p:cNvPr id="15368" name="Rectangle 22"/>
          <p:cNvSpPr>
            <a:spLocks noChangeArrowheads="1"/>
          </p:cNvSpPr>
          <p:nvPr/>
        </p:nvSpPr>
        <p:spPr bwMode="auto">
          <a:xfrm>
            <a:off x="0" y="34290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 altLang="ru-RU"/>
          </a:p>
        </p:txBody>
      </p:sp>
      <p:sp>
        <p:nvSpPr>
          <p:cNvPr id="15369" name="AutoShape 23"/>
          <p:cNvSpPr>
            <a:spLocks noChangeArrowheads="1"/>
          </p:cNvSpPr>
          <p:nvPr/>
        </p:nvSpPr>
        <p:spPr bwMode="auto">
          <a:xfrm>
            <a:off x="4572000" y="3141663"/>
            <a:ext cx="1028700" cy="457200"/>
          </a:xfrm>
          <a:prstGeom prst="chevron">
            <a:avLst>
              <a:gd name="adj" fmla="val 56250"/>
            </a:avLst>
          </a:prstGeom>
          <a:solidFill>
            <a:srgbClr val="FF66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ru-RU" altLang="ru-RU" sz="2200">
                <a:latin typeface="Times New Roman" pitchFamily="18" charset="0"/>
              </a:rPr>
              <a:t>1</a:t>
            </a:r>
            <a:endParaRPr lang="ru-RU" altLang="ru-RU"/>
          </a:p>
        </p:txBody>
      </p:sp>
      <p:sp>
        <p:nvSpPr>
          <p:cNvPr id="15370" name="AutoShape 24"/>
          <p:cNvSpPr>
            <a:spLocks noChangeArrowheads="1"/>
          </p:cNvSpPr>
          <p:nvPr/>
        </p:nvSpPr>
        <p:spPr bwMode="auto">
          <a:xfrm>
            <a:off x="4427538" y="4868863"/>
            <a:ext cx="1028700" cy="457200"/>
          </a:xfrm>
          <a:prstGeom prst="chevron">
            <a:avLst>
              <a:gd name="adj" fmla="val 56250"/>
            </a:avLst>
          </a:prstGeom>
          <a:solidFill>
            <a:srgbClr val="FF66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ru-RU" altLang="ru-RU" sz="2200">
                <a:latin typeface="Times New Roman" pitchFamily="18" charset="0"/>
              </a:rPr>
              <a:t>2</a:t>
            </a:r>
            <a:endParaRPr lang="ru-RU" altLang="ru-RU"/>
          </a:p>
        </p:txBody>
      </p:sp>
      <p:sp>
        <p:nvSpPr>
          <p:cNvPr id="15371" name="Oval 27"/>
          <p:cNvSpPr>
            <a:spLocks noChangeArrowheads="1"/>
          </p:cNvSpPr>
          <p:nvPr/>
        </p:nvSpPr>
        <p:spPr bwMode="auto">
          <a:xfrm>
            <a:off x="5651500" y="2492375"/>
            <a:ext cx="3097213" cy="1657350"/>
          </a:xfrm>
          <a:prstGeom prst="ellipse">
            <a:avLst/>
          </a:prstGeom>
          <a:gradFill rotWithShape="1">
            <a:gsLst>
              <a:gs pos="0">
                <a:srgbClr val="FFFFFF"/>
              </a:gs>
              <a:gs pos="100000">
                <a:srgbClr val="FFFF99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pPr algn="ctr"/>
            <a:r>
              <a:rPr lang="ru-RU" altLang="ru-RU" sz="1400" b="1" i="1" dirty="0">
                <a:latin typeface="Times New Roman" pitchFamily="18" charset="0"/>
              </a:rPr>
              <a:t>Публичные слушания по проекту бюджета  городского округа </a:t>
            </a:r>
            <a:r>
              <a:rPr lang="ru-RU" altLang="ru-RU" sz="1400" b="1" i="1" dirty="0" smtClean="0">
                <a:latin typeface="Times New Roman" pitchFamily="18" charset="0"/>
              </a:rPr>
              <a:t>МО п. Михайловский </a:t>
            </a:r>
            <a:r>
              <a:rPr lang="ru-RU" altLang="ru-RU" sz="1400" b="1" i="1" dirty="0">
                <a:latin typeface="Times New Roman" pitchFamily="18" charset="0"/>
              </a:rPr>
              <a:t>на очередной финансовый год и плановый период</a:t>
            </a:r>
            <a:endParaRPr lang="ru-RU" altLang="ru-RU" sz="1400" dirty="0"/>
          </a:p>
        </p:txBody>
      </p:sp>
      <p:sp>
        <p:nvSpPr>
          <p:cNvPr id="15372" name="Oval 28"/>
          <p:cNvSpPr>
            <a:spLocks noChangeArrowheads="1"/>
          </p:cNvSpPr>
          <p:nvPr/>
        </p:nvSpPr>
        <p:spPr bwMode="auto">
          <a:xfrm>
            <a:off x="5508625" y="4365625"/>
            <a:ext cx="3429000" cy="1727200"/>
          </a:xfrm>
          <a:prstGeom prst="ellipse">
            <a:avLst/>
          </a:prstGeom>
          <a:gradFill rotWithShape="1">
            <a:gsLst>
              <a:gs pos="0">
                <a:srgbClr val="FFFFFF"/>
              </a:gs>
              <a:gs pos="100000">
                <a:srgbClr val="FFFF99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pPr algn="ctr"/>
            <a:r>
              <a:rPr lang="ru-RU" altLang="ru-RU" sz="1400" b="1" i="1" dirty="0">
                <a:latin typeface="Times New Roman" pitchFamily="18" charset="0"/>
              </a:rPr>
              <a:t>Публичные слушания  по  проекту отчета об исполнения бюджета городского округа </a:t>
            </a:r>
            <a:r>
              <a:rPr lang="ru-RU" altLang="ru-RU" sz="1400" b="1" i="1" dirty="0" smtClean="0">
                <a:latin typeface="Times New Roman" pitchFamily="18" charset="0"/>
              </a:rPr>
              <a:t>МО п. </a:t>
            </a:r>
            <a:r>
              <a:rPr lang="ru-RU" altLang="ru-RU" sz="1400" b="1" i="1" dirty="0">
                <a:latin typeface="Times New Roman" pitchFamily="18" charset="0"/>
              </a:rPr>
              <a:t>Михайловский за отчетный финансовый год</a:t>
            </a:r>
            <a:r>
              <a:rPr lang="ru-RU" altLang="ru-RU" sz="1000" b="1" i="1" dirty="0">
                <a:latin typeface="Times New Roman" pitchFamily="18" charset="0"/>
              </a:rPr>
              <a:t> </a:t>
            </a:r>
          </a:p>
          <a:p>
            <a:pPr algn="ctr"/>
            <a:endParaRPr lang="ru-RU" altLang="ru-RU" dirty="0"/>
          </a:p>
        </p:txBody>
      </p:sp>
      <p:sp>
        <p:nvSpPr>
          <p:cNvPr id="124" name="TextBox 123">
            <a:extLst>
              <a:ext uri="{FF2B5EF4-FFF2-40B4-BE49-F238E27FC236}"/>
            </a:extLst>
          </p:cNvPr>
          <p:cNvSpPr txBox="1"/>
          <p:nvPr/>
        </p:nvSpPr>
        <p:spPr>
          <a:xfrm>
            <a:off x="142875" y="2071688"/>
            <a:ext cx="4500563" cy="614362"/>
          </a:xfrm>
          <a:prstGeom prst="downArrow">
            <a:avLst>
              <a:gd name="adj1" fmla="val 71811"/>
              <a:gd name="adj2" fmla="val 62798"/>
            </a:avLst>
          </a:prstGeom>
          <a:gradFill flip="none" rotWithShape="1">
            <a:gsLst>
              <a:gs pos="0">
                <a:schemeClr val="accent4">
                  <a:lumMod val="60000"/>
                  <a:lumOff val="40000"/>
                  <a:tint val="66000"/>
                  <a:satMod val="160000"/>
                </a:schemeClr>
              </a:gs>
              <a:gs pos="50000">
                <a:schemeClr val="accent4">
                  <a:lumMod val="60000"/>
                  <a:lumOff val="40000"/>
                  <a:tint val="44500"/>
                  <a:satMod val="160000"/>
                </a:schemeClr>
              </a:gs>
              <a:gs pos="100000">
                <a:schemeClr val="accent4">
                  <a:lumMod val="60000"/>
                  <a:lumOff val="40000"/>
                  <a:tint val="23500"/>
                  <a:satMod val="160000"/>
                </a:schemeClr>
              </a:gs>
            </a:gsLst>
            <a:lin ang="16200000" scaled="1"/>
            <a:tileRect/>
          </a:gradFill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1600" b="1" dirty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КАК НАЛОГОПЛАТЕЛЬЩИК</a:t>
            </a:r>
          </a:p>
        </p:txBody>
      </p:sp>
      <p:sp>
        <p:nvSpPr>
          <p:cNvPr id="132" name="TextBox 131">
            <a:extLst>
              <a:ext uri="{FF2B5EF4-FFF2-40B4-BE49-F238E27FC236}"/>
            </a:extLst>
          </p:cNvPr>
          <p:cNvSpPr txBox="1"/>
          <p:nvPr/>
        </p:nvSpPr>
        <p:spPr>
          <a:xfrm>
            <a:off x="5138415" y="1159669"/>
            <a:ext cx="3744416" cy="1123712"/>
          </a:xfrm>
          <a:prstGeom prst="wedgeRoundRectCallout">
            <a:avLst>
              <a:gd name="adj1" fmla="val -46244"/>
              <a:gd name="adj2" fmla="val 102994"/>
              <a:gd name="adj3" fmla="val 16667"/>
            </a:avLst>
          </a:prstGeom>
          <a:solidFill>
            <a:schemeClr val="bg2">
              <a:lumMod val="60000"/>
              <a:lumOff val="4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Возможности влияния гражданина на состав бюджета</a:t>
            </a:r>
          </a:p>
        </p:txBody>
      </p:sp>
      <p:sp>
        <p:nvSpPr>
          <p:cNvPr id="120" name="TextBox 119">
            <a:extLst>
              <a:ext uri="{FF2B5EF4-FFF2-40B4-BE49-F238E27FC236}"/>
            </a:extLst>
          </p:cNvPr>
          <p:cNvSpPr txBox="1"/>
          <p:nvPr/>
        </p:nvSpPr>
        <p:spPr>
          <a:xfrm>
            <a:off x="785786" y="1000108"/>
            <a:ext cx="3238650" cy="1077218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Помогает формировать доходную часть бюджета (налог на доходы физических лиц, налог на имущество и др.)</a:t>
            </a:r>
          </a:p>
        </p:txBody>
      </p:sp>
      <p:sp>
        <p:nvSpPr>
          <p:cNvPr id="128" name="Овал 127">
            <a:extLst>
              <a:ext uri="{FF2B5EF4-FFF2-40B4-BE49-F238E27FC236}"/>
            </a:extLst>
          </p:cNvPr>
          <p:cNvSpPr/>
          <p:nvPr/>
        </p:nvSpPr>
        <p:spPr>
          <a:xfrm>
            <a:off x="1071538" y="2643182"/>
            <a:ext cx="2376264" cy="864097"/>
          </a:xfrm>
          <a:prstGeom prst="ellipse">
            <a:avLst/>
          </a:prstGeom>
          <a:ln>
            <a:noFill/>
          </a:ln>
          <a:scene3d>
            <a:camera prst="orthographicFront"/>
            <a:lightRig rig="threePt" dir="t">
              <a:rot lat="0" lon="0" rev="2400000"/>
            </a:lightRig>
          </a:scene3d>
          <a:sp3d>
            <a:bevelT w="311150" h="336550"/>
            <a:bevelB w="412750" h="901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БЮДЖЕТ</a:t>
            </a:r>
          </a:p>
        </p:txBody>
      </p:sp>
      <p:sp>
        <p:nvSpPr>
          <p:cNvPr id="127" name="TextBox 126">
            <a:extLst>
              <a:ext uri="{FF2B5EF4-FFF2-40B4-BE49-F238E27FC236}"/>
            </a:extLst>
          </p:cNvPr>
          <p:cNvSpPr txBox="1"/>
          <p:nvPr/>
        </p:nvSpPr>
        <p:spPr>
          <a:xfrm>
            <a:off x="0" y="3573463"/>
            <a:ext cx="4427538" cy="866775"/>
          </a:xfrm>
          <a:prstGeom prst="downArrow">
            <a:avLst>
              <a:gd name="adj1" fmla="val 66225"/>
              <a:gd name="adj2" fmla="val 50000"/>
            </a:avLst>
          </a:prstGeom>
          <a:gradFill flip="none" rotWithShape="1">
            <a:gsLst>
              <a:gs pos="0">
                <a:schemeClr val="accent3">
                  <a:lumMod val="20000"/>
                  <a:lumOff val="80000"/>
                  <a:shade val="30000"/>
                  <a:satMod val="115000"/>
                </a:schemeClr>
              </a:gs>
              <a:gs pos="50000">
                <a:schemeClr val="accent3">
                  <a:lumMod val="20000"/>
                  <a:lumOff val="80000"/>
                  <a:shade val="67500"/>
                  <a:satMod val="115000"/>
                </a:schemeClr>
              </a:gs>
              <a:gs pos="100000">
                <a:schemeClr val="accent3">
                  <a:lumMod val="20000"/>
                  <a:lumOff val="80000"/>
                  <a:shade val="100000"/>
                  <a:satMod val="115000"/>
                </a:schemeClr>
              </a:gs>
            </a:gsLst>
            <a:lin ang="16200000" scaled="1"/>
            <a:tileRect/>
          </a:gradFill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КАК ПОЛУЧАТЕЛЬ СОЦИАЛЬНЫХ ГАРАНТИЙ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sz="2800" smtClean="0"/>
              <a:t>Документы, на основе которых составляет финансовый орган проект бюджета</a:t>
            </a:r>
          </a:p>
        </p:txBody>
      </p:sp>
      <p:sp>
        <p:nvSpPr>
          <p:cNvPr id="6" name="Rectangle 20">
            <a:extLst>
              <a:ext uri="{FF2B5EF4-FFF2-40B4-BE49-F238E27FC236}"/>
            </a:extLst>
          </p:cNvPr>
          <p:cNvSpPr>
            <a:spLocks noChangeArrowheads="1"/>
          </p:cNvSpPr>
          <p:nvPr/>
        </p:nvSpPr>
        <p:spPr bwMode="auto">
          <a:xfrm>
            <a:off x="1331913" y="1844675"/>
            <a:ext cx="6697662" cy="758825"/>
          </a:xfrm>
          <a:prstGeom prst="rect">
            <a:avLst/>
          </a:prstGeom>
          <a:gradFill rotWithShape="1">
            <a:gsLst>
              <a:gs pos="0">
                <a:schemeClr val="accent5">
                  <a:lumMod val="90000"/>
                </a:schemeClr>
              </a:gs>
              <a:gs pos="100000">
                <a:srgbClr val="EAEAEA"/>
              </a:gs>
            </a:gsLst>
            <a:lin ang="5400000" scaled="1"/>
          </a:gradFill>
          <a:ln w="9525" algn="ctr">
            <a:solidFill>
              <a:schemeClr val="tx2"/>
            </a:solidFill>
            <a:prstDash val="sysDot"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90000"/>
              </a:lnSpc>
              <a:spcBef>
                <a:spcPct val="20000"/>
              </a:spcBef>
              <a:buFont typeface="Wingdings" pitchFamily="2" charset="2"/>
              <a:buNone/>
              <a:defRPr/>
            </a:pPr>
            <a:r>
              <a:rPr lang="ru-RU" sz="2400">
                <a:latin typeface="Arial" charset="0"/>
              </a:rPr>
              <a:t>Бюджетное послание Президента Российской Федерации</a:t>
            </a:r>
          </a:p>
        </p:txBody>
      </p:sp>
      <p:sp>
        <p:nvSpPr>
          <p:cNvPr id="2" name="Rectangle 20">
            <a:extLst>
              <a:ext uri="{FF2B5EF4-FFF2-40B4-BE49-F238E27FC236}"/>
            </a:extLst>
          </p:cNvPr>
          <p:cNvSpPr>
            <a:spLocks noChangeArrowheads="1"/>
          </p:cNvSpPr>
          <p:nvPr/>
        </p:nvSpPr>
        <p:spPr bwMode="auto">
          <a:xfrm>
            <a:off x="1331913" y="2781300"/>
            <a:ext cx="6697662" cy="758825"/>
          </a:xfrm>
          <a:prstGeom prst="rect">
            <a:avLst/>
          </a:prstGeom>
          <a:gradFill rotWithShape="1">
            <a:gsLst>
              <a:gs pos="0">
                <a:schemeClr val="accent5">
                  <a:lumMod val="90000"/>
                </a:schemeClr>
              </a:gs>
              <a:gs pos="100000">
                <a:srgbClr val="EAEAEA"/>
              </a:gs>
            </a:gsLst>
            <a:lin ang="5400000" scaled="1"/>
          </a:gradFill>
          <a:ln w="9525" algn="ctr">
            <a:solidFill>
              <a:schemeClr val="tx2"/>
            </a:solidFill>
            <a:prstDash val="sysDot"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90000"/>
              </a:lnSpc>
              <a:spcBef>
                <a:spcPct val="20000"/>
              </a:spcBef>
              <a:buFont typeface="Wingdings" pitchFamily="2" charset="2"/>
              <a:buNone/>
              <a:defRPr/>
            </a:pPr>
            <a:r>
              <a:rPr lang="ru-RU" sz="2400" dirty="0">
                <a:latin typeface="Arial" charset="0"/>
              </a:rPr>
              <a:t>Прогноз социально-экономического развития городского округа </a:t>
            </a:r>
            <a:r>
              <a:rPr lang="ru-RU" sz="2400" dirty="0" smtClean="0">
                <a:latin typeface="Arial" charset="0"/>
              </a:rPr>
              <a:t>п. </a:t>
            </a:r>
            <a:r>
              <a:rPr lang="ru-RU" sz="2400" dirty="0">
                <a:latin typeface="Arial" charset="0"/>
              </a:rPr>
              <a:t>Михайловский</a:t>
            </a:r>
          </a:p>
        </p:txBody>
      </p:sp>
      <p:sp>
        <p:nvSpPr>
          <p:cNvPr id="3" name="Rectangle 20">
            <a:extLst>
              <a:ext uri="{FF2B5EF4-FFF2-40B4-BE49-F238E27FC236}"/>
            </a:extLst>
          </p:cNvPr>
          <p:cNvSpPr>
            <a:spLocks noChangeArrowheads="1"/>
          </p:cNvSpPr>
          <p:nvPr/>
        </p:nvSpPr>
        <p:spPr bwMode="auto">
          <a:xfrm>
            <a:off x="1331913" y="3716338"/>
            <a:ext cx="6697662" cy="1087437"/>
          </a:xfrm>
          <a:prstGeom prst="rect">
            <a:avLst/>
          </a:prstGeom>
          <a:gradFill rotWithShape="1">
            <a:gsLst>
              <a:gs pos="0">
                <a:schemeClr val="accent5">
                  <a:lumMod val="90000"/>
                </a:schemeClr>
              </a:gs>
              <a:gs pos="100000">
                <a:srgbClr val="EAEAEA"/>
              </a:gs>
            </a:gsLst>
            <a:lin ang="5400000" scaled="1"/>
          </a:gradFill>
          <a:ln w="9525" algn="ctr">
            <a:solidFill>
              <a:schemeClr val="tx2"/>
            </a:solidFill>
            <a:prstDash val="sysDot"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90000"/>
              </a:lnSpc>
              <a:spcBef>
                <a:spcPct val="20000"/>
              </a:spcBef>
              <a:buFont typeface="Wingdings" pitchFamily="2" charset="2"/>
              <a:buNone/>
              <a:defRPr/>
            </a:pPr>
            <a:r>
              <a:rPr lang="ru-RU" sz="2400" dirty="0">
                <a:latin typeface="Arial" charset="0"/>
              </a:rPr>
              <a:t>Основные направления бюджетной и налоговой политики городского округа </a:t>
            </a:r>
            <a:r>
              <a:rPr lang="ru-RU" sz="2400" dirty="0" smtClean="0">
                <a:latin typeface="Arial" charset="0"/>
              </a:rPr>
              <a:t>п. </a:t>
            </a:r>
            <a:r>
              <a:rPr lang="ru-RU" sz="2400" dirty="0">
                <a:latin typeface="Arial" charset="0"/>
              </a:rPr>
              <a:t>Михайловский</a:t>
            </a:r>
          </a:p>
        </p:txBody>
      </p:sp>
      <p:sp>
        <p:nvSpPr>
          <p:cNvPr id="4" name="Rectangle 20">
            <a:extLst>
              <a:ext uri="{FF2B5EF4-FFF2-40B4-BE49-F238E27FC236}"/>
            </a:extLst>
          </p:cNvPr>
          <p:cNvSpPr>
            <a:spLocks noChangeArrowheads="1"/>
          </p:cNvSpPr>
          <p:nvPr/>
        </p:nvSpPr>
        <p:spPr bwMode="auto">
          <a:xfrm>
            <a:off x="1331913" y="5084763"/>
            <a:ext cx="6697662" cy="758825"/>
          </a:xfrm>
          <a:prstGeom prst="rect">
            <a:avLst/>
          </a:prstGeom>
          <a:gradFill rotWithShape="1">
            <a:gsLst>
              <a:gs pos="0">
                <a:schemeClr val="accent5">
                  <a:lumMod val="90000"/>
                </a:schemeClr>
              </a:gs>
              <a:gs pos="100000">
                <a:srgbClr val="EAEAEA"/>
              </a:gs>
            </a:gsLst>
            <a:lin ang="5400000" scaled="1"/>
          </a:gradFill>
          <a:ln w="9525" algn="ctr">
            <a:solidFill>
              <a:schemeClr val="tx2"/>
            </a:solidFill>
            <a:prstDash val="sysDot"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90000"/>
              </a:lnSpc>
              <a:spcBef>
                <a:spcPct val="20000"/>
              </a:spcBef>
              <a:buFont typeface="Wingdings" pitchFamily="2" charset="2"/>
              <a:buNone/>
              <a:defRPr/>
            </a:pPr>
            <a:r>
              <a:rPr lang="ru-RU" sz="2400" dirty="0">
                <a:latin typeface="Arial" charset="0"/>
              </a:rPr>
              <a:t>Муниципальные программы городского округа </a:t>
            </a:r>
            <a:r>
              <a:rPr lang="ru-RU" sz="2400" dirty="0" smtClean="0">
                <a:latin typeface="Arial" charset="0"/>
              </a:rPr>
              <a:t>п. </a:t>
            </a:r>
            <a:r>
              <a:rPr lang="ru-RU" sz="2400" dirty="0">
                <a:latin typeface="Arial" charset="0"/>
              </a:rPr>
              <a:t>Михайловский</a:t>
            </a:r>
          </a:p>
        </p:txBody>
      </p:sp>
    </p:spTree>
  </p:cSld>
  <p:clrMapOvr>
    <a:masterClrMapping/>
  </p:clrMapOvr>
  <p:transition spd="slow" advTm="5000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Прямоугольник 3"/>
          <p:cNvSpPr>
            <a:spLocks noChangeArrowheads="1"/>
          </p:cNvSpPr>
          <p:nvPr/>
        </p:nvSpPr>
        <p:spPr bwMode="auto">
          <a:xfrm>
            <a:off x="250825" y="2579688"/>
            <a:ext cx="8642350" cy="43242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200" b="1" u="sng" dirty="0"/>
              <a:t>Основные направления бюджетной политики:</a:t>
            </a:r>
          </a:p>
          <a:p>
            <a:endParaRPr lang="ru-RU" sz="1200" b="1" u="sng" dirty="0"/>
          </a:p>
          <a:p>
            <a:pPr>
              <a:spcAft>
                <a:spcPts val="600"/>
              </a:spcAft>
            </a:pPr>
            <a:r>
              <a:rPr lang="ru-RU" sz="1400" dirty="0"/>
              <a:t>   определение основных параметров городского бюджета исходя из ожидаемого прогноза поступлений доходов и допустимого уровня муниципального долга;</a:t>
            </a:r>
          </a:p>
          <a:p>
            <a:pPr>
              <a:spcAft>
                <a:spcPts val="600"/>
              </a:spcAft>
            </a:pPr>
            <a:r>
              <a:rPr lang="ru-RU" sz="1400" dirty="0"/>
              <a:t>   </a:t>
            </a:r>
          </a:p>
          <a:p>
            <a:pPr>
              <a:spcAft>
                <a:spcPts val="600"/>
              </a:spcAft>
            </a:pPr>
            <a:r>
              <a:rPr lang="ru-RU" sz="1400" dirty="0"/>
              <a:t>планирование бюджетных ассигнований на реализацию муниципальных программ с учетом результатов их реализации за предыдущий год, а также в тесной увязке с целевыми индикаторами и показателями, характеризующими достижение поставленных целей указанных программ;   </a:t>
            </a:r>
          </a:p>
          <a:p>
            <a:pPr>
              <a:spcAft>
                <a:spcPts val="600"/>
              </a:spcAft>
            </a:pPr>
            <a:r>
              <a:rPr lang="ru-RU" sz="1400" dirty="0"/>
              <a:t> </a:t>
            </a:r>
          </a:p>
          <a:p>
            <a:pPr>
              <a:spcAft>
                <a:spcPts val="600"/>
              </a:spcAft>
            </a:pPr>
            <a:r>
              <a:rPr lang="ru-RU" sz="1400" dirty="0"/>
              <a:t>   усиление текущего контроля и ответственности за выполнение муниципальных заданий;</a:t>
            </a:r>
          </a:p>
          <a:p>
            <a:pPr>
              <a:spcAft>
                <a:spcPts val="600"/>
              </a:spcAft>
            </a:pPr>
            <a:endParaRPr lang="ru-RU" sz="1400" dirty="0"/>
          </a:p>
          <a:p>
            <a:pPr>
              <a:spcAft>
                <a:spcPts val="600"/>
              </a:spcAft>
            </a:pPr>
            <a:r>
              <a:rPr lang="ru-RU" sz="1400" dirty="0"/>
              <a:t>   недопущение увеличения действующих и принятия новых расходных обязательств, не обеспеченных финансовыми </a:t>
            </a:r>
            <a:r>
              <a:rPr lang="ru-RU" sz="1400" dirty="0" smtClean="0"/>
              <a:t>источниками.</a:t>
            </a:r>
            <a:endParaRPr lang="ru-RU" sz="1400" dirty="0"/>
          </a:p>
          <a:p>
            <a:pPr>
              <a:spcAft>
                <a:spcPts val="600"/>
              </a:spcAft>
            </a:pPr>
            <a:r>
              <a:rPr lang="ru-RU" sz="1400" dirty="0"/>
              <a:t>   </a:t>
            </a:r>
          </a:p>
          <a:p>
            <a:pPr>
              <a:spcAft>
                <a:spcPts val="600"/>
              </a:spcAft>
            </a:pPr>
            <a:r>
              <a:rPr lang="ru-RU" sz="1400" dirty="0"/>
              <a:t>   </a:t>
            </a:r>
          </a:p>
          <a:p>
            <a:endParaRPr lang="ru-RU" sz="1200" u="sng" dirty="0">
              <a:solidFill>
                <a:srgbClr val="0070C0"/>
              </a:solidFill>
            </a:endParaRPr>
          </a:p>
          <a:p>
            <a:endParaRPr lang="ru-RU" sz="1200" dirty="0"/>
          </a:p>
        </p:txBody>
      </p:sp>
      <p:sp>
        <p:nvSpPr>
          <p:cNvPr id="5" name="TextBox 4"/>
          <p:cNvSpPr txBox="1"/>
          <p:nvPr/>
        </p:nvSpPr>
        <p:spPr>
          <a:xfrm>
            <a:off x="427038" y="82550"/>
            <a:ext cx="8448675" cy="7080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000" dirty="0">
                <a:solidFill>
                  <a:srgbClr val="284C6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Arial" charset="0"/>
              </a:rPr>
              <a:t>Основные направления бюджетной политики </a:t>
            </a:r>
            <a:r>
              <a:rPr lang="ru-RU" sz="2000" dirty="0" smtClean="0">
                <a:solidFill>
                  <a:srgbClr val="284C6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Arial" charset="0"/>
              </a:rPr>
              <a:t>МО п . Михайловский </a:t>
            </a:r>
            <a:r>
              <a:rPr lang="ru-RU" sz="2000" dirty="0">
                <a:solidFill>
                  <a:srgbClr val="284C6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Arial" charset="0"/>
              </a:rPr>
              <a:t>на </a:t>
            </a:r>
            <a:r>
              <a:rPr lang="ru-RU" sz="2000" dirty="0" smtClean="0">
                <a:solidFill>
                  <a:srgbClr val="284C6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Arial" charset="0"/>
              </a:rPr>
              <a:t>2020 </a:t>
            </a:r>
            <a:r>
              <a:rPr lang="ru-RU" sz="2000" dirty="0">
                <a:solidFill>
                  <a:srgbClr val="284C6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Arial" charset="0"/>
              </a:rPr>
              <a:t>год и плановый период </a:t>
            </a:r>
            <a:r>
              <a:rPr lang="ru-RU" sz="2000" dirty="0" smtClean="0">
                <a:solidFill>
                  <a:srgbClr val="284C6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Arial" charset="0"/>
              </a:rPr>
              <a:t>2021 </a:t>
            </a:r>
            <a:r>
              <a:rPr lang="ru-RU" sz="2000" dirty="0">
                <a:solidFill>
                  <a:srgbClr val="284C6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Arial" charset="0"/>
              </a:rPr>
              <a:t>и </a:t>
            </a:r>
            <a:r>
              <a:rPr lang="ru-RU" sz="2000" dirty="0" smtClean="0">
                <a:solidFill>
                  <a:srgbClr val="284C6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Arial" charset="0"/>
              </a:rPr>
              <a:t>2022 </a:t>
            </a:r>
            <a:r>
              <a:rPr lang="ru-RU" sz="2000" dirty="0">
                <a:solidFill>
                  <a:srgbClr val="284C6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Arial" charset="0"/>
              </a:rPr>
              <a:t>годов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420416" y="1142984"/>
            <a:ext cx="8723584" cy="1082047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85000"/>
              </a:schemeClr>
            </a:solidFill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7415" name="TextBox 6"/>
          <p:cNvSpPr txBox="1">
            <a:spLocks noChangeArrowheads="1"/>
          </p:cNvSpPr>
          <p:nvPr/>
        </p:nvSpPr>
        <p:spPr bwMode="auto">
          <a:xfrm>
            <a:off x="673100" y="1098550"/>
            <a:ext cx="7993063" cy="1662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200" dirty="0"/>
              <a:t>Итоги реализации бюджетной политики в </a:t>
            </a:r>
            <a:r>
              <a:rPr lang="ru-RU" sz="1200" dirty="0" smtClean="0"/>
              <a:t>2019 </a:t>
            </a:r>
            <a:r>
              <a:rPr lang="ru-RU" sz="1200" dirty="0"/>
              <a:t>году: обеспечение </a:t>
            </a:r>
            <a:r>
              <a:rPr lang="ru-RU" sz="1200" dirty="0" smtClean="0"/>
              <a:t>сбалансированности и </a:t>
            </a:r>
            <a:r>
              <a:rPr lang="ru-RU" sz="1200" dirty="0"/>
              <a:t>устойчивости бюджетной системы округа на основе стабильной налоговой политики с целью максимального выполнения принятых обязательств; выявление внутренних резервов в расходах городского бюджета с целью их перераспределения в пользу приоритетных направлений, в том числе задач, обозначенных в Указах Президента Российской Федерации; своевременная реализация антикризисных мероприятий; повышение открытости бюджета.</a:t>
            </a:r>
          </a:p>
          <a:p>
            <a:endParaRPr lang="ru-RU" sz="1200" dirty="0"/>
          </a:p>
          <a:p>
            <a:endParaRPr lang="ru-RU" dirty="0"/>
          </a:p>
        </p:txBody>
      </p:sp>
      <p:pic>
        <p:nvPicPr>
          <p:cNvPr id="17416" name="Рисунок 17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8" y="901700"/>
            <a:ext cx="658812" cy="658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7" name="Рисунок 18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486775" y="901700"/>
            <a:ext cx="663575" cy="658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8" name="Прямоугольник 2"/>
          <p:cNvSpPr>
            <a:spLocks noChangeArrowheads="1"/>
          </p:cNvSpPr>
          <p:nvPr/>
        </p:nvSpPr>
        <p:spPr bwMode="auto">
          <a:xfrm>
            <a:off x="8532813" y="1795463"/>
            <a:ext cx="606425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endParaRPr lang="ru-RU" b="1" i="1">
              <a:solidFill>
                <a:srgbClr val="0070C0"/>
              </a:solidFill>
              <a:latin typeface="Times New Roman" pitchFamily="18" charset="0"/>
            </a:endParaRPr>
          </a:p>
          <a:p>
            <a:pPr algn="ctr"/>
            <a:endParaRPr lang="ru-RU" b="1" i="1">
              <a:solidFill>
                <a:srgbClr val="0070C0"/>
              </a:solidFill>
              <a:latin typeface="Times New Roman" pitchFamily="18" charset="0"/>
            </a:endParaRPr>
          </a:p>
          <a:p>
            <a:pPr algn="ctr"/>
            <a:r>
              <a:rPr lang="ru-RU" b="1" i="1">
                <a:solidFill>
                  <a:srgbClr val="0070C0"/>
                </a:solidFill>
                <a:latin typeface="Times New Roman" pitchFamily="18" charset="0"/>
              </a:rPr>
              <a:t>. </a:t>
            </a:r>
            <a:endParaRPr lang="ru-RU" b="1" i="1">
              <a:solidFill>
                <a:srgbClr val="0070C0"/>
              </a:solidFill>
            </a:endParaRPr>
          </a:p>
        </p:txBody>
      </p:sp>
      <p:pic>
        <p:nvPicPr>
          <p:cNvPr id="17419" name="Рисунок 39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2781300"/>
            <a:ext cx="511175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20" name="Рисунок 40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3644900"/>
            <a:ext cx="511175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21" name="Рисунок 42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5084763"/>
            <a:ext cx="511175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22" name="Рисунок 44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4437063"/>
            <a:ext cx="511175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22dfd25978d3e8d171ea13a69859288a132c56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3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4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Elemental</Template>
  <TotalTime>0</TotalTime>
  <Pages>0</Pages>
  <Words>5315</Words>
  <Characters>0</Characters>
  <Application>Microsoft Office PowerPoint</Application>
  <DocSecurity>0</DocSecurity>
  <PresentationFormat>Экран (4:3)</PresentationFormat>
  <Lines>0</Lines>
  <Paragraphs>1411</Paragraphs>
  <Slides>31</Slides>
  <Notes>1</Notes>
  <HiddenSlides>0</HiddenSlides>
  <MMClips>0</MMClips>
  <ScaleCrop>false</ScaleCrop>
  <HeadingPairs>
    <vt:vector size="6" baseType="variant">
      <vt:variant>
        <vt:lpstr>Тема</vt:lpstr>
      </vt:variant>
      <vt:variant>
        <vt:i4>2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31</vt:i4>
      </vt:variant>
    </vt:vector>
  </HeadingPairs>
  <TitlesOfParts>
    <vt:vector size="34" baseType="lpstr">
      <vt:lpstr>默认设计模板</vt:lpstr>
      <vt:lpstr>1_默认设计模板</vt:lpstr>
      <vt:lpstr>Лист</vt:lpstr>
      <vt:lpstr>БЮДЖЕТ ДЛЯ ГРАЖДАН</vt:lpstr>
      <vt:lpstr>Уважаемые жители МО п. Михайловский !</vt:lpstr>
      <vt:lpstr>Что такое бюджет для граждан?</vt:lpstr>
      <vt:lpstr>Основные понятия</vt:lpstr>
      <vt:lpstr>Презентация PowerPoint</vt:lpstr>
      <vt:lpstr>Этапы составления и утверждения бюджета </vt:lpstr>
      <vt:lpstr>Гражданин, его участие  в бюджетном процессе</vt:lpstr>
      <vt:lpstr>Документы, на основе которых составляет финансовый орган проект бюджета</vt:lpstr>
      <vt:lpstr>Презентация PowerPoint</vt:lpstr>
      <vt:lpstr>Показатели прогноза социально-экономического развития МО п. Михайловский на 2020 – 2022 годы</vt:lpstr>
      <vt:lpstr> Численность и состав населения  Численность населения городского округа ЗАТО Михайловский по состоянию на 1 января 2019 года составила 2595 человек, из них:   61,4 %- граждане трудоспособного возраста (численность 1594 человек),  18,2 %- граждане моложе трудоспособного возраста (численность 472 человек),  20,4 %- граждане  старше  трудоспособного возраста (численность 529 человек).  </vt:lpstr>
      <vt:lpstr>Презентация PowerPoint</vt:lpstr>
      <vt:lpstr>Динамика доходной части бюджета городского округа МО п. Михайловский  в 2018-2022 г. (млн. рублей)</vt:lpstr>
      <vt:lpstr> Безвозмездные поступления  в бюджет МО п. Михайловский 2018-2022 гг.</vt:lpstr>
      <vt:lpstr>Презентация PowerPoint</vt:lpstr>
      <vt:lpstr>Презентация PowerPoint</vt:lpstr>
      <vt:lpstr>Структура расходов бюджета  на 2020 год(тыс. рублей)</vt:lpstr>
      <vt:lpstr>Структура расходов бюджета  на 2021 год(тыс. рублей)</vt:lpstr>
      <vt:lpstr>Структура расходов бюджета  на 2022 год(тыс. рублей)</vt:lpstr>
      <vt:lpstr>Распределение бюджетных ассигнований по разделам и подразделам на 2020 год и плановый период 2021 и 2022 годы тыс. руб.</vt:lpstr>
      <vt:lpstr>Презентация PowerPoint</vt:lpstr>
      <vt:lpstr>Презентация PowerPoint</vt:lpstr>
      <vt:lpstr>Перечень  муниципальных  программ МО п. Михайловский  на 2020 год и плановый период 2021 и 2022 годов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Контактная информация</vt:lpstr>
    </vt:vector>
  </TitlesOfParts>
  <LinksUpToDate>false</LinksUpToDate>
  <CharactersWithSpaces>0</CharactersWithSpaces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2016-12-10T09:58:04Z</dcterms:created>
  <dcterms:modified xsi:type="dcterms:W3CDTF">2020-03-30T12:50:35Z</dcterms:modified>
</cp:coreProperties>
</file>