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41"/>
  </p:notesMasterIdLst>
  <p:sldIdLst>
    <p:sldId id="294" r:id="rId3"/>
    <p:sldId id="350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96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97" r:id="rId23"/>
    <p:sldId id="395" r:id="rId24"/>
    <p:sldId id="398" r:id="rId25"/>
    <p:sldId id="383" r:id="rId26"/>
    <p:sldId id="384" r:id="rId27"/>
    <p:sldId id="385" r:id="rId28"/>
    <p:sldId id="391" r:id="rId29"/>
    <p:sldId id="392" r:id="rId30"/>
    <p:sldId id="393" r:id="rId31"/>
    <p:sldId id="394" r:id="rId32"/>
    <p:sldId id="386" r:id="rId33"/>
    <p:sldId id="387" r:id="rId34"/>
    <p:sldId id="388" r:id="rId35"/>
    <p:sldId id="389" r:id="rId36"/>
    <p:sldId id="390" r:id="rId37"/>
    <p:sldId id="361" r:id="rId38"/>
    <p:sldId id="334" r:id="rId39"/>
    <p:sldId id="338" r:id="rId40"/>
  </p:sldIdLst>
  <p:sldSz cx="9144000" cy="6858000" type="screen4x3"/>
  <p:notesSz cx="6797675" cy="9928225"/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CCFF"/>
    <a:srgbClr val="3333FF"/>
    <a:srgbClr val="0066FF"/>
    <a:srgbClr val="FF9900"/>
    <a:srgbClr val="00CC00"/>
    <a:srgbClr val="FF66FF"/>
    <a:srgbClr val="CC9900"/>
    <a:srgbClr val="008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514" autoAdjust="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7528725575969668"/>
          <c:y val="1.6179761080680508E-2"/>
          <c:w val="0.60946935940011571"/>
          <c:h val="0.93154147436828649"/>
        </c:manualLayout>
      </c:layout>
      <c:pie3DChart>
        <c:varyColors val="1"/>
        <c:ser>
          <c:idx val="0"/>
          <c:order val="0"/>
          <c:explosion val="7"/>
          <c:dLbls>
            <c:dLbl>
              <c:idx val="0"/>
              <c:layout>
                <c:manualLayout>
                  <c:x val="7.3117038179721261E-2"/>
                  <c:y val="6.720518182883983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7.3985517242715099E-2"/>
                  <c:y val="-5.8016412356541931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-7.3838475161240548E-4"/>
                  <c:y val="-3.46317640950061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-4.5238171586326342E-3"/>
                  <c:y val="0.12930959570634523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'01.01.2020 (местные доходы)'!$B$3:$B$33</c:f>
              <c:strCache>
                <c:ptCount val="16"/>
                <c:pt idx="0">
                  <c:v>Налог на доходы физических лиц</c:v>
                </c:pt>
                <c:pt idx="1">
                  <c:v>Доходы от уплаты акцизов на дизельное топливо, </c:v>
                </c:pt>
                <c:pt idx="2">
                  <c:v>Доходы от уплаты акцизов на моторные масла для дизельных и (или) карбюраторных (инжекторных) двигателей, </c:v>
                </c:pt>
                <c:pt idx="3">
                  <c:v>Доходы от уплаты акцизов на автомобильный бензин, </c:v>
                </c:pt>
                <c:pt idx="4">
                  <c:v>Доходы от уплаты акцизов на прямогонный бензин, </c:v>
                </c:pt>
                <c:pt idx="5">
                  <c:v>Единый налог на вмененный доход для отдельных видов деятельности</c:v>
                </c:pt>
                <c:pt idx="6">
                  <c:v>Налог, взимаемый в связи с применением патентной системы налогообложения, </c:v>
                </c:pt>
                <c:pt idx="7">
                  <c:v>Налог на имущество физических лиц, </c:v>
                </c:pt>
                <c:pt idx="8">
                  <c:v>Земельный налог </c:v>
                </c:pt>
                <c:pt idx="9">
                  <c:v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</c:v>
                </c:pt>
                <c:pt idx="10">
                  <c:v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c:v>
                </c:pt>
                <c:pt idx="11">
                  <c:v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автономных учреждений)</c:v>
                </c:pt>
                <c:pt idx="12">
                  <c:v>Прочие поступления от использования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</c:v>
                </c:pt>
                <c:pt idx="13">
                  <c:v>Плата за негативное воздействие на окружающую среду</c:v>
                </c:pt>
                <c:pt idx="14">
                  <c:v>ДОХОДЫ ОТ ПРОДАЖИ МАТЕРИАЛЬНЫХ И НЕМАТЕРИАЛЬНЫХ АКТИВОВ</c:v>
                </c:pt>
                <c:pt idx="15">
                  <c:v>ШТРАФЫ, САНКЦИИ, ВОЗМЕЩЕНИЕ УЩЕРБА</c:v>
                </c:pt>
              </c:strCache>
            </c:strRef>
          </c:cat>
          <c:val>
            <c:numRef>
              <c:f>'01.01.2020 (местные доходы)'!$C$3:$C$33</c:f>
              <c:numCache>
                <c:formatCode>_(* #,##0.00_);_(* \(#,##0.00\);_(* "-"??_);_(@_)</c:formatCode>
                <c:ptCount val="16"/>
                <c:pt idx="0">
                  <c:v>11834.9</c:v>
                </c:pt>
                <c:pt idx="1">
                  <c:v>995.7</c:v>
                </c:pt>
                <c:pt idx="2">
                  <c:v>7.3</c:v>
                </c:pt>
                <c:pt idx="3">
                  <c:v>1330.3</c:v>
                </c:pt>
                <c:pt idx="4">
                  <c:v>-145.80000000000001</c:v>
                </c:pt>
                <c:pt idx="5">
                  <c:v>401.7</c:v>
                </c:pt>
                <c:pt idx="6">
                  <c:v>3.6</c:v>
                </c:pt>
                <c:pt idx="7">
                  <c:v>146.19999999999999</c:v>
                </c:pt>
                <c:pt idx="8">
                  <c:v>300.3</c:v>
                </c:pt>
                <c:pt idx="9">
                  <c:v>38.5</c:v>
                </c:pt>
                <c:pt idx="10">
                  <c:v>103.4</c:v>
                </c:pt>
                <c:pt idx="11">
                  <c:v>817.6</c:v>
                </c:pt>
                <c:pt idx="12">
                  <c:v>466</c:v>
                </c:pt>
                <c:pt idx="13">
                  <c:v>12.8</c:v>
                </c:pt>
                <c:pt idx="14">
                  <c:v>2481.6999999999998</c:v>
                </c:pt>
                <c:pt idx="15">
                  <c:v>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66CCFF"/>
        </a:solidFill>
      </c:spPr>
    </c:plotArea>
    <c:legend>
      <c:legendPos val="l"/>
      <c:layout>
        <c:manualLayout>
          <c:xMode val="edge"/>
          <c:yMode val="edge"/>
          <c:x val="6.832910481985973E-3"/>
          <c:y val="1.2740047657074847E-2"/>
          <c:w val="0.36203148562108145"/>
          <c:h val="0.96841280109066141"/>
        </c:manualLayout>
      </c:layout>
      <c:overlay val="0"/>
      <c:spPr>
        <a:solidFill>
          <a:srgbClr val="FFFFFF">
            <a:lumMod val="95000"/>
          </a:srgbClr>
        </a:solidFill>
      </c:spPr>
      <c:txPr>
        <a:bodyPr/>
        <a:lstStyle/>
        <a:p>
          <a:pPr>
            <a:defRPr sz="600" b="1"/>
          </a:pPr>
          <a:endParaRPr lang="ru-RU"/>
        </a:p>
      </c:txPr>
    </c:legend>
    <c:plotVisOnly val="1"/>
    <c:dispBlanksAs val="gap"/>
    <c:showDLblsOverMax val="0"/>
  </c:chart>
  <c:spPr>
    <a:solidFill>
      <a:srgbClr val="FFFFFF">
        <a:lumMod val="95000"/>
      </a:srgbClr>
    </a:solidFill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5BB-47AA-A3F7-B0083565A1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5BB-47AA-A3F7-B0083565A1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5BB-47AA-A3F7-B0083565A16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15BB-47AA-A3F7-B0083565A16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5BB-47AA-A3F7-B0083565A16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5BB-47AA-A3F7-B0083565A165}"/>
              </c:ext>
            </c:extLst>
          </c:dPt>
          <c:dLbls>
            <c:dLbl>
              <c:idx val="0"/>
              <c:layout>
                <c:manualLayout>
                  <c:x val="2.4591524569362606E-2"/>
                  <c:y val="-8.811101770080910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5BB-47AA-A3F7-B0083565A165}"/>
                </c:ext>
              </c:extLst>
            </c:dLbl>
            <c:dLbl>
              <c:idx val="1"/>
              <c:layout>
                <c:manualLayout>
                  <c:x val="-6.2141801811197439E-2"/>
                  <c:y val="8.732974776027974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5BB-47AA-A3F7-B0083565A165}"/>
                </c:ext>
              </c:extLst>
            </c:dLbl>
            <c:dLbl>
              <c:idx val="2"/>
              <c:layout>
                <c:manualLayout>
                  <c:x val="5.5640176600441502E-2"/>
                  <c:y val="0.1516082435743639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5BB-47AA-A3F7-B0083565A165}"/>
                </c:ext>
              </c:extLst>
            </c:dLbl>
            <c:dLbl>
              <c:idx val="3"/>
              <c:layout>
                <c:manualLayout>
                  <c:x val="3.9503311258278148E-2"/>
                  <c:y val="-0.1584919137165318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5BB-47AA-A3F7-B0083565A165}"/>
                </c:ext>
              </c:extLst>
            </c:dLbl>
            <c:dLbl>
              <c:idx val="4"/>
              <c:layout>
                <c:manualLayout>
                  <c:x val="-1.375745250386746E-2"/>
                  <c:y val="-0.17741348203119017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5BB-47AA-A3F7-B0083565A165}"/>
                </c:ext>
              </c:extLst>
            </c:dLbl>
            <c:dLbl>
              <c:idx val="5"/>
              <c:layout>
                <c:manualLayout>
                  <c:x val="0.10305270202151884"/>
                  <c:y val="-0.1335016446948620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5BB-47AA-A3F7-B0083565A165}"/>
                </c:ext>
              </c:extLst>
            </c:dLbl>
            <c:numFmt formatCode="0.00%" sourceLinked="0"/>
            <c:spPr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'Доходы-диаграмма'!$A$3:$A$8</c:f>
              <c:strCache>
                <c:ptCount val="6"/>
                <c:pt idx="0">
                  <c:v>НАЛОГОВЫЕ И НЕНАЛОГОВЫЕ ДОХОДЫ</c:v>
                </c:pt>
                <c:pt idx="1">
                  <c:v>Дотации бюджетам городских округов </c:v>
                </c:pt>
                <c:pt idx="2">
                  <c:v>Субсидии бюджетам городских округов </c:v>
                </c:pt>
                <c:pt idx="3">
                  <c:v>Субвенции бюджетам городских округов </c:v>
                </c:pt>
                <c:pt idx="4">
                  <c:v>Межбюджетные трансферты, передаваемые бюджетам городских округов области </c:v>
                </c:pt>
                <c:pt idx="5">
                  <c:v>Прочие безвозмездные поступления в бюджеты городских округов</c:v>
                </c:pt>
              </c:strCache>
            </c:strRef>
          </c:cat>
          <c:val>
            <c:numRef>
              <c:f>'Доходы-диаграмма'!$B$3:$B$8</c:f>
              <c:numCache>
                <c:formatCode>_-* #,##0.0_-;\-* #,##0.0_-;_-* "-"??_-;_-@_-</c:formatCode>
                <c:ptCount val="6"/>
                <c:pt idx="0">
                  <c:v>18803.7</c:v>
                </c:pt>
                <c:pt idx="1">
                  <c:v>49941.2</c:v>
                </c:pt>
                <c:pt idx="2">
                  <c:v>3172</c:v>
                </c:pt>
                <c:pt idx="3">
                  <c:v>27703.5</c:v>
                </c:pt>
                <c:pt idx="4">
                  <c:v>9242</c:v>
                </c:pt>
                <c:pt idx="5">
                  <c:v>256.3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BB-47AA-A3F7-B0083565A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078151339218396"/>
          <c:y val="0.24907230139664008"/>
          <c:w val="0.30595148595630528"/>
          <c:h val="0.616772254288746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66CC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975308641975308E-2"/>
          <c:y val="0.14055616451128744"/>
          <c:w val="0.54883045321672985"/>
          <c:h val="0.83456389456346258"/>
        </c:manualLayout>
      </c:layout>
      <c:pie3DChart>
        <c:varyColors val="1"/>
        <c:ser>
          <c:idx val="0"/>
          <c:order val="0"/>
          <c:explosion val="42"/>
          <c:dPt>
            <c:idx val="15"/>
            <c:bubble3D val="0"/>
            <c:explosion val="47"/>
          </c:dPt>
          <c:dLbls>
            <c:dLbl>
              <c:idx val="2"/>
              <c:layout>
                <c:manualLayout>
                  <c:x val="-7.1907397814630777E-2"/>
                  <c:y val="-0.13845005183378825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0580556356016371E-2"/>
                  <c:y val="-0.15009802002678835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2.2191571567258709E-2"/>
                  <c:y val="-0.1236440727852907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3841793696032114E-2"/>
                  <c:y val="-0.18171506438124208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8.2135134954824246E-2"/>
                  <c:y val="-0.1997158251927545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4 005,5 ;  4%</a:t>
                    </a:r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3.3223870466094881E-2"/>
                  <c:y val="0.18032255176247247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3289558946926905"/>
                  <c:y val="0.27750970925095025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2680257020734817"/>
                  <c:y val="0.14506815561909758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5776480110635038"/>
                  <c:y val="0.20589910887436996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0.14252579665817952"/>
                  <c:y val="7.4509236175911361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2.0765161152310634E-2"/>
                  <c:y val="5.978966051548195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9"/>
              <c:layout>
                <c:manualLayout>
                  <c:x val="-2.6955186222097784E-2"/>
                  <c:y val="-0.12259948220626105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9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'Подразделы ФКР'!$B$6:$B$45</c:f>
              <c:strCache>
                <c:ptCount val="25"/>
                <c:pt idx="0">
                  <c:v>Функционирование высшего должностного лица субъекта Российской Федерации и муниципального образования</c:v>
                </c:pt>
                <c:pt idx="1">
                  <c:v>Функционирование Правительства РФ, высших исполнительных органов государственной власти субъектов Российской Федерации, местных администраций</c:v>
                </c:pt>
                <c:pt idx="2">
                  <c:v>Судебная система</c:v>
                </c:pt>
                <c:pt idx="3">
                  <c:v>Обеспечение деятельности финансовых, налоговых и таможенных органов и органов финансового (финансово-бюджетного) надзора</c:v>
                </c:pt>
                <c:pt idx="4">
                  <c:v>Резервные фонды</c:v>
                </c:pt>
                <c:pt idx="5">
                  <c:v>Другие общегосударственные вопросы</c:v>
                </c:pt>
                <c:pt idx="6">
                  <c:v>Мобилизационная и вневойсковая подготовка</c:v>
                </c:pt>
                <c:pt idx="7">
                  <c:v>Защита населения и территории от чрезвычайных ситуаций природного и техногенного характера, гражданская оборона</c:v>
                </c:pt>
                <c:pt idx="8">
                  <c:v>Сельское хозяйство и рыболовство</c:v>
                </c:pt>
                <c:pt idx="9">
                  <c:v>Дорожное хозяйство (дорожные фонды)</c:v>
                </c:pt>
                <c:pt idx="10">
                  <c:v>Другие вопросы в области национальной экономики</c:v>
                </c:pt>
                <c:pt idx="11">
                  <c:v>Жилищное хозяйство</c:v>
                </c:pt>
                <c:pt idx="12">
                  <c:v>Коммунальное хозяйство</c:v>
                </c:pt>
                <c:pt idx="13">
                  <c:v>Благоустройство</c:v>
                </c:pt>
                <c:pt idx="14">
                  <c:v>Дошкольное образование</c:v>
                </c:pt>
                <c:pt idx="15">
                  <c:v>Общее образование</c:v>
                </c:pt>
                <c:pt idx="16">
                  <c:v>Дополнительное образование детей</c:v>
                </c:pt>
                <c:pt idx="17">
                  <c:v>Профессиональная подготовка, переподготовка и повышение квалификации</c:v>
                </c:pt>
                <c:pt idx="18">
                  <c:v>Молодежная политика и оздоровление детей</c:v>
                </c:pt>
                <c:pt idx="19">
                  <c:v>Культура</c:v>
                </c:pt>
                <c:pt idx="20">
                  <c:v>Пенсионное обеспечение</c:v>
                </c:pt>
                <c:pt idx="21">
                  <c:v>Социальное обеспечение населения</c:v>
                </c:pt>
                <c:pt idx="22">
                  <c:v>Охрана семьи и детства</c:v>
                </c:pt>
                <c:pt idx="23">
                  <c:v>Массовый спорт</c:v>
                </c:pt>
                <c:pt idx="24">
                  <c:v>Периодическая печать и издательства</c:v>
                </c:pt>
              </c:strCache>
            </c:strRef>
          </c:cat>
          <c:val>
            <c:numRef>
              <c:f>'Подразделы ФКР'!$C$6:$C$45</c:f>
              <c:numCache>
                <c:formatCode>#,##0.0_ ;[Red]\-#,##0.0\ </c:formatCode>
                <c:ptCount val="25"/>
                <c:pt idx="0">
                  <c:v>1550.7</c:v>
                </c:pt>
                <c:pt idx="1">
                  <c:v>9017.5</c:v>
                </c:pt>
                <c:pt idx="2">
                  <c:v>0.4</c:v>
                </c:pt>
                <c:pt idx="3">
                  <c:v>3090.2</c:v>
                </c:pt>
                <c:pt idx="4">
                  <c:v>0</c:v>
                </c:pt>
                <c:pt idx="5">
                  <c:v>12034.1</c:v>
                </c:pt>
                <c:pt idx="6">
                  <c:v>82.9</c:v>
                </c:pt>
                <c:pt idx="7">
                  <c:v>4005.5</c:v>
                </c:pt>
                <c:pt idx="8">
                  <c:v>0</c:v>
                </c:pt>
                <c:pt idx="9">
                  <c:v>4582.8</c:v>
                </c:pt>
                <c:pt idx="10">
                  <c:v>99</c:v>
                </c:pt>
                <c:pt idx="11">
                  <c:v>222</c:v>
                </c:pt>
                <c:pt idx="12">
                  <c:v>8966.2000000000007</c:v>
                </c:pt>
                <c:pt idx="13">
                  <c:v>3733</c:v>
                </c:pt>
                <c:pt idx="14">
                  <c:v>20290.900000000001</c:v>
                </c:pt>
                <c:pt idx="15">
                  <c:v>26323.1</c:v>
                </c:pt>
                <c:pt idx="16">
                  <c:v>2256.1</c:v>
                </c:pt>
                <c:pt idx="17">
                  <c:v>109.6</c:v>
                </c:pt>
                <c:pt idx="18">
                  <c:v>316.5</c:v>
                </c:pt>
                <c:pt idx="19">
                  <c:v>7864.2</c:v>
                </c:pt>
                <c:pt idx="20">
                  <c:v>722.4</c:v>
                </c:pt>
                <c:pt idx="21">
                  <c:v>54.7</c:v>
                </c:pt>
                <c:pt idx="22">
                  <c:v>433.6</c:v>
                </c:pt>
                <c:pt idx="23">
                  <c:v>757.4</c:v>
                </c:pt>
                <c:pt idx="24">
                  <c:v>1681.4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66CCFF"/>
        </a:solidFill>
      </c:spPr>
    </c:plotArea>
    <c:legend>
      <c:legendPos val="r"/>
      <c:layout>
        <c:manualLayout>
          <c:xMode val="edge"/>
          <c:yMode val="edge"/>
          <c:x val="0.57752867724107093"/>
          <c:y val="1.5746028123643247E-2"/>
          <c:w val="0.41427183018054592"/>
          <c:h val="0.96013126719307873"/>
        </c:manualLayout>
      </c:layout>
      <c:overlay val="0"/>
      <c:txPr>
        <a:bodyPr/>
        <a:lstStyle/>
        <a:p>
          <a:pPr>
            <a:defRPr sz="800" baseline="0"/>
          </a:pPr>
          <a:endParaRPr lang="ru-RU"/>
        </a:p>
      </c:txPr>
    </c:legend>
    <c:plotVisOnly val="1"/>
    <c:dispBlanksAs val="gap"/>
    <c:showDLblsOverMax val="0"/>
  </c:chart>
  <c:spPr>
    <a:solidFill>
      <a:srgbClr val="FFFFFF">
        <a:lumMod val="85000"/>
      </a:srgbClr>
    </a:solidFill>
  </c:sp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077802208870127E-2"/>
          <c:y val="0.10647667594953449"/>
          <c:w val="0.68463158991174033"/>
          <c:h val="0.87677030071511997"/>
        </c:manualLayout>
      </c:layout>
      <c:pie3DChart>
        <c:varyColors val="1"/>
        <c:ser>
          <c:idx val="1"/>
          <c:order val="1"/>
          <c:explosion val="22"/>
          <c:dPt>
            <c:idx val="0"/>
            <c:bubble3D val="0"/>
            <c:explosion val="7"/>
          </c:dPt>
          <c:dPt>
            <c:idx val="2"/>
            <c:bubble3D val="0"/>
            <c:explosion val="12"/>
          </c:dPt>
          <c:dPt>
            <c:idx val="3"/>
            <c:bubble3D val="0"/>
            <c:explosion val="12"/>
          </c:dPt>
          <c:dPt>
            <c:idx val="4"/>
            <c:bubble3D val="0"/>
            <c:explosion val="14"/>
          </c:dPt>
          <c:dPt>
            <c:idx val="5"/>
            <c:bubble3D val="0"/>
            <c:explosion val="7"/>
          </c:dPt>
          <c:dPt>
            <c:idx val="6"/>
            <c:bubble3D val="0"/>
            <c:explosion val="9"/>
          </c:dPt>
          <c:dPt>
            <c:idx val="7"/>
            <c:bubble3D val="0"/>
            <c:explosion val="9"/>
          </c:dPt>
          <c:dPt>
            <c:idx val="8"/>
            <c:bubble3D val="0"/>
            <c:explosion val="8"/>
          </c:dPt>
          <c:dPt>
            <c:idx val="9"/>
            <c:bubble3D val="0"/>
            <c:explosion val="7"/>
          </c:dPt>
          <c:dLbls>
            <c:dLbl>
              <c:idx val="0"/>
              <c:layout>
                <c:manualLayout>
                  <c:x val="-9.7912379060174595E-2"/>
                  <c:y val="-0.1233784318345698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835944724659529E-2"/>
                  <c:y val="-0.1201602354129562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2007074375852975E-3"/>
                  <c:y val="1.342682267864683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0248821242238186E-2"/>
                  <c:y val="0.14946450510893011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9.9028887393420043E-2"/>
                  <c:y val="8.061502063540458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5.4266975047932597E-2"/>
                  <c:y val="0.1046866088104743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8.1215704976661571E-2"/>
                  <c:y val="2.9812466722740926E-4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7.3338273832492334E-2"/>
                  <c:y val="-4.118770361065578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2.1267891195961633E-2"/>
                  <c:y val="-7.295826238169619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6.394947821313042E-2"/>
                  <c:y val="-8.13347740493689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'Разделы ФКР'!$B$6:$B$26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'Разделы ФКР'!$D$6:$D$26</c:f>
              <c:numCache>
                <c:formatCode>#,##0.0</c:formatCode>
                <c:ptCount val="10"/>
                <c:pt idx="0">
                  <c:v>25692.9</c:v>
                </c:pt>
                <c:pt idx="1">
                  <c:v>82.9</c:v>
                </c:pt>
                <c:pt idx="2">
                  <c:v>4005.5</c:v>
                </c:pt>
                <c:pt idx="3">
                  <c:v>4681.8</c:v>
                </c:pt>
                <c:pt idx="4">
                  <c:v>12921.2</c:v>
                </c:pt>
                <c:pt idx="5">
                  <c:v>49296.2</c:v>
                </c:pt>
                <c:pt idx="6">
                  <c:v>7864.2</c:v>
                </c:pt>
                <c:pt idx="7">
                  <c:v>1210.7</c:v>
                </c:pt>
                <c:pt idx="8">
                  <c:v>757.4</c:v>
                </c:pt>
                <c:pt idx="9">
                  <c:v>1681.4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'Разделы ФКР'!$B$6:$B$26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'Разделы ФКР'!$C$6:$C$26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FFFFFF">
            <a:lumMod val="85000"/>
          </a:srgbClr>
        </a:solidFill>
      </c:spPr>
    </c:plotArea>
    <c:legend>
      <c:legendPos val="r"/>
      <c:layout>
        <c:manualLayout>
          <c:xMode val="edge"/>
          <c:yMode val="edge"/>
          <c:x val="0.76798922401594794"/>
          <c:y val="7.7343893894001176E-2"/>
          <c:w val="0.23064419388765489"/>
          <c:h val="0.86206507065538129"/>
        </c:manualLayout>
      </c:layout>
      <c:overlay val="0"/>
    </c:legend>
    <c:plotVisOnly val="1"/>
    <c:dispBlanksAs val="gap"/>
    <c:showDLblsOverMax val="0"/>
  </c:chart>
  <c:spPr>
    <a:solidFill>
      <a:srgbClr val="66CCFF"/>
    </a:solidFill>
  </c:sp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20"/>
      <c:hPercent val="100"/>
      <c:rotY val="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1732358170701306"/>
          <c:w val="0.58659947060538109"/>
          <c:h val="0.79384815180835921"/>
        </c:manualLayout>
      </c:layout>
      <c:pie3DChart>
        <c:varyColors val="1"/>
        <c:ser>
          <c:idx val="0"/>
          <c:order val="0"/>
          <c:tx>
            <c:strRef>
              <c:f>'Исполнение в 2020в разрезе прог'!$B$2</c:f>
              <c:strCache>
                <c:ptCount val="1"/>
                <c:pt idx="0">
                  <c:v>Исполнено за 2019 год (по состоянию на 01.01.2020 года)</c:v>
                </c:pt>
              </c:strCache>
            </c:strRef>
          </c:tx>
          <c:explosion val="54"/>
          <c:dLbls>
            <c:dLbl>
              <c:idx val="0"/>
              <c:layout>
                <c:manualLayout>
                  <c:x val="-5.0744234968596404E-2"/>
                  <c:y val="-0.15965780819037798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4741836132272084E-2"/>
                  <c:y val="-0.14465321126022629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5961339436229008"/>
                  <c:y val="-0.10731487553248471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8.5932017074631981E-2"/>
                  <c:y val="-7.448847722588672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0077703642791365"/>
                  <c:y val="-8.5445860445007085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5.7655115265063409E-2"/>
                  <c:y val="3.434173795662708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3.7352005591692342E-2"/>
                  <c:y val="2.061368320418161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7.0496269267154611E-3"/>
                  <c:y val="6.3633360197426048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3.9658177493438321E-2"/>
                  <c:y val="3.0655975812663442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1.3520983110806802E-2"/>
                  <c:y val="5.5233089762498418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4.7328282077947802E-3"/>
                  <c:y val="0.13483279584217667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2.4616055068588126E-2"/>
                  <c:y val="6.917710257046340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2.4759405074365703E-2"/>
                  <c:y val="3.5457181806501779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1.2205791349252076E-3"/>
                  <c:y val="1.9737432693767699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8.8332853774209224E-3"/>
                  <c:y val="-0.15618846953381907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-8.4845098122897228E-2"/>
                  <c:y val="-6.3227311938836628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7"/>
              <c:layout>
                <c:manualLayout>
                  <c:x val="-5.8939177318282368E-2"/>
                  <c:y val="-0.11117921686998279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8"/>
              <c:layout>
                <c:manualLayout>
                  <c:x val="-5.9138339414890211E-2"/>
                  <c:y val="-0.11231618536557694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9"/>
              <c:layout>
                <c:manualLayout>
                  <c:x val="-6.4042262210430217E-2"/>
                  <c:y val="-8.1606638706464313E-2"/>
                </c:manualLayout>
              </c:layout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'Исполнение в 2020в разрезе прог'!$A$3:$A$21</c:f>
              <c:strCache>
                <c:ptCount val="19"/>
                <c:pt idx="0">
                  <c:v>Муниципальная программа "Профилактика терроризма и экстремизма в ЗАТО Михайловский на 2016-2018 годы"; Муниципальная программа "Профилактика терроризма и экстремизма в п.Михайловский на 2019-2021 годы"</c:v>
                </c:pt>
                <c:pt idx="1">
                  <c:v>Муниципальная программа "Молодежная политика и оздоровление детей ЗАТО Михайловский на 2017-2019 годы"</c:v>
                </c:pt>
                <c:pt idx="2">
                  <c:v>Муниципальная программа "Повышение безопасности дорожного движения в ЗАТО Михайловский на 2016-2018 годы"; Муниципальная программа "Повышение безопасности дорожного движения в п.Михайловский на 2019-2021 годы"</c:v>
                </c:pt>
                <c:pt idx="3">
                  <c:v>Муниципальная программа "Ремонт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ЗАТО Михайловский  Саратовской области на 2017-2019 годы"</c:v>
                </c:pt>
                <c:pt idx="4">
                  <c:v>Муниципальная программа "Развитие местного самоуправления в ЗАТО Михайловский Саратовской области на 2018-2020 годы"</c:v>
                </c:pt>
                <c:pt idx="5">
                  <c:v>Муниципальная программа "Развитие дошкольного образования ЗАТО Михайловский Саратовской области на 2018-2020 годы"</c:v>
                </c:pt>
                <c:pt idx="6">
                  <c:v>Муниципальная программа "Развитие культуры в ЗАТО Михайловский Саратовской области на 2016-2018 годы"; Муниципальная программа  "Развитие культуры в п.Михайловский Саратовской области на 2019-2021 годы"</c:v>
                </c:pt>
                <c:pt idx="7">
                  <c:v>Муниципальная программа "Развитие физической культуры и спорта в ЗАТО Михайловский Саратовской области" на 2017-2019 годы</c:v>
                </c:pt>
                <c:pt idx="8">
                  <c:v>Муниципальная программа "Строительство, реконструкция, капитальный ремонт  жилого фонда, объектов социальной и инженерной инфраструктуры ЗАТО Михайловский Саратовской области на 2016-2018 годы"; Муниципальная программа   "Строительство, реконструкция, кап</c:v>
                </c:pt>
                <c:pt idx="9">
                  <c:v>Муниципальная программа "Благоустройство территории  ЗАТО Михайловский Саратовской области на 2016-2018 годы"; Муниципальная программа   "Благоустройство территории  п.Михайловский Саратовской области на 2019-2021 годы"</c:v>
                </c:pt>
                <c:pt idx="10">
                  <c:v>Муниципальная программа "Комплексное развитие систем коммунальной инфраструктуры ЗАТО Михайловский Саратовской области на период с 2013г. до 2022г."</c:v>
                </c:pt>
                <c:pt idx="11">
                  <c:v>Муниципальная программа "Снижение рисков и смягчение последствий чрезвычайных ситуаций природного и техногенного характера на территории ЗАТО Михайловский в 2017-2019 годах"</c:v>
                </c:pt>
                <c:pt idx="12">
                  <c:v>Муниципальная программа "Обеспечение населения ЗАТО Михайловский Саратовской области питьевой водой на 2016-2018 годы". "Чистая вода"; Муниципальная программа "Обеспечение населения п.Михайловский Саратовской области питьевой водой на 2019-2021 годы". "Чи</c:v>
                </c:pt>
                <c:pt idx="13">
                  <c:v>Муниципальная программа "Развитие дополнительного образования детей в ЗАТО Михайловский Саратовской области" на 2018 – 2020 годы"</c:v>
                </c:pt>
                <c:pt idx="14">
                  <c:v>Муниципальная программа "Поддержка и развитие печатного средства массовой информации городского округа ЗАТО Михайловский Саратовской области муниципального учреждения "Редакция газеты "Михайловские новости" ЗАТО Михайловский Саратовской области на 2018 - </c:v>
                </c:pt>
                <c:pt idx="15">
                  <c:v>Муниципальная программа "Поддержка и развитие общего образования городского округа ЗАТО Михайловский Саратовской области муниципального общеобразовательного учреждения "Средняя общеобразовательная школа закрытого административно-территориального образован</c:v>
                </c:pt>
                <c:pt idx="16">
                  <c:v>Муниципальная программа "Управление имуществом ЗАТО Михайловский на 2018-2020 годы"</c:v>
                </c:pt>
                <c:pt idx="17">
                  <c:v>Муниципальная программа «Энергосбережение и повышение энергетической эффективности в ЗАТО - пос. Михайловский Саратовской области на период до 2020 года»</c:v>
                </c:pt>
                <c:pt idx="18">
                  <c:v>Муниципальная программа  "Формирование комфортной городской среды на территории ЗАТО Михайловский Саратовской области на 2018-2022 годы"</c:v>
                </c:pt>
              </c:strCache>
            </c:strRef>
          </c:cat>
          <c:val>
            <c:numRef>
              <c:f>'Исполнение в 2020в разрезе прог'!$B$3:$B$21</c:f>
              <c:numCache>
                <c:formatCode>#,##0.0;[Red]\-#,##0.0;0.0</c:formatCode>
                <c:ptCount val="19"/>
                <c:pt idx="0">
                  <c:v>104.9</c:v>
                </c:pt>
                <c:pt idx="1">
                  <c:v>316.5</c:v>
                </c:pt>
                <c:pt idx="2">
                  <c:v>65</c:v>
                </c:pt>
                <c:pt idx="3">
                  <c:v>4517.8</c:v>
                </c:pt>
                <c:pt idx="4">
                  <c:v>881.9</c:v>
                </c:pt>
                <c:pt idx="5">
                  <c:v>20290.900000000001</c:v>
                </c:pt>
                <c:pt idx="6">
                  <c:v>7776.8</c:v>
                </c:pt>
                <c:pt idx="7">
                  <c:v>763.5</c:v>
                </c:pt>
                <c:pt idx="8">
                  <c:v>2346.4</c:v>
                </c:pt>
                <c:pt idx="9">
                  <c:v>3045</c:v>
                </c:pt>
                <c:pt idx="10">
                  <c:v>941.8</c:v>
                </c:pt>
                <c:pt idx="11">
                  <c:v>4075.6</c:v>
                </c:pt>
                <c:pt idx="12">
                  <c:v>753.3</c:v>
                </c:pt>
                <c:pt idx="13">
                  <c:v>2250</c:v>
                </c:pt>
                <c:pt idx="14">
                  <c:v>1681.4</c:v>
                </c:pt>
                <c:pt idx="15">
                  <c:v>26323.1</c:v>
                </c:pt>
                <c:pt idx="16">
                  <c:v>1837.8</c:v>
                </c:pt>
                <c:pt idx="17">
                  <c:v>3040</c:v>
                </c:pt>
                <c:pt idx="18">
                  <c:v>688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66CCFF"/>
        </a:solidFill>
        <a:scene3d>
          <a:camera prst="orthographicFront"/>
          <a:lightRig rig="threePt" dir="t"/>
        </a:scene3d>
        <a:sp3d>
          <a:bevelT/>
        </a:sp3d>
      </c:spPr>
    </c:plotArea>
    <c:legend>
      <c:legendPos val="tr"/>
      <c:legendEntry>
        <c:idx val="3"/>
        <c:txPr>
          <a:bodyPr/>
          <a:lstStyle/>
          <a:p>
            <a:pPr>
              <a:defRPr sz="800" kern="0" spc="-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9463569966250718"/>
          <c:y val="3.4451640994190645E-2"/>
          <c:w val="0.3944030599738903"/>
          <c:h val="0.96326211335905043"/>
        </c:manualLayout>
      </c:layout>
      <c:overlay val="0"/>
      <c:spPr>
        <a:effectLst>
          <a:innerShdw blurRad="114300">
            <a:prstClr val="black"/>
          </a:innerShdw>
        </a:effectLst>
      </c:spPr>
      <c:txPr>
        <a:bodyPr/>
        <a:lstStyle/>
        <a:p>
          <a:pPr>
            <a:defRPr sz="800" kern="0" spc="-1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>
        <a:lumMod val="95000"/>
      </a:srgbClr>
    </a:solidFill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0.28144</cdr:x>
      <cdr:y>0.00679</cdr:y>
    </cdr:from>
    <cdr:to>
      <cdr:x>0.9928</cdr:x>
      <cdr:y>0.06113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5513" y="41189"/>
          <a:ext cx="6610865" cy="329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0.33684</cdr:x>
      <cdr:y>0.00679</cdr:y>
    </cdr:from>
    <cdr:to>
      <cdr:x>0.97397</cdr:x>
      <cdr:y>0.06452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130379" y="41189"/>
          <a:ext cx="5920946" cy="3501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0.01183</cdr:x>
      <cdr:y>0.00907</cdr:y>
    </cdr:from>
    <cdr:to>
      <cdr:x>0.55621</cdr:x>
      <cdr:y>0.07254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9979" y="54990"/>
          <a:ext cx="5059052" cy="384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0.00716</cdr:x>
      <cdr:y>0.03299</cdr:y>
    </cdr:from>
    <cdr:to>
      <cdr:x>0.74049</cdr:x>
      <cdr:y>0.09646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6511" y="200058"/>
          <a:ext cx="6815055" cy="3849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2020/5/26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400" dirty="0">
                <a:solidFill>
                  <a:schemeClr val="accent4"/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отчету об исполнении  бюджета муниципального образования п. Михайловский Саратовской области за 2019г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(по решению Собрания Депутатов МО п. Михайловский от 18.05.2020г №283)</a:t>
            </a:r>
            <a:endParaRPr lang="ru-RU" altLang="ru-RU" sz="2400" dirty="0">
              <a:solidFill>
                <a:schemeClr val="accent4"/>
              </a:solidFill>
              <a:latin typeface="Georgia" panose="02040502050405020303" pitchFamily="18" charset="0"/>
            </a:endParaRP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274042"/>
          </a:xfrm>
        </p:spPr>
        <p:txBody>
          <a:bodyPr/>
          <a:lstStyle/>
          <a:p>
            <a:r>
              <a:rPr lang="ru-RU" sz="1600" dirty="0"/>
              <a:t>Показатели бюджета  городского округа п. Михайловский Саратовской области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7824746"/>
              </p:ext>
            </p:extLst>
          </p:nvPr>
        </p:nvGraphicFramePr>
        <p:xfrm>
          <a:off x="899592" y="764704"/>
          <a:ext cx="6984776" cy="5962606"/>
        </p:xfrm>
        <a:graphic>
          <a:graphicData uri="http://schemas.openxmlformats.org/drawingml/2006/table">
            <a:tbl>
              <a:tblPr/>
              <a:tblGrid>
                <a:gridCol w="2485687"/>
                <a:gridCol w="662850"/>
                <a:gridCol w="662850"/>
                <a:gridCol w="662850"/>
                <a:gridCol w="662850"/>
                <a:gridCol w="1847689"/>
              </a:tblGrid>
              <a:tr h="274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доходного источника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 за 2018 год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Утвержден-ные назначения на 2019 год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Оценка поступления за 2019 год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2019 года к 2018 году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5=4/2</a:t>
                      </a: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50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 (без учета доходов от оказания платных услуг (работ) и компенсации затрат государства, и доходов от продажи материальных и нематериальных активов)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16 283,6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14 318,3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16 321,9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14 315,1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12 870,7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14 874,3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11 746,2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9 831,4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11 834,9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1 871,3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2 187,5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2 187,6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116,9%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442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401,7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401,7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126,3%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Патентная система налогообложения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1200,0%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налоговые доходы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446,5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446,5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117,7%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910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 (без учета доходов от оказания платных услуг (раборт) и компенсации затрат государства, и доходов от продажи материальных и нематериальных активов)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1 968,5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1 447,6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1 447,6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73,5%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имущества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1 575,1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1 425,5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1 425,5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Увеличение недоимки по налогу на имущество физических лиц связано с трудностями, возникшими при уведомлении выбывших плательщиков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47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217,2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По доходу от использования природных ресурсов в части  платы за негативное воздействие на окружающую среду зачислен авансовый платеж в 2018 году за 2019 год.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Административные платежи и сборы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2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8381" marR="8381" marT="83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176,2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9,3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5,3%</a:t>
                      </a: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81" marR="8381" marT="83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09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19427"/>
              </p:ext>
            </p:extLst>
          </p:nvPr>
        </p:nvGraphicFramePr>
        <p:xfrm>
          <a:off x="395536" y="98072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>
            <a:spLocks noGrp="1"/>
          </p:cNvSpPr>
          <p:nvPr>
            <p:ph type="title"/>
          </p:nvPr>
        </p:nvSpPr>
        <p:spPr>
          <a:xfrm>
            <a:off x="467544" y="332656"/>
            <a:ext cx="8156575" cy="6477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/>
              <a:t>Исполнение местных доходов бюджета п.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Михайловский</a:t>
            </a:r>
            <a:r>
              <a:rPr lang="ru-RU" sz="1600" b="1" dirty="0"/>
              <a:t> Саратовской области  в 2019</a:t>
            </a:r>
          </a:p>
        </p:txBody>
      </p:sp>
    </p:spTree>
    <p:extLst>
      <p:ext uri="{BB962C8B-B14F-4D97-AF65-F5344CB8AC3E}">
        <p14:creationId xmlns:p14="http://schemas.microsoft.com/office/powerpoint/2010/main" val="38982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доходной части бюджета п. Михайловский Саратовской области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184D4995-5681-4887-93B0-EE70BED9B9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4702450"/>
              </p:ext>
            </p:extLst>
          </p:nvPr>
        </p:nvGraphicFramePr>
        <p:xfrm>
          <a:off x="539552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37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8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Итоги социально-экономического развития п. Михайловский Саратовской области за 2019 год.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01608" cy="4824536"/>
          </a:xfrm>
          <a:solidFill>
            <a:srgbClr val="66CCFF"/>
          </a:solidFill>
        </p:spPr>
        <p:txBody>
          <a:bodyPr/>
          <a:lstStyle/>
          <a:p>
            <a:pPr marL="177800" indent="-177800">
              <a:spcAft>
                <a:spcPts val="1125"/>
              </a:spcAft>
            </a:pP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показатели прогноза социально-экономического развития п. Михайловский Саратовской области за 2019 год.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 2019 год показатель  естественного  прироста населения   составляет  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-1,5 на 1000 населения.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Миграционный прирост населения за 2019 год составил – (-31) человек.  По состоянию на 31 декабря  2019 года уровень официально зарегистрированной безработицы в п. Михайловский  составляет 0,9 % (для сравнения – аналогичный показатель 2018 года 1%). Для 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сравнения тот же показатель в Саратовской области – 0,7%, в Российской Федерации-1,0%.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Одним из </a:t>
            </a:r>
            <a:r>
              <a:rPr lang="ru-RU" sz="1300" kern="1800" dirty="0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важнейшим показателем </a:t>
            </a:r>
            <a:r>
              <a:rPr lang="ru-RU" sz="1300" b="1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уровня</a:t>
            </a: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жизни населения является уровень средней заработной платы.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Среднемесячная заработная плата по полному кругу предприятий и организаций п. Михайловский Саратовской области (за исключением объектов Министерства обороны Российской Федерации) за 2019 год составила </a:t>
            </a:r>
            <a:r>
              <a:rPr lang="ru-RU" sz="1300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22618 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рублей, </a:t>
            </a:r>
            <a:r>
              <a:rPr lang="ru-RU" sz="1300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ниже соответствующего  периода  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2018 года (23657 рублей). Уровень среднемесячной заработной платы по п</a:t>
            </a:r>
            <a:r>
              <a:rPr lang="ru-RU" sz="1300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Михайловский 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составил </a:t>
            </a:r>
            <a:r>
              <a:rPr lang="ru-RU" sz="1300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93,0</a:t>
            </a:r>
            <a:r>
              <a:rPr lang="ru-RU" sz="13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% к средне областному.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1125"/>
              </a:spcAft>
            </a:pPr>
            <a:r>
              <a:rPr lang="ru-RU" sz="13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2019 году муниципалитетом была продолжена работа, направленная на выполнение Указа Президента Российской Федерации В.В. Путина от 7 мая 2012 года №597 «О мероприятиях по реализации государственной социальной политики» в части принятия мер, направленных на достижение установленных показателей по средней заработной плате педагогических работников общего, дошкольного, дополнительного образования и работников учреждений культуры</a:t>
            </a:r>
            <a:r>
              <a:rPr lang="ru-RU" sz="1300" kern="1800" dirty="0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301608" cy="5328592"/>
          </a:xfrm>
          <a:solidFill>
            <a:srgbClr val="66CCFF"/>
          </a:solidFill>
        </p:spPr>
        <p:txBody>
          <a:bodyPr/>
          <a:lstStyle/>
          <a:p>
            <a:pPr algn="ctr">
              <a:lnSpc>
                <a:spcPct val="115000"/>
              </a:lnSpc>
              <a:spcAft>
                <a:spcPts val="1125"/>
              </a:spcAft>
            </a:pPr>
            <a:r>
              <a:rPr lang="ru-RU" sz="12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По итогам 2019 года:</a:t>
            </a:r>
            <a:endParaRPr lang="ru-RU" sz="1200" b="1" dirty="0">
              <a:latin typeface="Calibri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-средняя заработная плата педагогических работников образовательных учреждений общего образования составила 29,85 тыс</a:t>
            </a:r>
            <a:r>
              <a:rPr lang="ru-RU" sz="1200" kern="1800" dirty="0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рублей</a:t>
            </a: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исполнение к уровню в среднем по экономике Саратовской области составило 106,2%;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средняя заработная плата педагогических работников в учреждениях дополнительного образования составила 25,81 тыс. рублей, исполнение к уровню средней заработной платы учителей в субъекте составило 99,6%;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средняя заработная плата педагогических работников в детских садах составила 26,65 тыс</a:t>
            </a:r>
            <a:r>
              <a:rPr lang="ru-RU" sz="1200" kern="1800" dirty="0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рублей</a:t>
            </a: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исполнение к уровню заработной платы в сфере общего образования в субъекте составило 103,3%;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средняя заработная плата работников учреждений культуры составила 25,82 тыс. рублей, исполнение от среднемесячного дохода от трудовой деятельности по Саратовской области составило 101,5%.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800" b="1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Исполнение </a:t>
            </a: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майских Указов 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Президента РФ в части 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заработной платы, тыс. рублей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Дошкольное 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образование – 103,3 % 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Культура – 101,5%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Дополнительное 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образование – 99,6 %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 algn="ctr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8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Общее образование – 106,2%</a:t>
            </a:r>
            <a:endParaRPr lang="ru-RU" sz="8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445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003232" cy="54868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ДИНАМИКА </a:t>
            </a:r>
            <a:r>
              <a:rPr lang="ru-RU" sz="1400" b="1" kern="1800" dirty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ПОТРЕБИТЕЛЬСКОГО </a:t>
            </a:r>
            <a: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1400" b="1" kern="1800" dirty="0" smtClean="0">
                <a:solidFill>
                  <a:srgbClr val="342E2F"/>
                </a:solidFill>
                <a:latin typeface="Times New Roman"/>
                <a:ea typeface="Times New Roman"/>
                <a:cs typeface="Times New Roman"/>
              </a:rPr>
              <a:t>РЫНКА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20680"/>
          </a:xfrm>
          <a:solidFill>
            <a:srgbClr val="66CCFF"/>
          </a:solidFill>
        </p:spPr>
        <p:txBody>
          <a:bodyPr/>
          <a:lstStyle/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Потребительский рынок муниципального образования п. Михайловский Саратовской области в 2019 году  представлен 5 объектами: 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в сфере розничной торговли действуют 4 стационарных магазина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смешанного типа; 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в сфере общественного питания действует 1 </a:t>
            </a:r>
            <a:r>
              <a:rPr lang="ru-RU" sz="1400" kern="1800" dirty="0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столовая на </a:t>
            </a: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50 посадочных мест. 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основном все объекты торговли специализируются  на розничной реализации продуктов питания и сопутствующих товаров, а также реализации </a:t>
            </a:r>
            <a:r>
              <a:rPr lang="ru-RU" sz="1400" kern="1800" dirty="0" err="1" smtClean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хоз.товаров</a:t>
            </a:r>
            <a:r>
              <a:rPr lang="ru-RU" sz="1400" kern="1800" dirty="0">
                <a:solidFill>
                  <a:srgbClr val="342E2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течение 2019 года администрацией муниципального округа еженедельно проводился мониторинг ценовой ситуации на фиксированный набор из 40 наименований продовольственных товаров. В администрации работает телефон  «горячей линии», на который  можно сообщить о факте необоснованного повышения цен на социально-значимые продукты питания.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4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состоянию на 1 января 2020 года на территории поселка зарегистрированы 19 индивидуальных предпринимателей.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Промышленность в п</a:t>
            </a:r>
            <a:r>
              <a:rPr lang="ru-RU" sz="1200" kern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Михайловский </a:t>
            </a: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представлена муниципальным унитарным предприятием «ЖКХ» и МУП «</a:t>
            </a:r>
            <a:r>
              <a:rPr lang="ru-RU" sz="1200" kern="1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Водоресурс</a:t>
            </a: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».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 2019 год объем промышленного производства МУП «ЖКХ» составил 23188 тыс. руб.,  (за аналогичный период 2018 года 17456 </a:t>
            </a:r>
            <a:r>
              <a:rPr lang="ru-RU" sz="1200" kern="1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тыс.руб</a:t>
            </a: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)</a:t>
            </a:r>
            <a:endParaRPr lang="ru-RU" sz="1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МУП «</a:t>
            </a:r>
            <a:r>
              <a:rPr lang="ru-RU" sz="1200" kern="1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Водоресурс</a:t>
            </a: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  осуществляет  деятельность по холодному водоснабжению  населения и предприятий п. Михайловский.  Объем промышленного производства за 2019 год составил 11496,8 </a:t>
            </a:r>
            <a:r>
              <a:rPr lang="ru-RU" sz="1200" kern="1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тыс.руб</a:t>
            </a:r>
            <a:r>
              <a:rPr lang="ru-RU" sz="1200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.(  в 2018 г. – 13586 тыс. руб.)  </a:t>
            </a:r>
            <a:r>
              <a:rPr lang="ru-RU" sz="1400" b="1" kern="1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1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125"/>
              </a:spcAft>
            </a:pP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3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Показатели социально-экономического развития п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Михайловский </a:t>
            </a:r>
            <a:r>
              <a:rPr lang="ru-RU" altLang="ru-RU" sz="1800" b="1" kern="1200" dirty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800" b="1" kern="1200" dirty="0" smtClean="0">
                <a:solidFill>
                  <a:srgbClr val="342E2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2019 год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842875"/>
              </p:ext>
            </p:extLst>
          </p:nvPr>
        </p:nvGraphicFramePr>
        <p:xfrm>
          <a:off x="539552" y="1268760"/>
          <a:ext cx="8208916" cy="4299154"/>
        </p:xfrm>
        <a:graphic>
          <a:graphicData uri="http://schemas.openxmlformats.org/drawingml/2006/table">
            <a:tbl>
              <a:tblPr firstRow="1" firstCol="1" bandRow="1"/>
              <a:tblGrid>
                <a:gridCol w="2052229"/>
                <a:gridCol w="2052229"/>
                <a:gridCol w="2052229"/>
                <a:gridCol w="2052229"/>
              </a:tblGrid>
              <a:tr h="31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2018 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2019 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Январь-декабрь 2019 г. в % к январю-декабрю 2018 г.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Социальная сфера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населения, чел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2645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2595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98,1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родившихся, чел.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умерших, чел.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Естественный прирост (на 1000 населения)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-2,6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-1,5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57,7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Рождаемость (на 1000 населения)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7,2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40,3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Смертность (на 1000 населения)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122,2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64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Миграция населения:</a:t>
                      </a:r>
                      <a:b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</a:b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прибыло, чел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выбыло, чел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45,3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72,7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Миграционный прирост (убыль) (чел)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-25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-31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безработицы по п. Михайловский, %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зарегистрированных безработных, чел.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81,3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Трудоустроено с начала года, всего, чел.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95,8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т.ч. безработные граждане, чел.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106,9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Среднемесячная заработная плата по п.Михайловский (тыс.руб.)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23657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23750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100,4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семей, получающих субсидии на оплату ЖКУ, ед.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8,5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9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Общая сумма субсидий населению на оплату ЖКУ, (тыс.руб.)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122,0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53,8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44,1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приватизированных квартир, шт.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9007" marR="9007" marT="18014" marB="18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6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558759"/>
              </p:ext>
            </p:extLst>
          </p:nvPr>
        </p:nvGraphicFramePr>
        <p:xfrm>
          <a:off x="539552" y="332656"/>
          <a:ext cx="8208913" cy="5474354"/>
        </p:xfrm>
        <a:graphic>
          <a:graphicData uri="http://schemas.openxmlformats.org/drawingml/2006/table">
            <a:tbl>
              <a:tblPr firstRow="1" firstCol="1" bandRow="1"/>
              <a:tblGrid>
                <a:gridCol w="1057657"/>
                <a:gridCol w="913640"/>
                <a:gridCol w="913640"/>
                <a:gridCol w="5323976"/>
              </a:tblGrid>
              <a:tr h="989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общеобразовательных школ, </a:t>
                      </a:r>
                      <a:r>
                        <a:rPr lang="ru-RU" sz="600" dirty="0" err="1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ед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 них учащихся, чел;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занимающихся во вторую смену, их удельный вес, %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численность учителей, чел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260 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 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96,9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104,3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95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Численность детей в возрасте 5-18 лет, получающих услуги по дополнительному образованию в муниципальных учреждениях дополнительного образования, чел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101,8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74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Число детских дошкольных учреждений, ед.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в них количество мест;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-детей, чел;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уровень наполняемости, %;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-очередь в детские сады, чел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141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86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 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125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86 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  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88,7  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 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5773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Производство теплоэнергии, (тыс. Гкал)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тыс. руб.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17456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5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Производство воды, (тыс. куб.м)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тыс. руб.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492,0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363,8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54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Задолженность населения за ЖКУ на конец отчетного периода (тыс.руб.)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1527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1488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6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Оплачено населением за ЖКУ, (тыс. руб.)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3866</a:t>
                      </a: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2689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6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6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сбора средств с населения, %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115,7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>
                          <a:solidFill>
                            <a:srgbClr val="242424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101,4</a:t>
                      </a:r>
                      <a:endParaRPr lang="ru-RU" sz="5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21149" marR="21149" marT="42298" marB="4229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35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78098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и состав населения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5"/>
            <a:ext cx="8075240" cy="4248471"/>
          </a:xfrm>
          <a:solidFill>
            <a:srgbClr val="66CCFF"/>
          </a:solidFill>
        </p:spPr>
        <p:txBody>
          <a:bodyPr/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Демографическая ситуация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муниципальном образовании   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 Михайловский Саратовской области на 1 января 2019 года.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населения 2595 человек 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Родилось 8 человек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Умерло 39 человек (из них по ГАУ «ПНИ»- 27 человек) жители п. Михайловский-12 человек.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Прибыло 81 человек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Убыло 112 человек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Естественный прирост – (-11,5), без учета  смертности  ГАУ «ПНИ» -(-1,5)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Миграционный прирост – (-31)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человека  </a:t>
            </a:r>
            <a:endParaRPr lang="ru-RU" sz="16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30000"/>
              </a:lnSpc>
              <a:spcAft>
                <a:spcPts val="0"/>
              </a:spcAft>
              <a:buNone/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52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04664"/>
            <a:ext cx="7931224" cy="5112568"/>
          </a:xfrm>
        </p:spPr>
        <p:txBody>
          <a:bodyPr/>
          <a:lstStyle/>
          <a:p>
            <a:pPr marL="450215" indent="-31115" algn="ctr">
              <a:lnSpc>
                <a:spcPct val="13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Численность населения  п. Михайловский  Саратовской области по состоянию на 1 января 2019 года составила 2595 человек, из них:</a:t>
            </a:r>
          </a:p>
          <a:p>
            <a:pPr indent="419100" algn="ctr">
              <a:lnSpc>
                <a:spcPct val="13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61,4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процента – граждане трудоспособного возраста(численность 1594человек),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19100" algn="ctr">
              <a:lnSpc>
                <a:spcPct val="13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18,2 процента – граждане моложе трудоспособного возраста(численность 472 человек),</a:t>
            </a:r>
            <a:endParaRPr lang="ru-RU" sz="16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19100" algn="ctr">
              <a:lnSpc>
                <a:spcPct val="13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20,4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% - граждане старше трудоспособного возраста (529 человек)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608002"/>
              </p:ext>
            </p:extLst>
          </p:nvPr>
        </p:nvGraphicFramePr>
        <p:xfrm>
          <a:off x="655637" y="2204863"/>
          <a:ext cx="7948811" cy="33284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83391"/>
                <a:gridCol w="1748932"/>
                <a:gridCol w="3016488"/>
              </a:tblGrid>
              <a:tr h="553754">
                <a:tc>
                  <a:txBody>
                    <a:bodyPr/>
                    <a:lstStyle/>
                    <a:p>
                      <a:pPr indent="24892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Возраст населения,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мужчин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женщин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687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318728" cy="3168351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граждан, представленный Вашему вниманию, подготовлен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 администрации МО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решения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Собрания Депутатов МО п. Михайловский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18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№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283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отчета об исполнении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Михайловский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год». 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в 2019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являлись обеспечение сбалансированности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образования,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выполнение обязательств по выплате заработной платы, по уплате налогов и других обязательных платежей, оплате коммунальных услуг, продуктов питания, а также выявление резервов и перераспределение объемов расходов городского округа в пользу приоритетных направлений и проектов, прежде всего обеспечивающих решение социальных задач, повышение эффективности расходов.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Годовая отчетность по исполнению бюджета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установленные сроки представлена в министерство финансов Саратовской области и принята без замечаний. </a:t>
            </a:r>
          </a:p>
          <a:p>
            <a:pPr algn="just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600" dirty="0">
              <a:solidFill>
                <a:srgbClr val="000000"/>
              </a:solidFill>
              <a:latin typeface="Segoe UI"/>
            </a:endParaRPr>
          </a:p>
          <a:p>
            <a:pPr algn="just"/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716903"/>
              </p:ext>
            </p:extLst>
          </p:nvPr>
        </p:nvGraphicFramePr>
        <p:xfrm>
          <a:off x="661988" y="1260473"/>
          <a:ext cx="7831931" cy="33287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136582"/>
                <a:gridCol w="1723215"/>
                <a:gridCol w="2972134"/>
              </a:tblGrid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18-19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20-24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30-34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7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1988" y="1260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07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112568"/>
          </a:xfrm>
        </p:spPr>
        <p:txBody>
          <a:bodyPr/>
          <a:lstStyle/>
          <a:p>
            <a:pPr lvl="0" algn="just" eaLnBrk="1" hangingPunct="1">
              <a:lnSpc>
                <a:spcPct val="80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городского округа п. Михайловский составляют:</a:t>
            </a:r>
          </a:p>
          <a:p>
            <a:pPr lvl="0" algn="just" eaLnBrk="1" hangingPunct="1">
              <a:lnSpc>
                <a:spcPct val="80000"/>
              </a:lnSpc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п.Михайловский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lvl="0"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754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8085584" cy="5256584"/>
          </a:xfrm>
        </p:spPr>
        <p:txBody>
          <a:bodyPr/>
          <a:lstStyle/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Расходная часть бюджета городского округа по состоянию на 01.01.2020 года  исполнена в сумме 108 млн. </a:t>
            </a:r>
            <a:r>
              <a:rPr lang="ru-RU" sz="1600" b="1" dirty="0" smtClean="0">
                <a:latin typeface="Times New Roman"/>
                <a:ea typeface="Times New Roman"/>
              </a:rPr>
              <a:t>194,2 </a:t>
            </a:r>
            <a:r>
              <a:rPr lang="ru-RU" sz="1600" b="1" dirty="0">
                <a:latin typeface="Times New Roman"/>
                <a:ea typeface="Times New Roman"/>
              </a:rPr>
              <a:t>тыс. рублей или </a:t>
            </a:r>
            <a:r>
              <a:rPr lang="ru-RU" sz="1600" b="1" dirty="0" smtClean="0">
                <a:latin typeface="Times New Roman"/>
                <a:ea typeface="Times New Roman"/>
              </a:rPr>
              <a:t>97,4% </a:t>
            </a:r>
            <a:r>
              <a:rPr lang="ru-RU" sz="1600" b="1" dirty="0">
                <a:latin typeface="Times New Roman"/>
                <a:ea typeface="Times New Roman"/>
              </a:rPr>
              <a:t>от годовых назначений.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Из бюджета МО п. Михайловский осуществлялось денежное обеспечение деятельности 10-ти муниципальных учреждений. </a:t>
            </a:r>
          </a:p>
          <a:p>
            <a:pPr indent="215900" algn="just">
              <a:spcAft>
                <a:spcPts val="0"/>
              </a:spcAft>
              <a:tabLst>
                <a:tab pos="64008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Приоритетными направлениями финансирования расходов бюджета округа являлись: своевременная выплата заработной платы, обеспечение оплаты за топливно-энергетические ресурсы, уплата налогов, питание.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Доля фонда оплаты труда с начислениями в общем объеме расходов бюджета составила 57,0 % или 61 млн. 717,3 тыс. рублей, что выше  уровня прошлого года за соответствующий период на 3 млн. 077 тыс. рублей.  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На социальную сферу в  2019 года  направлено 61 млн. 145,5  тыс. рублей, что составляет 56,5 % от всех произведенных расходов.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 В разрезе по отраслям социальной сферы расходы составили:</a:t>
            </a:r>
          </a:p>
          <a:p>
            <a:pPr indent="215900"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- на «Образование» 49 млн. 520,9 тыс. рублей или 100% от годовых </a:t>
            </a:r>
            <a:r>
              <a:rPr lang="ru-RU" sz="1600" b="1" dirty="0" smtClean="0">
                <a:latin typeface="Times New Roman"/>
                <a:ea typeface="Times New Roman"/>
              </a:rPr>
              <a:t>назначений;</a:t>
            </a:r>
            <a:endParaRPr lang="ru-RU" sz="1600" b="1" dirty="0">
              <a:latin typeface="Times New Roman"/>
              <a:ea typeface="Times New Roman"/>
            </a:endParaRP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- на «Культуру» 7 млн.864,3тыс. рублей или 100% от годовых назначений текущего года;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- на «Средства массовой информации»  1 млн.681,4 тыс. рублей или 100 % от годовых назначений;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- на «Физическую  культуру и спорт» 766,6 тыс. рублей или 98,8 % от годовых назначений;</a:t>
            </a:r>
            <a:endParaRPr lang="ru-RU" sz="16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92171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5"/>
            <a:ext cx="8075240" cy="5112568"/>
          </a:xfrm>
        </p:spPr>
        <p:txBody>
          <a:bodyPr/>
          <a:lstStyle/>
          <a:p>
            <a:pPr lvl="0" indent="215900" algn="just"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на «Социальную политику» - 1 млн.312,3 тыс. рублей или 92,3 % от годовых назначений.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Расходы на «Жилищно-коммунальное хозяйство» составили 12921,3  тыс. рублей, из которых: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на «Жилищное хозяйство» направлено  222,1 тыс. рублей;</a:t>
            </a:r>
          </a:p>
          <a:p>
            <a:pPr lvl="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- на «Коммунальное хозяйство»  направлено  8966,2 тыс. рублей; 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на «Благоустройство» направлено 3733,0 тыс. рублей. 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капитальные вложения израсходованы средства в сумме 5424,1 тыс. рублей.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 2019 года на питание детей в образовательных учреждениях из бюджета направлено 1943,6 тыс. рублей. Кроме того, на питание детей направлены родительские средства в сумме 2698,5 тыс. рублей.</a:t>
            </a:r>
          </a:p>
          <a:p>
            <a:pPr lvl="0" indent="215900" algn="just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Расходы на одного жителя МО п. Михайловский на 2019 год составляют 41,6 тыс. рублей согласно уточненному плану по состоянию на 01.01.2020 года, за прошлый год 41,6 тыс. рублей.</a:t>
            </a:r>
          </a:p>
          <a:p>
            <a:pPr lvl="0"/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214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86409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2019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2506953"/>
              </p:ext>
            </p:extLst>
          </p:nvPr>
        </p:nvGraphicFramePr>
        <p:xfrm>
          <a:off x="323528" y="692695"/>
          <a:ext cx="8568954" cy="4833269"/>
        </p:xfrm>
        <a:graphic>
          <a:graphicData uri="http://schemas.openxmlformats.org/drawingml/2006/table">
            <a:tbl>
              <a:tblPr/>
              <a:tblGrid>
                <a:gridCol w="677940"/>
                <a:gridCol w="3213267"/>
                <a:gridCol w="621496"/>
                <a:gridCol w="667775"/>
                <a:gridCol w="681000"/>
                <a:gridCol w="748771"/>
                <a:gridCol w="609925"/>
                <a:gridCol w="674390"/>
                <a:gridCol w="674390"/>
              </a:tblGrid>
              <a:tr h="3337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Исполнено за 2018 год (по состоянию на 01.01.2019г)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2019 года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года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Исполнено за 2019 год (по состоянию на 01.01.2020г)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9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10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  2019 года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к кассовому плану 2019 года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к соответ-ствующему периоду 2018 года</a:t>
                      </a:r>
                    </a:p>
                  </a:txBody>
                  <a:tcPr marL="3231" marR="3231" marT="3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0100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26 261,7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26 378,2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25 694,2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25 692,9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97,4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97,8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0102 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1 480,4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104,7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912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0104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Функционирование Правительства РФ,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9 633,4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9 018,8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9 018,8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9 017,5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93,6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0105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133,3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85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0106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2 974,8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103,9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0111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0113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12 172,8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12 619,1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12 034,1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12 034,1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95,4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98,9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0200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73,5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112,8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8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0203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73,5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112,8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134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0300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4 647,1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4 783,1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4 699,1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4 005,5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83,7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85,2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86,2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442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0309</a:t>
                      </a:r>
                    </a:p>
                  </a:txBody>
                  <a:tcPr marL="3231" marR="3231" marT="323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4 647,1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4 783,1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4 699,1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4 005,5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83,7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85,2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86,2 </a:t>
                      </a:r>
                    </a:p>
                  </a:txBody>
                  <a:tcPr marL="3231" marR="3231" marT="32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7880981"/>
              </p:ext>
            </p:extLst>
          </p:nvPr>
        </p:nvGraphicFramePr>
        <p:xfrm>
          <a:off x="539551" y="620686"/>
          <a:ext cx="8158361" cy="4896541"/>
        </p:xfrm>
        <a:graphic>
          <a:graphicData uri="http://schemas.openxmlformats.org/drawingml/2006/table">
            <a:tbl>
              <a:tblPr/>
              <a:tblGrid>
                <a:gridCol w="280058"/>
                <a:gridCol w="3240673"/>
                <a:gridCol w="626797"/>
                <a:gridCol w="673474"/>
                <a:gridCol w="686809"/>
                <a:gridCol w="755157"/>
                <a:gridCol w="615127"/>
                <a:gridCol w="600125"/>
                <a:gridCol w="680141"/>
              </a:tblGrid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0500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8 083,5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12 921,2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12 921,2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12 921,2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159,8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0501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372,6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59,6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0502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5 044,5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177,7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0503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2 666,4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140,0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0700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47 938,4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49 520,9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49 520,9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49 296,2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99,5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99,5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102,8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0701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20 198,9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20 416,3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20 416,3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20 290,9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0702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24 303,9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26 422,4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26 422,4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26 323,1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108,3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0703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3 021,6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74,7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451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0705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97,5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112,4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0707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Молодежная политика и оздоровление детей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316,5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0800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6 667,1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118,0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0801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Культура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6 667,1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118,0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610,5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1 331,9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1 312,3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1 210,7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90,9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92,3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198,3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1001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172,5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418,8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1003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124,1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174,8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155,2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54,7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31,3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35,2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44,1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1004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313,9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434,7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434,7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433,6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99,7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138,1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1100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1 479,1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757,4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51,2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1102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1 479,1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757,4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51,2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1200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1 839,9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91,4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1202</a:t>
                      </a:r>
                    </a:p>
                  </a:txBody>
                  <a:tcPr marL="4959" marR="4959" marT="49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1 839,9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91,4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257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Расходы бюджета - ВСЕГО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107 961,1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111 042,1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109 354,4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108 194,2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97,4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98,9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100,2 </a:t>
                      </a:r>
                    </a:p>
                  </a:txBody>
                  <a:tcPr marL="4959" marR="4959" marT="49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40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Исполнение расходов бюджета муниципального образования п. Михайловский Саратовской области за 2019 год</a:t>
            </a:r>
            <a:br>
              <a:rPr lang="ru-RU" sz="14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771246"/>
              </p:ext>
            </p:extLst>
          </p:nvPr>
        </p:nvGraphicFramePr>
        <p:xfrm>
          <a:off x="611560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666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490066"/>
          </a:xfrm>
        </p:spPr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расходов бюджета муниципального образования п. Михайловский Саратовской области за 2019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970613"/>
              </p:ext>
            </p:extLst>
          </p:nvPr>
        </p:nvGraphicFramePr>
        <p:xfrm>
          <a:off x="323528" y="908720"/>
          <a:ext cx="8640959" cy="5488779"/>
        </p:xfrm>
        <a:graphic>
          <a:graphicData uri="http://schemas.openxmlformats.org/drawingml/2006/table">
            <a:tbl>
              <a:tblPr/>
              <a:tblGrid>
                <a:gridCol w="960107"/>
                <a:gridCol w="2568285"/>
                <a:gridCol w="648072"/>
                <a:gridCol w="648072"/>
                <a:gridCol w="648072"/>
                <a:gridCol w="576064"/>
                <a:gridCol w="504056"/>
                <a:gridCol w="2088231"/>
              </a:tblGrid>
              <a:tr h="3175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 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Исполнено за 2019 год (по состоянию на 01.01.2020г)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Уточненные бюджетные назначения 2019 года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Кассовый план </a:t>
                      </a:r>
                      <a:b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года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1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отклонения исполнения к уточненным бюджетным назначениям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64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 уточненным бюджетным назначениям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  2019 года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 кассовому плану 2019 года</a:t>
                      </a: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75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9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505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0102 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1 550,7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758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0104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Функционирование Правительства РФ,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9 017,5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9 018,8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9 018,8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0105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0,4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73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0106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3 090,2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0111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0113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12 034,1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12 619,1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12 034,1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95,4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остаток бюджетных ассигнований образовался по причине отсутствия потребности в части налога на имущество.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7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0203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82,9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505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0309</a:t>
                      </a:r>
                    </a:p>
                  </a:txBody>
                  <a:tcPr marL="4029" marR="4029" marT="402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4 005,5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4 783,1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4 699,1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83,7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85,2 </a:t>
                      </a: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по целевой статье 1710172300 "Обеспечение повышения оплаты труда некоторых категорий работников муниципальных учреждений" в сумме </a:t>
                      </a:r>
                      <a:r>
                        <a:rPr lang="ru-RU" sz="800" b="1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605 129,57 руб. (ф.0503164)</a:t>
                      </a: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целевой статье 17101S2300 "Обеспечение повышения оплаты труда некоторых категорий работников  муниципальных учреждений за счет средств местного бюджета</a:t>
                      </a:r>
                      <a:endParaRPr lang="ru-RU" sz="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сложились по причине отсутствия потребности" в сумме </a:t>
                      </a:r>
                      <a:r>
                        <a:rPr lang="ru-RU" sz="800" b="1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67 237,03 руб. (ф.0503164)</a:t>
                      </a: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целевой статье 1710179200 " Обеспечение надлежащего осуществления полномочий по решению вопросов местного значения" в сумме </a:t>
                      </a:r>
                      <a:r>
                        <a:rPr lang="ru-RU" sz="800" b="1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105 243,79 руб. (ф.0503164)</a:t>
                      </a: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образовались по причине отсутствия потребности.</a:t>
                      </a:r>
                      <a:endParaRPr lang="ru-RU" sz="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Дебиторская и кредиторская задолженности по этому разделу отсутствуют.</a:t>
                      </a:r>
                      <a:endParaRPr lang="ru-RU" sz="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029" marR="4029" marT="40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0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4634904"/>
              </p:ext>
            </p:extLst>
          </p:nvPr>
        </p:nvGraphicFramePr>
        <p:xfrm>
          <a:off x="467545" y="332657"/>
          <a:ext cx="8136904" cy="6369900"/>
        </p:xfrm>
        <a:graphic>
          <a:graphicData uri="http://schemas.openxmlformats.org/drawingml/2006/table">
            <a:tbl>
              <a:tblPr/>
              <a:tblGrid>
                <a:gridCol w="326686"/>
                <a:gridCol w="3044860"/>
                <a:gridCol w="717271"/>
                <a:gridCol w="573817"/>
                <a:gridCol w="645543"/>
                <a:gridCol w="645543"/>
                <a:gridCol w="531713"/>
                <a:gridCol w="1651471"/>
              </a:tblGrid>
              <a:tr h="29918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0405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48,7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46,3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095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0409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4 582,8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5 480,5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4 582,8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83,6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Бюджетные назначения образовались по причине отсутствия потребности и будут направлены на увеличение бюджетных ассигнований муниципального дорожного фонда в 2020 году.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079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0412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182,5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182,5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54,2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54,2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причине отсутствия потребности. Дебиторская и кредиторская задолженности по этому разделу отсутствуют.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43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0501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222,0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43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0502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8 966,2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324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0503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3 733,0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079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0701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20 290,9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20 416,3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20 416,3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99,4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Неисполненные плановые назначения образовались по причине отсутствия потребности. </a:t>
                      </a:r>
                      <a:endParaRPr lang="ru-RU" sz="9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079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0702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26 323,1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26 422,4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26 422,4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99,6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причине отсутствия потребности. Дебиторская и кредиторская задолженности по этому разделу отсутствуют.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43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0703</a:t>
                      </a:r>
                    </a:p>
                  </a:txBody>
                  <a:tcPr marL="5858" marR="5858" marT="58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2 256,1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858" marR="5858" marT="58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017254"/>
              </p:ext>
            </p:extLst>
          </p:nvPr>
        </p:nvGraphicFramePr>
        <p:xfrm>
          <a:off x="539552" y="332655"/>
          <a:ext cx="8208913" cy="6026085"/>
        </p:xfrm>
        <a:graphic>
          <a:graphicData uri="http://schemas.openxmlformats.org/drawingml/2006/table">
            <a:tbl>
              <a:tblPr/>
              <a:tblGrid>
                <a:gridCol w="399302"/>
                <a:gridCol w="1518668"/>
                <a:gridCol w="746326"/>
                <a:gridCol w="648072"/>
                <a:gridCol w="936104"/>
                <a:gridCol w="936104"/>
                <a:gridCol w="792088"/>
                <a:gridCol w="2232249"/>
              </a:tblGrid>
              <a:tr h="7679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0705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109,6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87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0707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Молодежная политика и оздоровление детей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87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0801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Культура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7 864,2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87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1001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722,4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402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1003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54,7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174,8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155,2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31,3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35,2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«Осуществление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услуг» </a:t>
                      </a:r>
                      <a:r>
                        <a:rPr lang="ru-RU" sz="1000" b="1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связи с отсутствием потребности. Задолженности перед гражданами на предоставление субсидий на оплату жилого помещения и коммунальных услуг за 2019 год бюджет городского округа не имеет</a:t>
                      </a:r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87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1004</a:t>
                      </a:r>
                    </a:p>
                  </a:txBody>
                  <a:tcPr marL="5964" marR="5964" marT="596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433,6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434,7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434,7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99,7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99,7 </a:t>
                      </a: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</a:t>
                      </a: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причине отсутствия потребности. Задолженности перед родителями на предоставление компенсации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 в 2019 году не имеется.</a:t>
                      </a:r>
                      <a:endParaRPr lang="ru-RU" sz="9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r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964" marR="5964" marT="59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94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4632" cy="864095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  <a:latin typeface="Cambria"/>
              </a:rPr>
              <a:t>Основные характеристики бюджета</a:t>
            </a:r>
            <a:r>
              <a:rPr lang="ru-RU" sz="2400" dirty="0">
                <a:solidFill>
                  <a:srgbClr val="000000"/>
                </a:solidFill>
                <a:latin typeface="Cambria"/>
              </a:rPr>
              <a:t> </a:t>
            </a:r>
            <a:endParaRPr lang="ru-RU" sz="2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704856" cy="4824536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 </a:t>
            </a:r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2019 год – 105 941,9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 за 2019 год – 109 118,6 тыс.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 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2019 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111 042,1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/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2019 год – 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108 194,2 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/>
            <a:r>
              <a:rPr lang="ru-RU" sz="1600" b="1" dirty="0">
                <a:solidFill>
                  <a:srgbClr val="365F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 (профицит)</a:t>
            </a:r>
            <a:r>
              <a:rPr lang="ru-RU" sz="1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п. Михайловский Саратовской области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 2019 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 тыс. руб.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Исполнено за 2019 год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профицит 924,4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3760100"/>
              </p:ext>
            </p:extLst>
          </p:nvPr>
        </p:nvGraphicFramePr>
        <p:xfrm>
          <a:off x="611561" y="1484783"/>
          <a:ext cx="7488831" cy="4284594"/>
        </p:xfrm>
        <a:graphic>
          <a:graphicData uri="http://schemas.openxmlformats.org/drawingml/2006/table">
            <a:tbl>
              <a:tblPr/>
              <a:tblGrid>
                <a:gridCol w="288037"/>
                <a:gridCol w="1406462"/>
                <a:gridCol w="753111"/>
                <a:gridCol w="878630"/>
                <a:gridCol w="878630"/>
                <a:gridCol w="878630"/>
                <a:gridCol w="878630"/>
                <a:gridCol w="1526701"/>
              </a:tblGrid>
              <a:tr h="5040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1102</a:t>
                      </a:r>
                    </a:p>
                  </a:txBody>
                  <a:tcPr marL="5798" marR="5798" marT="57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757,4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766,6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98,8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причине отсутствия потребности. Дебиторская и кредиторская задолженности по этому разделу отсутствуют.</a:t>
                      </a:r>
                      <a:endParaRPr lang="ru-RU" sz="9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5275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1202</a:t>
                      </a:r>
                    </a:p>
                  </a:txBody>
                  <a:tcPr marL="5798" marR="5798" marT="57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1 681,4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причине отсутствия потребности. Дебиторская и кредиторская задолженности по этому разделу отсутствуют.</a:t>
                      </a:r>
                      <a:endParaRPr lang="ru-RU" sz="9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601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Расходы бюджета - ВСЕГО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108 194,2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111 042,1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109 354,4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97,4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98,9 </a:t>
                      </a: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Остаток неиспользованных бюджетных ассигнований образовался по причине отсутствия потребности. Дебиторская и кредиторская задолженности по этому разделу отсутствуют.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r" fontAlgn="b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5798" marR="5798" marT="57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609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Исполнение расходов бюджета муниципального образования п. Михайловский Саратовской области за 2019 год</a:t>
            </a:r>
            <a:br>
              <a:rPr lang="ru-RU" sz="1600" b="1" dirty="0">
                <a:solidFill>
                  <a:sysClr val="windowText" lastClr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24037"/>
              </p:ext>
            </p:extLst>
          </p:nvPr>
        </p:nvGraphicFramePr>
        <p:xfrm>
          <a:off x="467544" y="1124744"/>
          <a:ext cx="8157592" cy="438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229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dirty="0"/>
              <a:t>Исполнение по расходам бюджета муниципального образования п. Михайловский Саратовской области в разрезе муниципальных программ за 2019 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223730"/>
              </p:ext>
            </p:extLst>
          </p:nvPr>
        </p:nvGraphicFramePr>
        <p:xfrm>
          <a:off x="323528" y="1412776"/>
          <a:ext cx="8496943" cy="4148667"/>
        </p:xfrm>
        <a:graphic>
          <a:graphicData uri="http://schemas.openxmlformats.org/drawingml/2006/table">
            <a:tbl>
              <a:tblPr/>
              <a:tblGrid>
                <a:gridCol w="4839985"/>
                <a:gridCol w="1356465"/>
                <a:gridCol w="1063176"/>
                <a:gridCol w="1237317"/>
              </a:tblGrid>
              <a:tr h="720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2019 год (по состоянию на 01.01.2020 года)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2019 год (состоянию на 01.01.2020 года)  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2019 году</a:t>
                      </a:r>
                    </a:p>
                  </a:txBody>
                  <a:tcPr marL="3763" marR="3763" marT="3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35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"Профилактика терроризма и экстремизма в ЗАТО Михайловский на 2016-2018 годы"; Муниципальная программа "Профилактика терроризма и экстремизма в п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2019-2021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104,9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104,9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"Молодежная политика и оздоровление детей ЗАТО Михайловский на 2017-2019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"Повышение безопасности дорожного движения в ЗАТО Михайловский на 2016-2018 годы"; Муниципальная программа "Повышение безопасности дорожного движения в п.Михайловский на 2019-2021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ЗАТО Михайловский  Саратовской области на 2017-2019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4 517,8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5 330,4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местного самоуправления в ЗАТО Михайловский Саратовской области на 2018-2020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881,9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881,9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дошкольного образования ЗАТО Михайловский Саратовской области на 2018-2020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20 290,9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20 416,3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99,4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335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культуры в ЗАТО Михайловский Саратовской области на 2016-2018 годы"; Муниципальная программа  "Развитие культуры в п.Михайловский Саратовской области на 2019-2021 годы"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7 776,8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7 776,8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физической культуры и спорта в ЗАТО Михайловский Саратовской области" на 2017-2019 годы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763,5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772,8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</a:p>
                  </a:txBody>
                  <a:tcPr marL="3763" marR="3763" marT="3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697444"/>
              </p:ext>
            </p:extLst>
          </p:nvPr>
        </p:nvGraphicFramePr>
        <p:xfrm>
          <a:off x="323526" y="476672"/>
          <a:ext cx="8352929" cy="5078602"/>
        </p:xfrm>
        <a:graphic>
          <a:graphicData uri="http://schemas.openxmlformats.org/drawingml/2006/table">
            <a:tbl>
              <a:tblPr/>
              <a:tblGrid>
                <a:gridCol w="4788417"/>
                <a:gridCol w="1322175"/>
                <a:gridCol w="1036299"/>
                <a:gridCol w="1206038"/>
              </a:tblGrid>
              <a:tr h="87696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"Строительство, реконструкция, капитальный ремонт  жилого фонда, объектов социальной и инженерной инфраструктуры ЗАТО Михайловский Саратовской области на 2016-2018 годы"; Муниципальная программа   "Строительство, реконструкция, капитальный ремонт  жилого фонда, объектов социальной и инженерной инфраструктуры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п.Михайловский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Саратовской области на 2019-2021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2 346,4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2 346,4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7206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"Благоустройство территории  ЗАТО Михайловский Саратовской области на 2016-2018 годы"; Муниципальная программа   "Благоустройство территории  п.Михайловский Саратовской области на 2019-2021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3 045,0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3 045,0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5586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"Комплексное развитие систем коммунальной инфраструктуры ЗАТО Михайловский Саратовской области на период с 2013г. до 2022г."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941,8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941,8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8491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"Снижение рисков и смягчение последствий чрезвычайных ситуаций природного и техногенного характера на территории ЗАТО Михайловский в 2017-2019 годах"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4 075,6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4 853,2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838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"Обеспечение населения ЗАТО Михайловский Саратовской области питьевой водой на 2016-2018 годы". "Чистая вода"; Муниципальная программа "Обеспечение населения п.Михайловский Саратовской области питьевой водой на 2019-2021 годы". "Чистая вода".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753,3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753,3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145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дополнительного образования детей в ЗАТО Михайловский Саратовской области" на 2018 – 2020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838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печатного средства массовой информации городского округа ЗАТО Михайловский Саратовской области муниципального учреждения "Редакция газеты "Михайловские новости" ЗАТО Михайловский Саратовской области на 2018 - 2020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1 681,4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1 681,4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8826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общего образования городского округа ЗАТО Михайловский Саратовской области муниципального общеобразовательного учреждения "Средняя общеобразовательная школа закрытого административно-территориального образования Михайловский Саратовской области" на  2018-2020 годы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26 323,1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26 422,4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145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"Управление имуществом ЗАТО Михайловский на 2018-2020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1 837,8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2 556,4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71,9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178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«Энергосбережение и повышение энергетической эффективности в ЗАТО - пос. Михайловский Саратовской области на период до 2020 года»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145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 "Формирование комфортной городской среды на территории ЗАТО Михайловский Саратовской области на 2018-2022 годы"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688,0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688,0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1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81 699,7 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84 277,5 </a:t>
                      </a:r>
                    </a:p>
                  </a:txBody>
                  <a:tcPr marL="7263" marR="7263" marT="72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расходам бюджета муниципального образования п. Михайловский Саратовской области в разрезе муниципальных программ за 2019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945535"/>
              </p:ext>
            </p:extLst>
          </p:nvPr>
        </p:nvGraphicFramePr>
        <p:xfrm>
          <a:off x="467544" y="1124744"/>
          <a:ext cx="8229600" cy="4464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78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расходовании средств резервного фонда администрации п. Михайловский за 2019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565560"/>
              </p:ext>
            </p:extLst>
          </p:nvPr>
        </p:nvGraphicFramePr>
        <p:xfrm>
          <a:off x="467545" y="1700807"/>
          <a:ext cx="8219256" cy="3381362"/>
        </p:xfrm>
        <a:graphic>
          <a:graphicData uri="http://schemas.openxmlformats.org/drawingml/2006/table">
            <a:tbl>
              <a:tblPr/>
              <a:tblGrid>
                <a:gridCol w="1465072"/>
                <a:gridCol w="2901586"/>
                <a:gridCol w="1050968"/>
                <a:gridCol w="1050968"/>
                <a:gridCol w="1005274"/>
                <a:gridCol w="745388"/>
              </a:tblGrid>
              <a:tr h="1726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Дата и номер распоряжения главы муниципального образования п. Михайловский о выделении средств из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Цели предоставления средств резервного фонда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Объем выделяемых средств  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Бюджетные ассигнования в соответствии со сводной бюджетной росписью с учетом изменений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Кассовое исполнение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Дата и номер платежного поручения</a:t>
                      </a:r>
                    </a:p>
                  </a:txBody>
                  <a:tcPr marL="8584" marR="8584" marT="8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882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99 000,00  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24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584" marR="8584" marT="8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4343"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Примечание: необходимости расходования денежных средств резервного фонда администрации п. Михайловский в 2019 году не было.</a:t>
                      </a: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8584" marR="8584" marT="85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3932287"/>
              </p:ext>
            </p:extLst>
          </p:nvPr>
        </p:nvGraphicFramePr>
        <p:xfrm>
          <a:off x="457200" y="2852936"/>
          <a:ext cx="8229600" cy="1615036"/>
        </p:xfrm>
        <a:graphic>
          <a:graphicData uri="http://schemas.openxmlformats.org/drawingml/2006/table">
            <a:tbl>
              <a:tblPr firstRow="1" firstCol="1" bandRow="1"/>
              <a:tblGrid>
                <a:gridCol w="336507"/>
                <a:gridCol w="4449826"/>
                <a:gridCol w="1763697"/>
                <a:gridCol w="1679570"/>
              </a:tblGrid>
              <a:tr h="451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01.01.2019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01.01.2020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966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2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133210"/>
            <a:ext cx="572593" cy="369332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417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84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83671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Сведения об объеме муниципального долга       муниципального образования п. Михайловский Саратовской области на 01.01.2020 года</a:t>
            </a:r>
            <a:endParaRPr lang="ru-RU" altLang="ru-RU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413540 Саратовская область,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Михайловский, ул.60 лет Победы, 6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2-12-45; 2-19-47;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576064"/>
          </a:xfrm>
        </p:spPr>
        <p:txBody>
          <a:bodyPr/>
          <a:lstStyle/>
          <a:p>
            <a:pPr lvl="0" eaLnBrk="1" fontAlgn="ctr" hangingPunct="1">
              <a:spcBef>
                <a:spcPts val="0"/>
              </a:spcBef>
              <a:spcAft>
                <a:spcPts val="0"/>
              </a:spcAft>
            </a:pPr>
            <a: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  <a:t>Анализ исполнения доходной части бюджета муниципального образования п. Михайловский Саратовской области за 2019 год</a:t>
            </a:r>
            <a:br>
              <a:rPr lang="ru-RU" sz="1600" b="1" kern="1200" dirty="0">
                <a:solidFill>
                  <a:srgbClr val="000000"/>
                </a:solidFill>
                <a:latin typeface="Times New Roman"/>
                <a:cs typeface="+mn-cs"/>
              </a:rPr>
            </a:br>
            <a:endParaRPr lang="ru-RU" sz="16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022093"/>
              </p:ext>
            </p:extLst>
          </p:nvPr>
        </p:nvGraphicFramePr>
        <p:xfrm>
          <a:off x="467544" y="692696"/>
          <a:ext cx="8064896" cy="5862222"/>
        </p:xfrm>
        <a:graphic>
          <a:graphicData uri="http://schemas.openxmlformats.org/drawingml/2006/table">
            <a:tbl>
              <a:tblPr/>
              <a:tblGrid>
                <a:gridCol w="1636982"/>
                <a:gridCol w="2217846"/>
                <a:gridCol w="537660"/>
                <a:gridCol w="672075"/>
                <a:gridCol w="604867"/>
                <a:gridCol w="672075"/>
                <a:gridCol w="470452"/>
                <a:gridCol w="537660"/>
                <a:gridCol w="715279"/>
              </a:tblGrid>
              <a:tr h="5068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за 2018 год (по состоянию на 01.01.2019г)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Уточненные бюджетные назначения 2019 года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Кассовый план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года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за 2019 год (по состоянию на 01.01.2020г)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8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уточненным бюджетным назначениям 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кассовому плану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соответ-ствующему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периоду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года</a:t>
                      </a:r>
                    </a:p>
                  </a:txBody>
                  <a:tcPr marL="774" marR="774" marT="7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1 00 00000 00 0000 000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16 639,4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14 450,20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14 450,20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18 803,70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130,1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130,1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1 01 00000 00 0000 000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ПРИБЫЛЬ, ДОХОДЫ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11 746,2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9 831,40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9 831,40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11 834,90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100,8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1 01 02000 01 0000 110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11 746,2 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9 831,40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9 831,40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11 834,90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100,8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41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1 03 00000 00 0000 000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1 871,3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2 187,60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2 187,60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2 187,60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116,9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8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1 03 02230 01 0000 110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 на дизельное топливо,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833,8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995,70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995,70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995,70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641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1 03 02240 01 0000 110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 на моторные масла для дизельных и (или) карбюраторных (инжекторных) двигателей,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7,30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7,30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7,30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8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1 03 02250 01 0000 110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 на автомобильный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1 216,3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1 330,30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1 330,30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1 330,30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109,4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8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1 03 02260 01 0000 110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 на прямогонный бензин,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-186,8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     145,80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     145,80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     145,80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78,1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1 05 00000 00 0000 000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405,30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405,30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405,30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611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1 05 02000 02 0000 110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401,70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401,70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401,70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083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1 05 04000 02 0000 110</a:t>
                      </a:r>
                    </a:p>
                  </a:txBody>
                  <a:tcPr marL="774" marR="774" marT="77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налогообложения, зачисляемый в бюджеты городских округов (сумма платежа (перерасчеты, недоимка и задолженность по соответствующему платежу, в том числе по отмененному)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3,60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3,60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3,60  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4" marR="774" marT="7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5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9548029"/>
              </p:ext>
            </p:extLst>
          </p:nvPr>
        </p:nvGraphicFramePr>
        <p:xfrm>
          <a:off x="467544" y="332656"/>
          <a:ext cx="7886645" cy="5511679"/>
        </p:xfrm>
        <a:graphic>
          <a:graphicData uri="http://schemas.openxmlformats.org/drawingml/2006/table">
            <a:tbl>
              <a:tblPr/>
              <a:tblGrid>
                <a:gridCol w="1427175"/>
                <a:gridCol w="2355016"/>
                <a:gridCol w="538289"/>
                <a:gridCol w="605575"/>
                <a:gridCol w="605575"/>
                <a:gridCol w="538289"/>
                <a:gridCol w="672862"/>
                <a:gridCol w="605575"/>
                <a:gridCol w="538289"/>
              </a:tblGrid>
              <a:tr h="1320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1 06 00000 00 0000 000</a:t>
                      </a:r>
                    </a:p>
                  </a:txBody>
                  <a:tcPr marL="897" marR="897" marT="89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</a:p>
                  </a:txBody>
                  <a:tcPr marL="897" marR="897" marT="89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379,3 </a:t>
                      </a:r>
                    </a:p>
                  </a:txBody>
                  <a:tcPr marL="897" marR="897" marT="89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446,50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446,50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446,50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117,7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43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1 06 01020 04 0000 110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лиц, взимаемый  по ставкам, применяемым к объектам налогообложения, расположенным в границах городских округов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161,8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146,20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146,20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146,20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20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1 06 06000 00 0000 110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300,30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300,30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300,30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138,1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20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1 08 00000 00 0000 000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43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1 11 00000 00 0000 000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1 575,0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1 425,50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1 425,50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1 425,50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77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1 11 05000 00 0000 120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либо иной платы за передачу в возмездное пользование государственного и муниципального имущества (за исключением имущества бюджетных и автономных учреждений, а также имущества государственных и муниципальных унитарных предприятий, в том числе казенных)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1 173,5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959,50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959,50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959,50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77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1 11 05012 04 0000 120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 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84,7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38,50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38,50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38,50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56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1 11 05024 04 0000 120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городских округов (за исключением земельных участков муниципальных бюджетных и автономных учреждений)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103,40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103,40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103,40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5659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1 11 05034 04 0000 120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автономных учреждений)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859,3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817,60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817,60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817,60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95,1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8771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1 11 09044 04 0000 120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 от использования имущества, находящегося в собственности городских округов (за исключением имущества муниципальных бюджетных и автономных учреждений, а также имущества муниципальных унитарных предприятий, в том числе казенных)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401,5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466,00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466,00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466,00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116,1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32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1 12 00000 00 0000 000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217,3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20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1 12 01000 01 0000 120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897" marR="897" marT="8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217,3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12,80  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 </a:t>
                      </a:r>
                    </a:p>
                  </a:txBody>
                  <a:tcPr marL="897" marR="897" marT="8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85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277002"/>
              </p:ext>
            </p:extLst>
          </p:nvPr>
        </p:nvGraphicFramePr>
        <p:xfrm>
          <a:off x="827584" y="332656"/>
          <a:ext cx="7590491" cy="5989680"/>
        </p:xfrm>
        <a:graphic>
          <a:graphicData uri="http://schemas.openxmlformats.org/drawingml/2006/table">
            <a:tbl>
              <a:tblPr/>
              <a:tblGrid>
                <a:gridCol w="1152128"/>
                <a:gridCol w="2236484"/>
                <a:gridCol w="542178"/>
                <a:gridCol w="609950"/>
                <a:gridCol w="745495"/>
                <a:gridCol w="677722"/>
                <a:gridCol w="542178"/>
                <a:gridCol w="609950"/>
                <a:gridCol w="474406"/>
              </a:tblGrid>
              <a:tr h="2702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1 14 06312 04 0000 430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увеличение площади земельных участков, находящихся в частной собственности, в результате перераспределения таких земельных участков и земель (или) земельных участков, государственная собственность на которые не разграничена и которые расположены в границах городских округов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07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1 14 00000 00 0000 000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355,8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131,70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131,70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2 481,70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1 884,4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1 884,4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78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1 16 00000 00 0000 000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176,2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9,40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9,40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9,40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85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1 17 00000 00 0000 000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-    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0855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2 00 00000 00 0000 000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90 056,4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91 491,7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91 491,7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90 315,0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06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2 02 00000 00 0000 000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90 056,4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91 235,4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91 235,4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90 058,7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07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2 02 15001 04 0001 150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городских округов на выравнивание бюджетной обеспеченности поселений области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118,2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06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2 02 15001 04 0002 150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городских округов на выравнивание бюджетной обеспеченности муниципальных районов (городских округов) области</a:t>
                      </a:r>
                    </a:p>
                  </a:txBody>
                  <a:tcPr marL="1040" marR="1040" marT="1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24 251,1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21 361,5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21 361,5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21 361,5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88,1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07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2 02 15002 04 0000 150</a:t>
                      </a:r>
                    </a:p>
                  </a:txBody>
                  <a:tcPr marL="1040" marR="1040" marT="10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городских округов на поддержку мер по обеспечению сбалансированности бюджетов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3 967,4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3 967,4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3 967,4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948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202 19999 04 0000 150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дотации бюджетам городских округов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27 339,0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24 489,0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24 489,0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24 489,0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89,6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068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2 02 25555 04 0000 150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бюджетам городских округов на реализацию программ формирования современной городской среды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052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2 02 29999 04 0069 151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бюджетам городских округов области на выравнивание возможностей местных бюджетов по обеспечению повышения оплаты труда отдельным категориям работников бюджетной сферы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06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2 02 29999 04 0073 150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бюджетам городских округов области на реализацию проектов развития муниципальных образований области,основанных на местных инициативах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855,4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116,9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5060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2 02 29999 04 0075 150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бюджетам городских округов области на обеспечение повышения оплаты труда некоторых категорий работников муниципальных учреждений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978,6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1 458,2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1 458,2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652,3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027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2 02 29999 04 0076 151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бюджетам городских округов области на приобретение дорожно-эксплуатационной техники, необходимой для выполнения комплекса работ по поддержанию надлежащего технического состояния автомобильных дорог общего пользования местного значения за счет средств областного дорожного фонда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040" marR="1040" marT="1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8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8377357"/>
              </p:ext>
            </p:extLst>
          </p:nvPr>
        </p:nvGraphicFramePr>
        <p:xfrm>
          <a:off x="539552" y="332656"/>
          <a:ext cx="7848872" cy="5325874"/>
        </p:xfrm>
        <a:graphic>
          <a:graphicData uri="http://schemas.openxmlformats.org/drawingml/2006/table">
            <a:tbl>
              <a:tblPr/>
              <a:tblGrid>
                <a:gridCol w="1143636"/>
                <a:gridCol w="2366144"/>
                <a:gridCol w="522668"/>
                <a:gridCol w="504056"/>
                <a:gridCol w="576064"/>
                <a:gridCol w="720080"/>
                <a:gridCol w="648072"/>
                <a:gridCol w="648072"/>
                <a:gridCol w="720080"/>
              </a:tblGrid>
              <a:tr h="56110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2 02 29999 04 0078 150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Cубсидии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сохранение достигнутых показателей повышения оплаты труда отдельных категорий работников бюджетной сферы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916,0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916,0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916,0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8254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2 02 35120 04 0000 150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городских округов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133,3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656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2 02 35118 04 0000 150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городских округов на осуществление первичного воинского учета на территориях, где отсутствуют военные комиссариаты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73,5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112,8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795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2 02 30024 04 0001 150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 бюджетам городских округов области на финансовое обеспечение образовательной деятельности муниципальных общеобразовательных учреждений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13 151,7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15 288,3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15 288,3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15 288,3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116,2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55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2 02 30024 04 0003 150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бюджетов городских округов области на осуществление органами местного самоуправления государственных полномочий по созданию и организации деятельности комиссий по делам несовершеннолетних и защите их прав </a:t>
                      </a:r>
                    </a:p>
                  </a:txBody>
                  <a:tcPr marL="1413" marR="1413" marT="14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210,7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221,6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221,6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221,6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105,2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943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2 02 30024 04 0008 150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комиссий, определению перечня должностных лиц, уполномоченных составлять протоколы об административных правонарушениях</a:t>
                      </a:r>
                    </a:p>
                  </a:txBody>
                  <a:tcPr marL="1413" marR="1413" marT="141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202,1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213,0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213,0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105,4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6509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2 02 30024 04 0009 150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труда, уплату страховых взносов по обязательному социальному страхованию в государственные внебюджетные фонды Российской Федерации, обеспечение деятельности штатных работников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191,8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202,8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202,8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202,8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105,7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7418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2 02 30024 04 0010 150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203,9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214,8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214,8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214,8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105,3 </a:t>
                      </a:r>
                    </a:p>
                  </a:txBody>
                  <a:tcPr marL="1413" marR="1413" marT="14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38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8209937"/>
              </p:ext>
            </p:extLst>
          </p:nvPr>
        </p:nvGraphicFramePr>
        <p:xfrm>
          <a:off x="323528" y="404662"/>
          <a:ext cx="8496942" cy="5023272"/>
        </p:xfrm>
        <a:graphic>
          <a:graphicData uri="http://schemas.openxmlformats.org/drawingml/2006/table">
            <a:tbl>
              <a:tblPr/>
              <a:tblGrid>
                <a:gridCol w="1944216"/>
                <a:gridCol w="4077113"/>
                <a:gridCol w="353659"/>
                <a:gridCol w="353659"/>
                <a:gridCol w="353659"/>
                <a:gridCol w="353659"/>
                <a:gridCol w="353659"/>
                <a:gridCol w="353659"/>
                <a:gridCol w="353659"/>
              </a:tblGrid>
              <a:tr h="29845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2 02 30024 04 0011 150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674,6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674,6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674,6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105,1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9594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2 02 30024 04 0012 150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507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2 02 30024 04 0014 150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компенсацию родительской платы за присмотр и уход за детьми в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313,9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433,6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138,1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2426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2 02 30024 04 0015 150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осуществление органами местного самоуправления отдельных государственных полномочий по государственному управлению охраной труда</a:t>
                      </a:r>
                    </a:p>
                  </a:txBody>
                  <a:tcPr marL="2046" marR="2046" marT="2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201,8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212,8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212,8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212,8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105,5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4871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2 02 30024 04 0016 150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</a:t>
                      </a:r>
                    </a:p>
                  </a:txBody>
                  <a:tcPr marL="2046" marR="2046" marT="2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124,2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174,8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174,8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243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2 02 30024 04 0027 150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бюджетам городских округов области на предоставление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</a:t>
                      </a:r>
                    </a:p>
                  </a:txBody>
                  <a:tcPr marL="2046" marR="2046" marT="2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204,4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227,2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227,2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227,2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111,2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0044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2 02 30024 04 0028 150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5858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2 02 30024 04 0029 150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организациях, реализующих образовательные программы начального общего,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организациях, реализующих основную общеобразовательную программу дошкольного образования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105,6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0692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2 02 30024 04 0037 150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</a:t>
                      </a:r>
                    </a:p>
                  </a:txBody>
                  <a:tcPr marL="2046" marR="2046" marT="2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9 158,2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9 712,1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9 712,1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9 712,1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7258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2 02 30024 04 0039 150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городских округов области на осуществление органами местного самоуправления отдельных государственных полномочий на организацию проведения мероприятий по отлову и содержанию безнадзорных животных</a:t>
                      </a:r>
                    </a:p>
                  </a:txBody>
                  <a:tcPr marL="2046" marR="2046" marT="204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6116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2 02 30024 04 0040 150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городских округов области на проведение мероприятий по отлову и содержанию безнадзорных животных</a:t>
                      </a:r>
                    </a:p>
                  </a:txBody>
                  <a:tcPr marL="2046" marR="2046" marT="204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6860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2 02 49999 04 0013 150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трансферты, передаваемые бюджетам городских округов области в целях обеспечения надлежащего осуществления полномочий по решению вопросов местного значения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280,1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280,1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164,0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 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046" marR="2046" marT="2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6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668106"/>
              </p:ext>
            </p:extLst>
          </p:nvPr>
        </p:nvGraphicFramePr>
        <p:xfrm>
          <a:off x="684214" y="941135"/>
          <a:ext cx="8002585" cy="4112131"/>
        </p:xfrm>
        <a:graphic>
          <a:graphicData uri="http://schemas.openxmlformats.org/drawingml/2006/table">
            <a:tbl>
              <a:tblPr/>
              <a:tblGrid>
                <a:gridCol w="1124758"/>
                <a:gridCol w="2327085"/>
                <a:gridCol w="650106"/>
                <a:gridCol w="650106"/>
                <a:gridCol w="650106"/>
                <a:gridCol w="650106"/>
                <a:gridCol w="650106"/>
                <a:gridCol w="650106"/>
                <a:gridCol w="650106"/>
              </a:tblGrid>
              <a:tr h="72045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2 02 49999 04 0015 150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трансферты, передаваемые бюджетам городских округов области на размещение социально значимой информации в печатных средствах массовой информации, учрежденных органами местного самоуправления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179,5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264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2 02 49999 04 0017 150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бюджетам городских округов области стимулирующего (поощрительного) характера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9 602,0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5 838,0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5 838,0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5 838,0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4262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2 02 49999 04 0020 150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трансферты, передаваемые бюджетам  городских округов области на осуществление мероприятий в области энергосбережения и повышения энергетической эффективности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3 040,0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3 040,0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3 040,0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76479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2 02 49999 04 0026 150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трансферты, передаваемые бюджетам городских округов области на содействие в уточнении сведений о границах населенных пунктов и территориальных зон в Едином государственном реестре недвижимости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83,5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83,5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552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2 04 04099 04 0073 150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от негосударственных организаций в бюджеты городских округов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164,8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164,8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164,8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6552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2 07 04050 04 0073 180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Проекты развития муниципальных образований Саратовской области, основанных на местных инициативах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28818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2 07 04050 04 0073 150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городских округов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91,5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91,5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91,5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38549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ДОХОДОВ: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106 695,8 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105 941,9 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105 941,9 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109 118,7 </a:t>
                      </a:r>
                    </a:p>
                  </a:txBody>
                  <a:tcPr marL="5542" marR="5542" marT="554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103,0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102,3 </a:t>
                      </a:r>
                    </a:p>
                  </a:txBody>
                  <a:tcPr marL="5542" marR="5542" marT="55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9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0</TotalTime>
  <Pages>0</Pages>
  <Words>6611</Words>
  <Characters>0</Characters>
  <Application>Microsoft Office PowerPoint</Application>
  <DocSecurity>0</DocSecurity>
  <PresentationFormat>Экран (4:3)</PresentationFormat>
  <Lines>0</Lines>
  <Paragraphs>1701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默认设计模板</vt:lpstr>
      <vt:lpstr>1_默认设计模板</vt:lpstr>
      <vt:lpstr>БЮДЖЕТ ДЛЯ ГРАЖДАН</vt:lpstr>
      <vt:lpstr>Уважаемые жители МО п. Михайловский !</vt:lpstr>
      <vt:lpstr>Основные характеристики бюджета </vt:lpstr>
      <vt:lpstr>Анализ исполнения доходной части бюджета муниципального образования п. Михайловский Саратовской области за 2019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Показатели бюджета  городского округа п. Михайловский Саратовской области</vt:lpstr>
      <vt:lpstr>Исполнение местных доходов бюджета п. Михайловский Саратовской области  в 2019</vt:lpstr>
      <vt:lpstr>Анализ исполнения доходной части бюджета п. Михайловский Саратовской области  </vt:lpstr>
      <vt:lpstr>Итоги социально-экономического развития п. Михайловский Саратовской области за 2019 год. </vt:lpstr>
      <vt:lpstr>Презентация PowerPoint</vt:lpstr>
      <vt:lpstr>ДИНАМИКА ПОТРЕБИТЕЛЬСКОГО  РЫНКА</vt:lpstr>
      <vt:lpstr>Показатели социально-экономического развития п. Михайловский за 2019 год</vt:lpstr>
      <vt:lpstr>Презентация PowerPoint</vt:lpstr>
      <vt:lpstr>Численность и состав населения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исполнения расходов бюджета муниципального образования п. Михайловский Саратовской области за 2019 год</vt:lpstr>
      <vt:lpstr>Презентация PowerPoint</vt:lpstr>
      <vt:lpstr>Исполнение расходов бюджета муниципального образования п. Михайловский Саратовской области за 2019 год </vt:lpstr>
      <vt:lpstr>Анализ исполнения расходов бюджета муниципального образования п. Михайловский Саратовской области за 2019 год</vt:lpstr>
      <vt:lpstr>Презентация PowerPoint</vt:lpstr>
      <vt:lpstr>Презентация PowerPoint</vt:lpstr>
      <vt:lpstr>Презентация PowerPoint</vt:lpstr>
      <vt:lpstr>Исполнение расходов бюджета муниципального образования п. Михайловский Саратовской области за 2019 год </vt:lpstr>
      <vt:lpstr>Исполнение по расходам бюджета муниципального образования п. Михайловский Саратовской области в разрезе муниципальных программ за 2019 год</vt:lpstr>
      <vt:lpstr>Презентация PowerPoint</vt:lpstr>
      <vt:lpstr>Исполнение по расходам бюджета муниципального образования п. Михайловский Саратовской области в разрезе муниципальных программ за 2019 год</vt:lpstr>
      <vt:lpstr>Отчет о расходовании средств резервного фонда администрации п. Михайловский за 2019 год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2020-05-26T05:41:41Z</dcterms:modified>
</cp:coreProperties>
</file>