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theme/themeOverride6.xml" ContentType="application/vnd.openxmlformats-officedocument.themeOverride+xml"/>
  <Override PartName="/ppt/notesSlides/notesSlide1.xml" ContentType="application/vnd.openxmlformats-officedocument.presentationml.notesSlide+xml"/>
  <Override PartName="/ppt/charts/chart8.xml" ContentType="application/vnd.openxmlformats-officedocument.drawingml.chart+xml"/>
  <Override PartName="/ppt/theme/themeOverride7.xml" ContentType="application/vnd.openxmlformats-officedocument.themeOverride+xml"/>
  <Override PartName="/ppt/charts/chart9.xml" ContentType="application/vnd.openxmlformats-officedocument.drawingml.chart+xml"/>
  <Override PartName="/ppt/theme/themeOverride8.xml" ContentType="application/vnd.openxmlformats-officedocument.themeOverride+xml"/>
  <Override PartName="/ppt/charts/chart10.xml" ContentType="application/vnd.openxmlformats-officedocument.drawingml.chart+xml"/>
  <Override PartName="/ppt/theme/themeOverride9.xml" ContentType="application/vnd.openxmlformats-officedocument.themeOverride+xml"/>
  <Override PartName="/ppt/charts/chart11.xml" ContentType="application/vnd.openxmlformats-officedocument.drawingml.chart+xml"/>
  <Override PartName="/ppt/theme/themeOverride10.xml" ContentType="application/vnd.openxmlformats-officedocument.themeOverride+xml"/>
  <Override PartName="/ppt/charts/chart12.xml" ContentType="application/vnd.openxmlformats-officedocument.drawingml.chart+xml"/>
  <Override PartName="/ppt/theme/themeOverride11.xml" ContentType="application/vnd.openxmlformats-officedocument.themeOverride+xml"/>
  <Override PartName="/ppt/charts/chart13.xml" ContentType="application/vnd.openxmlformats-officedocument.drawingml.chart+xml"/>
  <Override PartName="/ppt/theme/themeOverride12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49" r:id="rId2"/>
  </p:sldMasterIdLst>
  <p:notesMasterIdLst>
    <p:notesMasterId r:id="rId39"/>
  </p:notesMasterIdLst>
  <p:sldIdLst>
    <p:sldId id="294" r:id="rId3"/>
    <p:sldId id="350" r:id="rId4"/>
    <p:sldId id="320" r:id="rId5"/>
    <p:sldId id="322" r:id="rId6"/>
    <p:sldId id="324" r:id="rId7"/>
    <p:sldId id="325" r:id="rId8"/>
    <p:sldId id="326" r:id="rId9"/>
    <p:sldId id="327" r:id="rId10"/>
    <p:sldId id="344" r:id="rId11"/>
    <p:sldId id="351" r:id="rId12"/>
    <p:sldId id="373" r:id="rId13"/>
    <p:sldId id="374" r:id="rId14"/>
    <p:sldId id="368" r:id="rId15"/>
    <p:sldId id="346" r:id="rId16"/>
    <p:sldId id="356" r:id="rId17"/>
    <p:sldId id="353" r:id="rId18"/>
    <p:sldId id="331" r:id="rId19"/>
    <p:sldId id="367" r:id="rId20"/>
    <p:sldId id="372" r:id="rId21"/>
    <p:sldId id="332" r:id="rId22"/>
    <p:sldId id="355" r:id="rId23"/>
    <p:sldId id="354" r:id="rId24"/>
    <p:sldId id="339" r:id="rId25"/>
    <p:sldId id="340" r:id="rId26"/>
    <p:sldId id="348" r:id="rId27"/>
    <p:sldId id="360" r:id="rId28"/>
    <p:sldId id="361" r:id="rId29"/>
    <p:sldId id="362" r:id="rId30"/>
    <p:sldId id="349" r:id="rId31"/>
    <p:sldId id="363" r:id="rId32"/>
    <p:sldId id="364" r:id="rId33"/>
    <p:sldId id="365" r:id="rId34"/>
    <p:sldId id="369" r:id="rId35"/>
    <p:sldId id="371" r:id="rId36"/>
    <p:sldId id="370" r:id="rId37"/>
    <p:sldId id="338" r:id="rId38"/>
  </p:sldIdLst>
  <p:sldSz cx="9144000" cy="6858000" type="screen4x3"/>
  <p:notesSz cx="6797675" cy="9928225"/>
  <p:custDataLst>
    <p:tags r:id="rId4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00CC00"/>
    <a:srgbClr val="3333FF"/>
    <a:srgbClr val="CC0000"/>
    <a:srgbClr val="0066FF"/>
    <a:srgbClr val="FF9900"/>
    <a:srgbClr val="CC9900"/>
    <a:srgbClr val="00800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457" autoAdjust="0"/>
  </p:normalViewPr>
  <p:slideViewPr>
    <p:cSldViewPr>
      <p:cViewPr varScale="1">
        <p:scale>
          <a:sx n="101" d="100"/>
          <a:sy n="101" d="100"/>
        </p:scale>
        <p:origin x="-264" y="-2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9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0.xlsx"/><Relationship Id="rId1" Type="http://schemas.openxmlformats.org/officeDocument/2006/relationships/themeOverride" Target="../theme/themeOverride10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11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12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5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6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7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26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r>
              <a:rPr lang="ru-RU"/>
              <a:t>Динамика основных показателей бюджета, млн.руб</a:t>
            </a:r>
          </a:p>
        </c:rich>
      </c:tx>
      <c:layout/>
      <c:overlay val="0"/>
      <c:spPr>
        <a:noFill/>
        <a:ln w="31891">
          <a:noFill/>
        </a:ln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33845447898148"/>
          <c:y val="0.41312260037743215"/>
          <c:w val="0.852739726027398"/>
          <c:h val="0.3481781376518218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87328E">
                <a:alpha val="73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-2.0751737851912401E-2"/>
                  <c:y val="-2.64554030300116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9012950741056982E-2"/>
                  <c:y val="-2.1970135946747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9022794935583778E-2"/>
                  <c:y val="-2.20461691916763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104.3</c:v>
                </c:pt>
                <c:pt idx="1">
                  <c:v>83.9</c:v>
                </c:pt>
                <c:pt idx="2">
                  <c:v>82.1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23AFA2">
                <a:alpha val="68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3.0350530672400636E-2"/>
                  <c:y val="-3.09406701132756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0844442038085703E-2"/>
                  <c:y val="-2.64554030300116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8045589871167605E-2"/>
                  <c:y val="-1.3227701515005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Лист1!$C$2:$C$4</c:f>
              <c:numCache>
                <c:formatCode>0.0</c:formatCode>
                <c:ptCount val="3"/>
                <c:pt idx="0">
                  <c:v>108.1</c:v>
                </c:pt>
                <c:pt idx="1">
                  <c:v>82.8</c:v>
                </c:pt>
                <c:pt idx="2">
                  <c:v>79.8</c:v>
                </c:pt>
              </c:numCache>
            </c:numRef>
          </c:val>
          <c:shape val="cylinder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Дефицит/Профицит</c:v>
                </c:pt>
              </c:strCache>
            </c:strRef>
          </c:tx>
          <c:spPr>
            <a:solidFill>
              <a:srgbClr val="B2B2B2">
                <a:alpha val="65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1"/>
              <c:layout>
                <c:manualLayout>
                  <c:x val="3.7137927009516736E-2"/>
                  <c:y val="-4.09687260334707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500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shape val="cylinder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1410432"/>
        <c:axId val="106680320"/>
        <c:axId val="0"/>
      </c:bar3DChart>
      <c:catAx>
        <c:axId val="31410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06680320"/>
        <c:crosses val="autoZero"/>
        <c:auto val="1"/>
        <c:lblAlgn val="ctr"/>
        <c:lblOffset val="100"/>
        <c:noMultiLvlLbl val="0"/>
      </c:catAx>
      <c:valAx>
        <c:axId val="106680320"/>
        <c:scaling>
          <c:orientation val="minMax"/>
        </c:scaling>
        <c:delete val="0"/>
        <c:axPos val="l"/>
        <c:majorGridlines>
          <c:spPr>
            <a:ln w="11959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31410432"/>
        <c:crosses val="autoZero"/>
        <c:crossBetween val="between"/>
      </c:valAx>
      <c:spPr>
        <a:noFill/>
        <a:ln w="31891">
          <a:noFill/>
        </a:ln>
      </c:spPr>
    </c:plotArea>
    <c:legend>
      <c:legendPos val="b"/>
      <c:layout/>
      <c:overlay val="0"/>
      <c:spPr>
        <a:noFill/>
        <a:ln w="31891">
          <a:noFill/>
        </a:ln>
      </c:spPr>
      <c:txPr>
        <a:bodyPr/>
        <a:lstStyle/>
        <a:p>
          <a:pPr>
            <a:defRPr sz="1375" b="0" i="0" u="none" strike="noStrike" baseline="0">
              <a:solidFill>
                <a:srgbClr val="333333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56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1355863368671E-3"/>
          <c:y val="0.10194762004946598"/>
          <c:w val="0.83160759887440461"/>
          <c:h val="0.81714354581402648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871485943775117"/>
          <c:y val="0.10185186238001838"/>
          <c:w val="0.58269575678040264"/>
          <c:h val="0.89814814814814814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00CC00"/>
              </a:solidFill>
            </c:spPr>
          </c:dPt>
          <c:dPt>
            <c:idx val="4"/>
            <c:bubble3D val="0"/>
            <c:spPr>
              <a:solidFill>
                <a:srgbClr val="BBE0E3">
                  <a:lumMod val="90000"/>
                </a:srgbClr>
              </a:solidFill>
            </c:spPr>
          </c:dPt>
          <c:dPt>
            <c:idx val="5"/>
            <c:bubble3D val="0"/>
            <c:spPr>
              <a:solidFill>
                <a:srgbClr val="FF0000"/>
              </a:solidFill>
            </c:spPr>
          </c:dPt>
          <c:dPt>
            <c:idx val="6"/>
            <c:bubble3D val="0"/>
            <c:spPr>
              <a:solidFill>
                <a:srgbClr val="FF66FF"/>
              </a:solidFill>
            </c:spPr>
          </c:dPt>
          <c:dPt>
            <c:idx val="8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4.4628988394522957E-2"/>
                  <c:y val="-7.3626690165534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4.0475603200202381E-2"/>
                  <c:y val="1.674426978216172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23381281029630341"/>
                  <c:y val="-0.1372728047983171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multiLvlStrRef>
              <c:f>'Расходы ФКР (2020)'!$A$3:$B$12</c:f>
              <c:multiLvlStrCache>
                <c:ptCount val="10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11</c:v>
                  </c:pt>
                  <c:pt idx="9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кинематография, сми</c:v>
                  </c:pt>
                  <c:pt idx="7">
                    <c:v>Социальная политика</c:v>
                  </c:pt>
                  <c:pt idx="8">
                    <c:v>Физическая культура и спорт</c:v>
                  </c:pt>
                  <c:pt idx="9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'Расходы ФКР (2020)'!$C$3:$C$12</c:f>
              <c:numCache>
                <c:formatCode>#,##0.00</c:formatCode>
                <c:ptCount val="10"/>
                <c:pt idx="0">
                  <c:v>25946</c:v>
                </c:pt>
                <c:pt idx="1">
                  <c:v>99.1</c:v>
                </c:pt>
                <c:pt idx="2">
                  <c:v>2710</c:v>
                </c:pt>
                <c:pt idx="3">
                  <c:v>4119.3</c:v>
                </c:pt>
                <c:pt idx="4">
                  <c:v>200</c:v>
                </c:pt>
                <c:pt idx="5">
                  <c:v>40932.800000000003</c:v>
                </c:pt>
                <c:pt idx="6">
                  <c:v>4573.1000000000004</c:v>
                </c:pt>
                <c:pt idx="7">
                  <c:v>1054.9000000000001</c:v>
                </c:pt>
                <c:pt idx="8">
                  <c:v>2057</c:v>
                </c:pt>
                <c:pt idx="9">
                  <c:v>1098.9000000000001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rgbClr val="FFFFFF">
        <a:lumMod val="95000"/>
      </a:srgbClr>
    </a:solidFill>
  </c:sp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1355863368671E-3"/>
          <c:y val="0.10194762004946598"/>
          <c:w val="0.83160759887440461"/>
          <c:h val="0.81714354581402648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1"/>
          <c:order val="0"/>
          <c:explosion val="23"/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00CC00"/>
              </a:solidFill>
            </c:spPr>
          </c:dPt>
          <c:dPt>
            <c:idx val="3"/>
            <c:bubble3D val="0"/>
            <c:spPr>
              <a:solidFill>
                <a:srgbClr val="0070C0"/>
              </a:solidFill>
            </c:spPr>
          </c:dPt>
          <c:dPt>
            <c:idx val="5"/>
            <c:bubble3D val="0"/>
            <c:explosion val="48"/>
            <c:spPr>
              <a:solidFill>
                <a:srgbClr val="FF0000"/>
              </a:solidFill>
            </c:spPr>
          </c:dPt>
          <c:dPt>
            <c:idx val="6"/>
            <c:bubble3D val="0"/>
            <c:spPr>
              <a:solidFill>
                <a:srgbClr val="00B0F0"/>
              </a:solidFill>
            </c:spPr>
          </c:dPt>
          <c:dPt>
            <c:idx val="8"/>
            <c:bubble3D val="0"/>
            <c:spPr>
              <a:solidFill>
                <a:srgbClr val="FF66FF"/>
              </a:solidFill>
            </c:spPr>
          </c:dPt>
          <c:dLbls>
            <c:dLbl>
              <c:idx val="0"/>
              <c:layout>
                <c:manualLayout>
                  <c:x val="-1.7776806902920238E-2"/>
                  <c:y val="-1.332458701751475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9232159347042526E-4"/>
                  <c:y val="-0.2844104762147328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4942350076788107E-3"/>
                  <c:y val="-5.440576197678448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3148358702828326E-2"/>
                  <c:y val="0.1282150412409903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481754417407567"/>
                  <c:y val="0.1866167230185853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4.6079044659140169E-3"/>
                  <c:y val="0.2231931998042577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28684150537121877"/>
                  <c:y val="-2.589095945146751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42586569490919596"/>
                  <c:y val="-2.816856773958736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'Расходы ФКР (2021)'!$A$3:$A$12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 - 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кинематография, сми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</c:strCache>
            </c:strRef>
          </c:cat>
          <c:val>
            <c:numRef>
              <c:f>'Расходы ФКР (2021)'!$C$3:$C$12</c:f>
              <c:numCache>
                <c:formatCode>#,##0.00</c:formatCode>
                <c:ptCount val="10"/>
                <c:pt idx="0">
                  <c:v>26964</c:v>
                </c:pt>
                <c:pt idx="1">
                  <c:v>102.4</c:v>
                </c:pt>
                <c:pt idx="2">
                  <c:v>2710</c:v>
                </c:pt>
                <c:pt idx="3">
                  <c:v>3101</c:v>
                </c:pt>
                <c:pt idx="4">
                  <c:v>200</c:v>
                </c:pt>
                <c:pt idx="5">
                  <c:v>37920.199999999997</c:v>
                </c:pt>
                <c:pt idx="6">
                  <c:v>4573.1000000000004</c:v>
                </c:pt>
                <c:pt idx="7">
                  <c:v>1058.2</c:v>
                </c:pt>
                <c:pt idx="8">
                  <c:v>2057</c:v>
                </c:pt>
                <c:pt idx="9">
                  <c:v>1098.9000000000001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olidFill>
          <a:srgbClr val="FFFFFF">
            <a:lumMod val="95000"/>
          </a:srgbClr>
        </a:solidFill>
        <a:ln>
          <a:solidFill>
            <a:schemeClr val="accent1"/>
          </a:solidFill>
        </a:ln>
      </c:spPr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0702688853082188E-2"/>
          <c:y val="0.20205797806383763"/>
          <c:w val="0.92465998659273163"/>
          <c:h val="0.5998790612198162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42"/>
          <c:dPt>
            <c:idx val="0"/>
            <c:bubble3D val="0"/>
            <c:explosion val="19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dPt>
            <c:idx val="1"/>
            <c:bubble3D val="0"/>
            <c:explosion val="0"/>
            <c:spPr>
              <a:solidFill>
                <a:srgbClr val="DBD0F0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2529724409448816"/>
          <c:y val="0.8105316925204713"/>
          <c:w val="0.18025831146106747"/>
          <c:h val="0.18682123067949849"/>
        </c:manualLayout>
      </c:layout>
      <c:overlay val="0"/>
      <c:spPr>
        <a:noFill/>
        <a:ln w="24897">
          <a:noFill/>
        </a:ln>
      </c:spPr>
      <c:txPr>
        <a:bodyPr rot="0" spcFirstLastPara="1" vertOverflow="ellipsis" vert="horz" wrap="square" anchor="ctr" anchorCtr="1"/>
        <a:lstStyle/>
        <a:p>
          <a:pPr rtl="0">
            <a:defRPr sz="1173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516472154794664"/>
          <c:y val="0.22730044961424825"/>
          <c:w val="0.81366768038501103"/>
          <c:h val="0.7714111777357342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3448840769903773"/>
          <c:y val="7.4548702245552642E-2"/>
          <c:w val="0.72102690288713911"/>
          <c:h val="0.7982250656167978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Доходы!$N$17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Доходы!$M$18:$M$20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Доходы!$N$18:$N$20</c:f>
              <c:numCache>
                <c:formatCode>General</c:formatCode>
                <c:ptCount val="3"/>
                <c:pt idx="0">
                  <c:v>35.9</c:v>
                </c:pt>
                <c:pt idx="1">
                  <c:v>27</c:v>
                </c:pt>
                <c:pt idx="2" formatCode="0.00">
                  <c:v>27.1</c:v>
                </c:pt>
              </c:numCache>
            </c:numRef>
          </c:val>
        </c:ser>
        <c:ser>
          <c:idx val="1"/>
          <c:order val="1"/>
          <c:tx>
            <c:strRef>
              <c:f>Доходы!$O$17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Доходы!$M$18:$M$20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Доходы!$O$18:$O$20</c:f>
              <c:numCache>
                <c:formatCode>General</c:formatCode>
                <c:ptCount val="3"/>
                <c:pt idx="0">
                  <c:v>35.9</c:v>
                </c:pt>
                <c:pt idx="1">
                  <c:v>27</c:v>
                </c:pt>
                <c:pt idx="2" formatCode="0.00">
                  <c:v>27.1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0230144"/>
        <c:axId val="106434944"/>
      </c:barChart>
      <c:catAx>
        <c:axId val="1102301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06434944"/>
        <c:crosses val="autoZero"/>
        <c:auto val="1"/>
        <c:lblAlgn val="ctr"/>
        <c:lblOffset val="100"/>
        <c:noMultiLvlLbl val="0"/>
      </c:catAx>
      <c:valAx>
        <c:axId val="10643494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102301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825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764" dirty="0">
                <a:solidFill>
                  <a:schemeClr val="tx1"/>
                </a:solidFill>
              </a:rPr>
              <a:t>Структура налоговых и неналоговых доходов на </a:t>
            </a:r>
            <a:r>
              <a:rPr lang="ru-RU" sz="1764" dirty="0" smtClean="0">
                <a:solidFill>
                  <a:schemeClr val="tx1"/>
                </a:solidFill>
              </a:rPr>
              <a:t>2022 </a:t>
            </a:r>
            <a:r>
              <a:rPr lang="ru-RU" sz="1764" dirty="0">
                <a:solidFill>
                  <a:schemeClr val="tx1"/>
                </a:solidFill>
              </a:rPr>
              <a:t>год</a:t>
            </a:r>
          </a:p>
        </c:rich>
      </c:tx>
      <c:layout>
        <c:manualLayout>
          <c:xMode val="edge"/>
          <c:yMode val="edge"/>
          <c:x val="0.1108277147459165"/>
          <c:y val="6.0525682331592789E-4"/>
        </c:manualLayout>
      </c:layout>
      <c:overlay val="0"/>
      <c:spPr>
        <a:noFill/>
        <a:ln w="24897">
          <a:noFill/>
        </a:ln>
      </c:sp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50303808021374E-2"/>
          <c:y val="0.18859015664926118"/>
          <c:w val="0.92465998659273163"/>
          <c:h val="0.59987906121981627"/>
        </c:manualLayout>
      </c:layout>
      <c:pie3DChart>
        <c:varyColors val="1"/>
        <c:ser>
          <c:idx val="1"/>
          <c:order val="1"/>
          <c:explosion val="8"/>
          <c:dPt>
            <c:idx val="0"/>
            <c:bubble3D val="0"/>
            <c:explosion val="15"/>
          </c:dPt>
          <c:dPt>
            <c:idx val="1"/>
            <c:bubble3D val="0"/>
            <c:explosion val="11"/>
          </c:dPt>
          <c:dLbls>
            <c:dLbl>
              <c:idx val="0"/>
              <c:layout>
                <c:manualLayout>
                  <c:x val="0.1173666372717912"/>
                  <c:y val="0.21968078815615469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5.5448575729807874E-2"/>
                  <c:y val="-5.7329203565195268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Доходы!$H$3:$H$4</c:f>
              <c:strCache>
                <c:ptCount val="2"/>
                <c:pt idx="0">
                  <c:v> Неналоговые доходы</c:v>
                </c:pt>
                <c:pt idx="1">
                  <c:v>Налоговые доходы</c:v>
                </c:pt>
              </c:strCache>
            </c:strRef>
          </c:cat>
          <c:val>
            <c:numRef>
              <c:f>Доходы!$I$3:$I$4</c:f>
              <c:numCache>
                <c:formatCode>General</c:formatCode>
                <c:ptCount val="2"/>
                <c:pt idx="0">
                  <c:v>16869.099999999999</c:v>
                </c:pt>
                <c:pt idx="1">
                  <c:v>19046.900000000001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42"/>
          <c:dPt>
            <c:idx val="0"/>
            <c:bubble3D val="0"/>
            <c:explosion val="19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dPt>
            <c:idx val="1"/>
            <c:bubble3D val="0"/>
            <c:explosion val="0"/>
            <c:spPr>
              <a:solidFill>
                <a:srgbClr val="DBD0F0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2529724409448816"/>
          <c:y val="0.8105316925204713"/>
          <c:w val="0.18025831146106747"/>
          <c:h val="0.18682123067949849"/>
        </c:manualLayout>
      </c:layout>
      <c:overlay val="0"/>
      <c:spPr>
        <a:noFill/>
        <a:ln w="24897">
          <a:noFill/>
        </a:ln>
      </c:spPr>
      <c:txPr>
        <a:bodyPr rot="0" spcFirstLastPara="1" vertOverflow="ellipsis" vert="horz" wrap="square" anchor="ctr" anchorCtr="1"/>
        <a:lstStyle/>
        <a:p>
          <a:pPr rtl="0">
            <a:defRPr sz="1173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636598996554003E-2"/>
          <c:y val="0.1041666666666667"/>
          <c:w val="0.68721766921991867"/>
          <c:h val="0.77314814814814836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6860172648390623"/>
          <c:y val="3.0757871192781304E-2"/>
          <c:w val="0.22913198456425241"/>
          <c:h val="0.56565296861068037"/>
        </c:manualLayout>
      </c:layout>
      <c:overlay val="0"/>
    </c:legend>
    <c:plotVisOnly val="1"/>
    <c:dispBlanksAs val="gap"/>
    <c:showDLblsOverMax val="0"/>
  </c:chart>
  <c:spPr>
    <a:solidFill>
      <a:schemeClr val="accent5">
        <a:lumMod val="40000"/>
        <a:lumOff val="60000"/>
      </a:schemeClr>
    </a:solidFill>
  </c:sp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636598996554003E-2"/>
          <c:y val="0.1041666666666667"/>
          <c:w val="0.68721766921991867"/>
          <c:h val="0.77314814814814836"/>
        </c:manualLayout>
      </c:layout>
      <c:pie3DChart>
        <c:varyColors val="1"/>
        <c:ser>
          <c:idx val="0"/>
          <c:order val="0"/>
          <c:explosion val="22"/>
          <c:dLbls>
            <c:dLbl>
              <c:idx val="0"/>
              <c:layout>
                <c:manualLayout>
                  <c:x val="-5.3385317222965363E-2"/>
                  <c:y val="-0.2179370617079605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9.8892393298050635E-2"/>
                  <c:y val="3.966137457757533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5.0554735955666494E-2"/>
                  <c:y val="0.3088826463367583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'[Диаграмма в Microsoft PowerPoint]Доходы'!$D$4:$D$7</c:f>
              <c:strCache>
                <c:ptCount val="3"/>
                <c:pt idx="0">
                  <c:v>Дотации </c:v>
                </c:pt>
                <c:pt idx="1">
                  <c:v>Субсидии</c:v>
                </c:pt>
                <c:pt idx="2">
                  <c:v>Субвенции</c:v>
                </c:pt>
              </c:strCache>
            </c:strRef>
          </c:cat>
          <c:val>
            <c:numRef>
              <c:f>'[Диаграмма в Microsoft PowerPoint]Доходы'!$E$4:$E$7</c:f>
              <c:numCache>
                <c:formatCode>General</c:formatCode>
                <c:ptCount val="4"/>
                <c:pt idx="0">
                  <c:v>21.4</c:v>
                </c:pt>
                <c:pt idx="1">
                  <c:v>1.5</c:v>
                </c:pt>
                <c:pt idx="2">
                  <c:v>30.2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6860172648390623"/>
          <c:y val="0.21142752989209682"/>
          <c:w val="0.22913198456425241"/>
          <c:h val="0.55399679206765817"/>
        </c:manualLayout>
      </c:layout>
      <c:overlay val="0"/>
    </c:legend>
    <c:plotVisOnly val="1"/>
    <c:dispBlanksAs val="gap"/>
    <c:showDLblsOverMax val="0"/>
  </c:chart>
  <c:spPr>
    <a:solidFill>
      <a:schemeClr val="accent5">
        <a:lumMod val="40000"/>
        <a:lumOff val="60000"/>
      </a:schemeClr>
    </a:solidFill>
  </c:sp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689049285505979"/>
          <c:y val="0"/>
          <c:w val="0.66377940604646646"/>
          <c:h val="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9BBB59">
        <a:lumMod val="20000"/>
        <a:lumOff val="80000"/>
      </a:srgbClr>
    </a:solidFill>
  </c:sp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1"/>
          <c:order val="0"/>
          <c:spPr>
            <a:ln>
              <a:solidFill>
                <a:srgbClr val="0066FF"/>
              </a:solidFill>
            </a:ln>
          </c:spPr>
          <c:explosion val="18"/>
          <c:dPt>
            <c:idx val="0"/>
            <c:bubble3D val="0"/>
            <c:spPr>
              <a:solidFill>
                <a:srgbClr val="00CC00"/>
              </a:solidFill>
              <a:ln>
                <a:solidFill>
                  <a:srgbClr val="0066FF"/>
                </a:solidFill>
              </a:ln>
            </c:spPr>
          </c:dPt>
          <c:dPt>
            <c:idx val="1"/>
            <c:bubble3D val="0"/>
          </c:dPt>
          <c:dPt>
            <c:idx val="2"/>
            <c:bubble3D val="0"/>
            <c:spPr>
              <a:solidFill>
                <a:srgbClr val="808080">
                  <a:lumMod val="60000"/>
                  <a:lumOff val="40000"/>
                </a:srgbClr>
              </a:solidFill>
              <a:ln>
                <a:solidFill>
                  <a:srgbClr val="0066FF"/>
                </a:solidFill>
              </a:ln>
            </c:spPr>
          </c:dPt>
          <c:dPt>
            <c:idx val="3"/>
            <c:bubble3D val="0"/>
          </c:dPt>
          <c:dPt>
            <c:idx val="4"/>
            <c:bubble3D val="0"/>
            <c:spPr>
              <a:solidFill>
                <a:srgbClr val="FF0000"/>
              </a:solidFill>
              <a:ln>
                <a:solidFill>
                  <a:srgbClr val="0066FF"/>
                </a:solidFill>
              </a:ln>
            </c:spPr>
          </c:dPt>
          <c:dPt>
            <c:idx val="5"/>
            <c:bubble3D val="0"/>
            <c:explosion val="42"/>
            <c:spPr>
              <a:solidFill>
                <a:srgbClr val="FFFF00"/>
              </a:solidFill>
              <a:ln>
                <a:solidFill>
                  <a:srgbClr val="0066FF"/>
                </a:solidFill>
              </a:ln>
            </c:spPr>
          </c:dPt>
          <c:dPt>
            <c:idx val="6"/>
            <c:bubble3D val="0"/>
            <c:spPr>
              <a:solidFill>
                <a:srgbClr val="3333FF"/>
              </a:solidFill>
              <a:ln>
                <a:solidFill>
                  <a:srgbClr val="0066FF"/>
                </a:solidFill>
              </a:ln>
            </c:spPr>
          </c:dPt>
          <c:dPt>
            <c:idx val="8"/>
            <c:bubble3D val="0"/>
            <c:spPr>
              <a:solidFill>
                <a:srgbClr val="CC0000"/>
              </a:solidFill>
              <a:ln>
                <a:solidFill>
                  <a:srgbClr val="0066FF"/>
                </a:solidFill>
              </a:ln>
            </c:spPr>
          </c:dPt>
          <c:dLbls>
            <c:dLbl>
              <c:idx val="0"/>
              <c:layout>
                <c:manualLayout>
                  <c:x val="-8.0189675904168336E-3"/>
                  <c:y val="-7.670740577435840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4.8789170596905407E-3"/>
                  <c:y val="-0.1947559212170869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3.2526113731270274E-3"/>
                  <c:y val="1.995654996667037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8.9446812760993255E-2"/>
                  <c:y val="0.1640401500527719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25713788126944043"/>
                  <c:y val="6.164050348572391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1.3553401091801758E-3"/>
                  <c:y val="0.2878620634425026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12137490699964529"/>
                  <c:y val="0.1866574286884790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0.17152786937307837"/>
                  <c:y val="9.231830143872903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8.5179617139469158E-2"/>
                  <c:y val="0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42586569490919596"/>
                  <c:y val="-2.816856773958736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'Расходы ФКР (2021)'!$A$3:$A$12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 - 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кинематография, сми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</c:strCache>
            </c:strRef>
          </c:cat>
          <c:val>
            <c:numRef>
              <c:f>'Расходы ФКР (2021)'!$C$3:$C$12</c:f>
              <c:numCache>
                <c:formatCode>#,##0.00</c:formatCode>
                <c:ptCount val="10"/>
                <c:pt idx="0">
                  <c:v>32649.7</c:v>
                </c:pt>
                <c:pt idx="1">
                  <c:v>96</c:v>
                </c:pt>
                <c:pt idx="2">
                  <c:v>3034.2</c:v>
                </c:pt>
                <c:pt idx="3">
                  <c:v>4470.3</c:v>
                </c:pt>
                <c:pt idx="4">
                  <c:v>11968.8</c:v>
                </c:pt>
                <c:pt idx="5">
                  <c:v>44818.1</c:v>
                </c:pt>
                <c:pt idx="6">
                  <c:v>5558.4</c:v>
                </c:pt>
                <c:pt idx="7">
                  <c:v>1051.7</c:v>
                </c:pt>
                <c:pt idx="8">
                  <c:v>2394.1</c:v>
                </c:pt>
                <c:pt idx="9">
                  <c:v>2086.9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olidFill>
          <a:srgbClr val="FFFFFF">
            <a:lumMod val="95000"/>
          </a:srgbClr>
        </a:solidFill>
        <a:ln>
          <a:solidFill>
            <a:schemeClr val="accent1"/>
          </a:solidFill>
        </a:ln>
      </c:spPr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CFCB53-4751-4A4D-8D2B-6C5897797731}" type="doc">
      <dgm:prSet loTypeId="urn:microsoft.com/office/officeart/2005/8/layout/cycle2" loCatId="cycl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85E7CCD-3794-433C-8311-8EB90BF8D01B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accent2"/>
              </a:solidFill>
            </a:rPr>
            <a:t>Бюджет</a:t>
          </a:r>
        </a:p>
      </dgm:t>
    </dgm:pt>
    <dgm:pt modelId="{25A52390-A822-4CE6-B13E-7449C5AB013F}" type="parTrans" cxnId="{402CF8A4-C6E0-4A2E-9C60-DE70FED41AFA}">
      <dgm:prSet/>
      <dgm:spPr/>
      <dgm:t>
        <a:bodyPr/>
        <a:lstStyle/>
        <a:p>
          <a:endParaRPr lang="ru-RU"/>
        </a:p>
      </dgm:t>
    </dgm:pt>
    <dgm:pt modelId="{291340D8-2C7B-4021-B8E5-F9E816A9E258}" type="sibTrans" cxnId="{402CF8A4-C6E0-4A2E-9C60-DE70FED41AFA}">
      <dgm:prSet/>
      <dgm:spPr/>
      <dgm:t>
        <a:bodyPr/>
        <a:lstStyle/>
        <a:p>
          <a:endParaRPr lang="ru-RU"/>
        </a:p>
      </dgm:t>
    </dgm:pt>
    <dgm:pt modelId="{1FFBFFE6-BCDD-4A09-AE85-BE79D24901AA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gm:t>
    </dgm:pt>
    <dgm:pt modelId="{DA5A6EED-34D9-4356-9C86-DED2D7D18015}" type="parTrans" cxnId="{37926CC3-4EEC-4114-9411-BAE0580AE052}">
      <dgm:prSet/>
      <dgm:spPr/>
      <dgm:t>
        <a:bodyPr/>
        <a:lstStyle/>
        <a:p>
          <a:endParaRPr lang="ru-RU"/>
        </a:p>
      </dgm:t>
    </dgm:pt>
    <dgm:pt modelId="{0637DEF2-219D-4115-BC78-E6F113656A66}" type="sibTrans" cxnId="{37926CC3-4EEC-4114-9411-BAE0580AE052}">
      <dgm:prSet/>
      <dgm:spPr/>
      <dgm:t>
        <a:bodyPr/>
        <a:lstStyle/>
        <a:p>
          <a:endParaRPr lang="ru-RU"/>
        </a:p>
      </dgm:t>
    </dgm:pt>
    <dgm:pt modelId="{C653109F-F561-44B5-A066-C6C92C54DE57}">
      <dgm:prSet phldrT="[Текст]" custT="1"/>
      <dgm:spPr/>
      <dgm:t>
        <a:bodyPr/>
        <a:lstStyle/>
        <a:p>
          <a:r>
            <a:rPr lang="ru-RU" sz="1300" b="1" dirty="0"/>
            <a:t>Гражданин</a:t>
          </a:r>
        </a:p>
      </dgm:t>
    </dgm:pt>
    <dgm:pt modelId="{1E0D0BBE-0363-41C4-A77D-4D896E2769C5}" type="parTrans" cxnId="{3F8BE07A-A38E-433A-91A0-05EAC0BA6775}">
      <dgm:prSet/>
      <dgm:spPr/>
      <dgm:t>
        <a:bodyPr/>
        <a:lstStyle/>
        <a:p>
          <a:endParaRPr lang="ru-RU"/>
        </a:p>
      </dgm:t>
    </dgm:pt>
    <dgm:pt modelId="{F520EC42-2508-401F-8870-EFF9E0514E5D}" type="sibTrans" cxnId="{3F8BE07A-A38E-433A-91A0-05EAC0BA6775}">
      <dgm:prSet/>
      <dgm:spPr/>
      <dgm:t>
        <a:bodyPr/>
        <a:lstStyle/>
        <a:p>
          <a:endParaRPr lang="ru-RU"/>
        </a:p>
      </dgm:t>
    </dgm:pt>
    <dgm:pt modelId="{B588F279-79AA-41A6-A894-18E199B0E068}">
      <dgm:prSet phldrT="[Текст]" custT="1"/>
      <dgm:spPr/>
      <dgm:t>
        <a:bodyPr/>
        <a:lstStyle/>
        <a:p>
          <a:r>
            <a:rPr lang="ru-RU" sz="1200" b="1" dirty="0"/>
            <a:t>Помогает формировать доходную часть бюджета (НДФЛ)</a:t>
          </a:r>
        </a:p>
      </dgm:t>
    </dgm:pt>
    <dgm:pt modelId="{C8A1A241-A969-4584-8ECD-BD024A4C927C}" type="parTrans" cxnId="{FE74A33F-6B8B-4F02-80E3-1324920F25BF}">
      <dgm:prSet/>
      <dgm:spPr/>
      <dgm:t>
        <a:bodyPr/>
        <a:lstStyle/>
        <a:p>
          <a:endParaRPr lang="ru-RU"/>
        </a:p>
      </dgm:t>
    </dgm:pt>
    <dgm:pt modelId="{A069F2F9-E53E-44A1-9638-2ABF0F862C38}" type="sibTrans" cxnId="{FE74A33F-6B8B-4F02-80E3-1324920F25BF}">
      <dgm:prSet/>
      <dgm:spPr/>
      <dgm:t>
        <a:bodyPr/>
        <a:lstStyle/>
        <a:p>
          <a:endParaRPr lang="ru-RU"/>
        </a:p>
      </dgm:t>
    </dgm:pt>
    <dgm:pt modelId="{2B3E201B-D017-4EAB-9FF7-F0B96A326403}" type="pres">
      <dgm:prSet presAssocID="{99CFCB53-4751-4A4D-8D2B-6C589779773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A89A55-F1D3-4AEF-A272-FC4DB5610CC0}" type="pres">
      <dgm:prSet presAssocID="{585E7CCD-3794-433C-8311-8EB90BF8D01B}" presName="node" presStyleLbl="node1" presStyleIdx="0" presStyleCnt="4" custRadScaleRad="100043" custRadScaleInc="2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59CB2E-9328-446A-957F-D10DC6E05E66}" type="pres">
      <dgm:prSet presAssocID="{291340D8-2C7B-4021-B8E5-F9E816A9E258}" presName="sibTrans" presStyleLbl="sibTrans2D1" presStyleIdx="0" presStyleCnt="4"/>
      <dgm:spPr/>
      <dgm:t>
        <a:bodyPr/>
        <a:lstStyle/>
        <a:p>
          <a:endParaRPr lang="ru-RU"/>
        </a:p>
      </dgm:t>
    </dgm:pt>
    <dgm:pt modelId="{541D9661-1680-4A6C-BE71-962B5FE376D0}" type="pres">
      <dgm:prSet presAssocID="{291340D8-2C7B-4021-B8E5-F9E816A9E258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0E3BD310-78A9-4950-9D42-E16A234623D2}" type="pres">
      <dgm:prSet presAssocID="{1FFBFFE6-BCDD-4A09-AE85-BE79D24901AA}" presName="node" presStyleLbl="node1" presStyleIdx="1" presStyleCnt="4" custScaleX="145993" custScaleY="1131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4DA69-0DD2-4391-A8D3-CEBE8CB04949}" type="pres">
      <dgm:prSet presAssocID="{0637DEF2-219D-4115-BC78-E6F113656A66}" presName="sibTrans" presStyleLbl="sibTrans2D1" presStyleIdx="1" presStyleCnt="4"/>
      <dgm:spPr/>
      <dgm:t>
        <a:bodyPr/>
        <a:lstStyle/>
        <a:p>
          <a:endParaRPr lang="ru-RU"/>
        </a:p>
      </dgm:t>
    </dgm:pt>
    <dgm:pt modelId="{8A4271A6-36BF-4466-A2C3-43F1A5306075}" type="pres">
      <dgm:prSet presAssocID="{0637DEF2-219D-4115-BC78-E6F113656A66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38F2E825-0946-4A22-AB27-3D8650C6D76D}" type="pres">
      <dgm:prSet presAssocID="{C653109F-F561-44B5-A066-C6C92C54DE5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E79D36-4667-427D-87F5-FF60A68F41A9}" type="pres">
      <dgm:prSet presAssocID="{F520EC42-2508-401F-8870-EFF9E0514E5D}" presName="sibTrans" presStyleLbl="sibTrans2D1" presStyleIdx="2" presStyleCnt="4"/>
      <dgm:spPr/>
      <dgm:t>
        <a:bodyPr/>
        <a:lstStyle/>
        <a:p>
          <a:endParaRPr lang="ru-RU"/>
        </a:p>
      </dgm:t>
    </dgm:pt>
    <dgm:pt modelId="{0F186D61-8A27-40EF-8007-7864E8B98648}" type="pres">
      <dgm:prSet presAssocID="{F520EC42-2508-401F-8870-EFF9E0514E5D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03FC157A-EB45-45A0-9D80-86C03981E2F2}" type="pres">
      <dgm:prSet presAssocID="{B588F279-79AA-41A6-A894-18E199B0E068}" presName="node" presStyleLbl="node1" presStyleIdx="3" presStyleCnt="4" custScaleX="125249" custScaleY="1178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37058A-12E4-4834-B519-AFCF3587A790}" type="pres">
      <dgm:prSet presAssocID="{A069F2F9-E53E-44A1-9638-2ABF0F862C38}" presName="sibTrans" presStyleLbl="sibTrans2D1" presStyleIdx="3" presStyleCnt="4" custLinFactNeighborX="3098" custLinFactNeighborY="11689"/>
      <dgm:spPr/>
      <dgm:t>
        <a:bodyPr/>
        <a:lstStyle/>
        <a:p>
          <a:endParaRPr lang="ru-RU"/>
        </a:p>
      </dgm:t>
    </dgm:pt>
    <dgm:pt modelId="{0FE87290-7A4F-4577-9C7D-99A0F343FC56}" type="pres">
      <dgm:prSet presAssocID="{A069F2F9-E53E-44A1-9638-2ABF0F862C38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526730DF-B536-4336-8299-55FE1EE9E13D}" type="presOf" srcId="{C653109F-F561-44B5-A066-C6C92C54DE57}" destId="{38F2E825-0946-4A22-AB27-3D8650C6D76D}" srcOrd="0" destOrd="0" presId="urn:microsoft.com/office/officeart/2005/8/layout/cycle2"/>
    <dgm:cxn modelId="{FE74A33F-6B8B-4F02-80E3-1324920F25BF}" srcId="{99CFCB53-4751-4A4D-8D2B-6C5897797731}" destId="{B588F279-79AA-41A6-A894-18E199B0E068}" srcOrd="3" destOrd="0" parTransId="{C8A1A241-A969-4584-8ECD-BD024A4C927C}" sibTransId="{A069F2F9-E53E-44A1-9638-2ABF0F862C38}"/>
    <dgm:cxn modelId="{402CF8A4-C6E0-4A2E-9C60-DE70FED41AFA}" srcId="{99CFCB53-4751-4A4D-8D2B-6C5897797731}" destId="{585E7CCD-3794-433C-8311-8EB90BF8D01B}" srcOrd="0" destOrd="0" parTransId="{25A52390-A822-4CE6-B13E-7449C5AB013F}" sibTransId="{291340D8-2C7B-4021-B8E5-F9E816A9E258}"/>
    <dgm:cxn modelId="{B2F94925-1F48-48A3-9913-9485BB542F49}" type="presOf" srcId="{A069F2F9-E53E-44A1-9638-2ABF0F862C38}" destId="{0FE87290-7A4F-4577-9C7D-99A0F343FC56}" srcOrd="1" destOrd="0" presId="urn:microsoft.com/office/officeart/2005/8/layout/cycle2"/>
    <dgm:cxn modelId="{1F18A4F4-B78F-4765-92DD-269E93522D20}" type="presOf" srcId="{F520EC42-2508-401F-8870-EFF9E0514E5D}" destId="{BAE79D36-4667-427D-87F5-FF60A68F41A9}" srcOrd="0" destOrd="0" presId="urn:microsoft.com/office/officeart/2005/8/layout/cycle2"/>
    <dgm:cxn modelId="{66BE2E80-390E-461C-B89B-E72BF9065F42}" type="presOf" srcId="{A069F2F9-E53E-44A1-9638-2ABF0F862C38}" destId="{C437058A-12E4-4834-B519-AFCF3587A790}" srcOrd="0" destOrd="0" presId="urn:microsoft.com/office/officeart/2005/8/layout/cycle2"/>
    <dgm:cxn modelId="{3F8E0CF3-90A2-4DC4-84B0-63980CF58A81}" type="presOf" srcId="{F520EC42-2508-401F-8870-EFF9E0514E5D}" destId="{0F186D61-8A27-40EF-8007-7864E8B98648}" srcOrd="1" destOrd="0" presId="urn:microsoft.com/office/officeart/2005/8/layout/cycle2"/>
    <dgm:cxn modelId="{CE97CDE8-67C7-4AF4-8D2D-41EAA0599106}" type="presOf" srcId="{0637DEF2-219D-4115-BC78-E6F113656A66}" destId="{5C54DA69-0DD2-4391-A8D3-CEBE8CB04949}" srcOrd="0" destOrd="0" presId="urn:microsoft.com/office/officeart/2005/8/layout/cycle2"/>
    <dgm:cxn modelId="{9F9AB436-21F2-41DE-B5BB-16C509E59570}" type="presOf" srcId="{585E7CCD-3794-433C-8311-8EB90BF8D01B}" destId="{2CA89A55-F1D3-4AEF-A272-FC4DB5610CC0}" srcOrd="0" destOrd="0" presId="urn:microsoft.com/office/officeart/2005/8/layout/cycle2"/>
    <dgm:cxn modelId="{3F8BE07A-A38E-433A-91A0-05EAC0BA6775}" srcId="{99CFCB53-4751-4A4D-8D2B-6C5897797731}" destId="{C653109F-F561-44B5-A066-C6C92C54DE57}" srcOrd="2" destOrd="0" parTransId="{1E0D0BBE-0363-41C4-A77D-4D896E2769C5}" sibTransId="{F520EC42-2508-401F-8870-EFF9E0514E5D}"/>
    <dgm:cxn modelId="{2B8AE494-7914-4F67-8A7B-4FFAFEE9EDDD}" type="presOf" srcId="{0637DEF2-219D-4115-BC78-E6F113656A66}" destId="{8A4271A6-36BF-4466-A2C3-43F1A5306075}" srcOrd="1" destOrd="0" presId="urn:microsoft.com/office/officeart/2005/8/layout/cycle2"/>
    <dgm:cxn modelId="{373782FE-584B-466F-89BF-5342D626BECA}" type="presOf" srcId="{291340D8-2C7B-4021-B8E5-F9E816A9E258}" destId="{2A59CB2E-9328-446A-957F-D10DC6E05E66}" srcOrd="0" destOrd="0" presId="urn:microsoft.com/office/officeart/2005/8/layout/cycle2"/>
    <dgm:cxn modelId="{8C529B13-E027-471F-8D26-17B126BF59C0}" type="presOf" srcId="{291340D8-2C7B-4021-B8E5-F9E816A9E258}" destId="{541D9661-1680-4A6C-BE71-962B5FE376D0}" srcOrd="1" destOrd="0" presId="urn:microsoft.com/office/officeart/2005/8/layout/cycle2"/>
    <dgm:cxn modelId="{EE061C4F-58AF-4513-8D9D-88646B2E3C4B}" type="presOf" srcId="{1FFBFFE6-BCDD-4A09-AE85-BE79D24901AA}" destId="{0E3BD310-78A9-4950-9D42-E16A234623D2}" srcOrd="0" destOrd="0" presId="urn:microsoft.com/office/officeart/2005/8/layout/cycle2"/>
    <dgm:cxn modelId="{37926CC3-4EEC-4114-9411-BAE0580AE052}" srcId="{99CFCB53-4751-4A4D-8D2B-6C5897797731}" destId="{1FFBFFE6-BCDD-4A09-AE85-BE79D24901AA}" srcOrd="1" destOrd="0" parTransId="{DA5A6EED-34D9-4356-9C86-DED2D7D18015}" sibTransId="{0637DEF2-219D-4115-BC78-E6F113656A66}"/>
    <dgm:cxn modelId="{8D2C473A-FAC9-485D-B89E-D08017A7DF30}" type="presOf" srcId="{99CFCB53-4751-4A4D-8D2B-6C5897797731}" destId="{2B3E201B-D017-4EAB-9FF7-F0B96A326403}" srcOrd="0" destOrd="0" presId="urn:microsoft.com/office/officeart/2005/8/layout/cycle2"/>
    <dgm:cxn modelId="{5EF4A034-7B55-4394-8471-4462CFA87D0A}" type="presOf" srcId="{B588F279-79AA-41A6-A894-18E199B0E068}" destId="{03FC157A-EB45-45A0-9D80-86C03981E2F2}" srcOrd="0" destOrd="0" presId="urn:microsoft.com/office/officeart/2005/8/layout/cycle2"/>
    <dgm:cxn modelId="{901C26EA-DFC6-4A8D-84C6-F062E6552FCB}" type="presParOf" srcId="{2B3E201B-D017-4EAB-9FF7-F0B96A326403}" destId="{2CA89A55-F1D3-4AEF-A272-FC4DB5610CC0}" srcOrd="0" destOrd="0" presId="urn:microsoft.com/office/officeart/2005/8/layout/cycle2"/>
    <dgm:cxn modelId="{ECF5AF76-DFA3-42FE-9013-B1C28C44D563}" type="presParOf" srcId="{2B3E201B-D017-4EAB-9FF7-F0B96A326403}" destId="{2A59CB2E-9328-446A-957F-D10DC6E05E66}" srcOrd="1" destOrd="0" presId="urn:microsoft.com/office/officeart/2005/8/layout/cycle2"/>
    <dgm:cxn modelId="{3EB6B552-1127-4E24-9493-8CD502C83016}" type="presParOf" srcId="{2A59CB2E-9328-446A-957F-D10DC6E05E66}" destId="{541D9661-1680-4A6C-BE71-962B5FE376D0}" srcOrd="0" destOrd="0" presId="urn:microsoft.com/office/officeart/2005/8/layout/cycle2"/>
    <dgm:cxn modelId="{79CF00FB-514A-410B-8DB7-EA3A356DD72E}" type="presParOf" srcId="{2B3E201B-D017-4EAB-9FF7-F0B96A326403}" destId="{0E3BD310-78A9-4950-9D42-E16A234623D2}" srcOrd="2" destOrd="0" presId="urn:microsoft.com/office/officeart/2005/8/layout/cycle2"/>
    <dgm:cxn modelId="{46268B1F-156B-4C15-8723-D434DF93F282}" type="presParOf" srcId="{2B3E201B-D017-4EAB-9FF7-F0B96A326403}" destId="{5C54DA69-0DD2-4391-A8D3-CEBE8CB04949}" srcOrd="3" destOrd="0" presId="urn:microsoft.com/office/officeart/2005/8/layout/cycle2"/>
    <dgm:cxn modelId="{A4C7B7DD-EFED-46B2-A668-A48D6DC398A9}" type="presParOf" srcId="{5C54DA69-0DD2-4391-A8D3-CEBE8CB04949}" destId="{8A4271A6-36BF-4466-A2C3-43F1A5306075}" srcOrd="0" destOrd="0" presId="urn:microsoft.com/office/officeart/2005/8/layout/cycle2"/>
    <dgm:cxn modelId="{078D9ACF-8193-41C5-9A9C-D69494B45E6E}" type="presParOf" srcId="{2B3E201B-D017-4EAB-9FF7-F0B96A326403}" destId="{38F2E825-0946-4A22-AB27-3D8650C6D76D}" srcOrd="4" destOrd="0" presId="urn:microsoft.com/office/officeart/2005/8/layout/cycle2"/>
    <dgm:cxn modelId="{1D395D97-52DC-4ADE-A29C-87AB606117C3}" type="presParOf" srcId="{2B3E201B-D017-4EAB-9FF7-F0B96A326403}" destId="{BAE79D36-4667-427D-87F5-FF60A68F41A9}" srcOrd="5" destOrd="0" presId="urn:microsoft.com/office/officeart/2005/8/layout/cycle2"/>
    <dgm:cxn modelId="{C915BB8B-0A5A-4739-9836-A056BDA6319C}" type="presParOf" srcId="{BAE79D36-4667-427D-87F5-FF60A68F41A9}" destId="{0F186D61-8A27-40EF-8007-7864E8B98648}" srcOrd="0" destOrd="0" presId="urn:microsoft.com/office/officeart/2005/8/layout/cycle2"/>
    <dgm:cxn modelId="{6AF60826-4F10-4C17-BA02-FEA5F40977E5}" type="presParOf" srcId="{2B3E201B-D017-4EAB-9FF7-F0B96A326403}" destId="{03FC157A-EB45-45A0-9D80-86C03981E2F2}" srcOrd="6" destOrd="0" presId="urn:microsoft.com/office/officeart/2005/8/layout/cycle2"/>
    <dgm:cxn modelId="{BCA2770A-1825-4F79-A63A-25A86F876518}" type="presParOf" srcId="{2B3E201B-D017-4EAB-9FF7-F0B96A326403}" destId="{C437058A-12E4-4834-B519-AFCF3587A790}" srcOrd="7" destOrd="0" presId="urn:microsoft.com/office/officeart/2005/8/layout/cycle2"/>
    <dgm:cxn modelId="{3EEAE751-A2E0-4BBA-9599-8D0B58A9AF79}" type="presParOf" srcId="{C437058A-12E4-4834-B519-AFCF3587A790}" destId="{0FE87290-7A4F-4577-9C7D-99A0F343FC5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2C9C6D-6A51-4247-87A4-1575277B074F}" type="doc">
      <dgm:prSet loTypeId="urn:microsoft.com/office/officeart/2005/8/layout/list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627A623-F456-49E6-9CEE-DAA3672B5407}">
      <dgm:prSet phldrT="[Текст]" custT="1"/>
      <dgm:spPr/>
      <dgm:t>
        <a:bodyPr/>
        <a:lstStyle/>
        <a:p>
          <a:r>
            <a:rPr lang="ru-RU" sz="20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gm:t>
    </dgm:pt>
    <dgm:pt modelId="{43C58825-5F4F-41D0-8178-5355F73EDE80}" type="parTrans" cxnId="{CD932D36-ABBF-4337-950C-C43E95D7B95B}">
      <dgm:prSet/>
      <dgm:spPr/>
      <dgm:t>
        <a:bodyPr/>
        <a:lstStyle/>
        <a:p>
          <a:endParaRPr lang="ru-RU"/>
        </a:p>
      </dgm:t>
    </dgm:pt>
    <dgm:pt modelId="{56A9D455-555B-45DB-96CC-EC3F93F05754}" type="sibTrans" cxnId="{CD932D36-ABBF-4337-950C-C43E95D7B95B}">
      <dgm:prSet/>
      <dgm:spPr/>
      <dgm:t>
        <a:bodyPr/>
        <a:lstStyle/>
        <a:p>
          <a:endParaRPr lang="ru-RU"/>
        </a:p>
      </dgm:t>
    </dgm:pt>
    <dgm:pt modelId="{218221A9-4C38-4F17-9344-04F7516440AE}">
      <dgm:prSet phldrT="[Текст]" custT="1"/>
      <dgm:spPr/>
      <dgm:t>
        <a:bodyPr/>
        <a:lstStyle/>
        <a:p>
          <a:r>
            <a:rPr lang="ru-RU" sz="2000" dirty="0"/>
            <a:t>Рассмотрение проекта бюджета</a:t>
          </a:r>
        </a:p>
      </dgm:t>
    </dgm:pt>
    <dgm:pt modelId="{E5A5589F-096F-4E3E-A1BC-D49273B72AB3}" type="parTrans" cxnId="{7342DC98-6593-45FB-BEF6-36BB73B11D0F}">
      <dgm:prSet/>
      <dgm:spPr/>
      <dgm:t>
        <a:bodyPr/>
        <a:lstStyle/>
        <a:p>
          <a:endParaRPr lang="ru-RU"/>
        </a:p>
      </dgm:t>
    </dgm:pt>
    <dgm:pt modelId="{657C3D9B-04F0-4444-8786-4E19562DC442}" type="sibTrans" cxnId="{7342DC98-6593-45FB-BEF6-36BB73B11D0F}">
      <dgm:prSet/>
      <dgm:spPr/>
      <dgm:t>
        <a:bodyPr/>
        <a:lstStyle/>
        <a:p>
          <a:endParaRPr lang="ru-RU"/>
        </a:p>
      </dgm:t>
    </dgm:pt>
    <dgm:pt modelId="{47DE6AAF-E77F-41E5-887E-2B7590088927}">
      <dgm:prSet phldrT="[Текст]" custT="1"/>
      <dgm:spPr/>
      <dgm:t>
        <a:bodyPr/>
        <a:lstStyle/>
        <a:p>
          <a:r>
            <a:rPr lang="ru-RU" sz="2000" dirty="0"/>
            <a:t>Утверждение проекта бюджета</a:t>
          </a:r>
        </a:p>
      </dgm:t>
    </dgm:pt>
    <dgm:pt modelId="{67AA7693-4FDD-4AA4-B51C-652E8B28A79E}" type="parTrans" cxnId="{0E446707-9453-4FD4-BC78-351F1BEE3AFF}">
      <dgm:prSet/>
      <dgm:spPr/>
      <dgm:t>
        <a:bodyPr/>
        <a:lstStyle/>
        <a:p>
          <a:endParaRPr lang="ru-RU"/>
        </a:p>
      </dgm:t>
    </dgm:pt>
    <dgm:pt modelId="{D78296D0-EE61-4F7A-BB83-B29F5D0FAF2E}" type="sibTrans" cxnId="{0E446707-9453-4FD4-BC78-351F1BEE3AFF}">
      <dgm:prSet/>
      <dgm:spPr/>
      <dgm:t>
        <a:bodyPr/>
        <a:lstStyle/>
        <a:p>
          <a:endParaRPr lang="ru-RU"/>
        </a:p>
      </dgm:t>
    </dgm:pt>
    <dgm:pt modelId="{D4C136E3-2B52-41D4-B355-0A631098C734}">
      <dgm:prSet custT="1"/>
      <dgm:spPr/>
      <dgm:t>
        <a:bodyPr/>
        <a:lstStyle/>
        <a:p>
          <a:endParaRPr lang="ru-RU" sz="1800" dirty="0"/>
        </a:p>
      </dgm:t>
    </dgm:pt>
    <dgm:pt modelId="{CAAEC522-1EE6-477C-9315-13D95161B2C6}" type="parTrans" cxnId="{DDA24827-781D-420A-805A-95362DA8B5C9}">
      <dgm:prSet/>
      <dgm:spPr/>
      <dgm:t>
        <a:bodyPr/>
        <a:lstStyle/>
        <a:p>
          <a:endParaRPr lang="ru-RU"/>
        </a:p>
      </dgm:t>
    </dgm:pt>
    <dgm:pt modelId="{542ED1C8-C58B-46C1-8B4B-217383B74ED8}" type="sibTrans" cxnId="{DDA24827-781D-420A-805A-95362DA8B5C9}">
      <dgm:prSet/>
      <dgm:spPr/>
      <dgm:t>
        <a:bodyPr/>
        <a:lstStyle/>
        <a:p>
          <a:endParaRPr lang="ru-RU"/>
        </a:p>
      </dgm:t>
    </dgm:pt>
    <dgm:pt modelId="{4EDB460E-EA2F-4B80-AEEC-65936D828CCA}" type="pres">
      <dgm:prSet presAssocID="{F72C9C6D-6A51-4247-87A4-1575277B074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CDFDD-DB88-40D3-B31F-08B0A5D02257}" type="pres">
      <dgm:prSet presAssocID="{9627A623-F456-49E6-9CEE-DAA3672B5407}" presName="parentLin" presStyleCnt="0"/>
      <dgm:spPr/>
    </dgm:pt>
    <dgm:pt modelId="{E7FC8D2D-AAE0-49BA-AE07-D93E3B7B6599}" type="pres">
      <dgm:prSet presAssocID="{9627A623-F456-49E6-9CEE-DAA3672B540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8FFED77-E205-4786-9C92-75818F45B3C3}" type="pres">
      <dgm:prSet presAssocID="{9627A623-F456-49E6-9CEE-DAA3672B5407}" presName="parentText" presStyleLbl="node1" presStyleIdx="0" presStyleCnt="3" custScaleX="45133" custScaleY="220419" custLinFactNeighborX="-100000" custLinFactNeighborY="26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FCF280-A800-4A52-9348-48B5CE864AA0}" type="pres">
      <dgm:prSet presAssocID="{9627A623-F456-49E6-9CEE-DAA3672B5407}" presName="negativeSpace" presStyleCnt="0"/>
      <dgm:spPr/>
    </dgm:pt>
    <dgm:pt modelId="{3F006C1C-44CC-40A3-93A0-4C77B17DE774}" type="pres">
      <dgm:prSet presAssocID="{9627A623-F456-49E6-9CEE-DAA3672B5407}" presName="childText" presStyleLbl="conFgAcc1" presStyleIdx="0" presStyleCnt="3" custScaleY="161531" custLinFactNeighborY="-877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34631-6144-4228-8D06-27AB84B1D686}" type="pres">
      <dgm:prSet presAssocID="{56A9D455-555B-45DB-96CC-EC3F93F05754}" presName="spaceBetweenRectangles" presStyleCnt="0"/>
      <dgm:spPr/>
    </dgm:pt>
    <dgm:pt modelId="{A0BDE4B3-C4CF-48C6-9A36-500B2C3489D7}" type="pres">
      <dgm:prSet presAssocID="{218221A9-4C38-4F17-9344-04F7516440AE}" presName="parentLin" presStyleCnt="0"/>
      <dgm:spPr/>
    </dgm:pt>
    <dgm:pt modelId="{A8C73946-C8F9-4786-96E6-D3060C361670}" type="pres">
      <dgm:prSet presAssocID="{218221A9-4C38-4F17-9344-04F7516440A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6F08A94-15C6-481E-9154-B20A5FEF7382}" type="pres">
      <dgm:prSet presAssocID="{218221A9-4C38-4F17-9344-04F7516440AE}" presName="parentText" presStyleLbl="node1" presStyleIdx="1" presStyleCnt="3" custScaleX="45330" custScaleY="221961" custLinFactNeighborX="-100000" custLinFactNeighborY="280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F7E01B-2FE7-4714-993D-04B86A559172}" type="pres">
      <dgm:prSet presAssocID="{218221A9-4C38-4F17-9344-04F7516440AE}" presName="negativeSpace" presStyleCnt="0"/>
      <dgm:spPr/>
    </dgm:pt>
    <dgm:pt modelId="{82E27E00-3670-49D0-864C-CE6F328784BA}" type="pres">
      <dgm:prSet presAssocID="{218221A9-4C38-4F17-9344-04F7516440AE}" presName="childText" presStyleLbl="conFgAcc1" presStyleIdx="1" presStyleCnt="3" custScaleY="267462">
        <dgm:presLayoutVars>
          <dgm:bulletEnabled val="1"/>
        </dgm:presLayoutVars>
      </dgm:prSet>
      <dgm:spPr/>
    </dgm:pt>
    <dgm:pt modelId="{4FBEA8CE-36EC-4653-AD90-08F2B7C28F2F}" type="pres">
      <dgm:prSet presAssocID="{657C3D9B-04F0-4444-8786-4E19562DC442}" presName="spaceBetweenRectangles" presStyleCnt="0"/>
      <dgm:spPr/>
    </dgm:pt>
    <dgm:pt modelId="{AB243640-CBD1-43F3-9550-87CD853188CF}" type="pres">
      <dgm:prSet presAssocID="{47DE6AAF-E77F-41E5-887E-2B7590088927}" presName="parentLin" presStyleCnt="0"/>
      <dgm:spPr/>
    </dgm:pt>
    <dgm:pt modelId="{537D21AA-C489-45EE-A8B2-F1889B87C301}" type="pres">
      <dgm:prSet presAssocID="{47DE6AAF-E77F-41E5-887E-2B759008892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6324098-4C94-444C-ACA4-D91C5374D090}" type="pres">
      <dgm:prSet presAssocID="{47DE6AAF-E77F-41E5-887E-2B7590088927}" presName="parentText" presStyleLbl="node1" presStyleIdx="2" presStyleCnt="3" custScaleX="46007" custScaleY="231532" custLinFactY="2555" custLinFactNeighborX="-10000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859D56-97BB-4716-9C87-9D28D85A49EB}" type="pres">
      <dgm:prSet presAssocID="{47DE6AAF-E77F-41E5-887E-2B7590088927}" presName="negativeSpace" presStyleCnt="0"/>
      <dgm:spPr/>
    </dgm:pt>
    <dgm:pt modelId="{68FB6DFD-8703-4046-9703-C2FCDB4EF6BF}" type="pres">
      <dgm:prSet presAssocID="{47DE6AAF-E77F-41E5-887E-2B7590088927}" presName="childText" presStyleLbl="conFgAcc1" presStyleIdx="2" presStyleCnt="3" custScaleY="138963" custLinFactY="10502" custLinFactNeighborX="-274" custLinFactNeighborY="100000">
        <dgm:presLayoutVars>
          <dgm:bulletEnabled val="1"/>
        </dgm:presLayoutVars>
      </dgm:prSet>
      <dgm:spPr/>
    </dgm:pt>
  </dgm:ptLst>
  <dgm:cxnLst>
    <dgm:cxn modelId="{444CFE68-1A48-4792-8E2B-7A42EA60479C}" type="presOf" srcId="{F72C9C6D-6A51-4247-87A4-1575277B074F}" destId="{4EDB460E-EA2F-4B80-AEEC-65936D828CCA}" srcOrd="0" destOrd="0" presId="urn:microsoft.com/office/officeart/2005/8/layout/list1"/>
    <dgm:cxn modelId="{7342DC98-6593-45FB-BEF6-36BB73B11D0F}" srcId="{F72C9C6D-6A51-4247-87A4-1575277B074F}" destId="{218221A9-4C38-4F17-9344-04F7516440AE}" srcOrd="1" destOrd="0" parTransId="{E5A5589F-096F-4E3E-A1BC-D49273B72AB3}" sibTransId="{657C3D9B-04F0-4444-8786-4E19562DC442}"/>
    <dgm:cxn modelId="{0E446707-9453-4FD4-BC78-351F1BEE3AFF}" srcId="{F72C9C6D-6A51-4247-87A4-1575277B074F}" destId="{47DE6AAF-E77F-41E5-887E-2B7590088927}" srcOrd="2" destOrd="0" parTransId="{67AA7693-4FDD-4AA4-B51C-652E8B28A79E}" sibTransId="{D78296D0-EE61-4F7A-BB83-B29F5D0FAF2E}"/>
    <dgm:cxn modelId="{B1E4641B-3989-4889-BD85-A9C7C9C4D734}" type="presOf" srcId="{47DE6AAF-E77F-41E5-887E-2B7590088927}" destId="{537D21AA-C489-45EE-A8B2-F1889B87C301}" srcOrd="0" destOrd="0" presId="urn:microsoft.com/office/officeart/2005/8/layout/list1"/>
    <dgm:cxn modelId="{02D88DB3-3D2B-4849-A049-1982ACA5BC96}" type="presOf" srcId="{D4C136E3-2B52-41D4-B355-0A631098C734}" destId="{3F006C1C-44CC-40A3-93A0-4C77B17DE774}" srcOrd="0" destOrd="0" presId="urn:microsoft.com/office/officeart/2005/8/layout/list1"/>
    <dgm:cxn modelId="{4D972A47-9849-4BB5-9603-99024DCC8B1C}" type="presOf" srcId="{9627A623-F456-49E6-9CEE-DAA3672B5407}" destId="{E7FC8D2D-AAE0-49BA-AE07-D93E3B7B6599}" srcOrd="0" destOrd="0" presId="urn:microsoft.com/office/officeart/2005/8/layout/list1"/>
    <dgm:cxn modelId="{705DABC7-F08B-4F72-BD6B-5B5903D5A355}" type="presOf" srcId="{218221A9-4C38-4F17-9344-04F7516440AE}" destId="{26F08A94-15C6-481E-9154-B20A5FEF7382}" srcOrd="1" destOrd="0" presId="urn:microsoft.com/office/officeart/2005/8/layout/list1"/>
    <dgm:cxn modelId="{DDA24827-781D-420A-805A-95362DA8B5C9}" srcId="{9627A623-F456-49E6-9CEE-DAA3672B5407}" destId="{D4C136E3-2B52-41D4-B355-0A631098C734}" srcOrd="0" destOrd="0" parTransId="{CAAEC522-1EE6-477C-9315-13D95161B2C6}" sibTransId="{542ED1C8-C58B-46C1-8B4B-217383B74ED8}"/>
    <dgm:cxn modelId="{5B19EE89-CFEB-4875-ACB9-3E09477AFD56}" type="presOf" srcId="{218221A9-4C38-4F17-9344-04F7516440AE}" destId="{A8C73946-C8F9-4786-96E6-D3060C361670}" srcOrd="0" destOrd="0" presId="urn:microsoft.com/office/officeart/2005/8/layout/list1"/>
    <dgm:cxn modelId="{21E0320D-9341-41DF-AD96-B42E34019993}" type="presOf" srcId="{9627A623-F456-49E6-9CEE-DAA3672B5407}" destId="{F8FFED77-E205-4786-9C92-75818F45B3C3}" srcOrd="1" destOrd="0" presId="urn:microsoft.com/office/officeart/2005/8/layout/list1"/>
    <dgm:cxn modelId="{CD932D36-ABBF-4337-950C-C43E95D7B95B}" srcId="{F72C9C6D-6A51-4247-87A4-1575277B074F}" destId="{9627A623-F456-49E6-9CEE-DAA3672B5407}" srcOrd="0" destOrd="0" parTransId="{43C58825-5F4F-41D0-8178-5355F73EDE80}" sibTransId="{56A9D455-555B-45DB-96CC-EC3F93F05754}"/>
    <dgm:cxn modelId="{8B3EDFB7-A0DD-4109-B018-B2FA21705A3E}" type="presOf" srcId="{47DE6AAF-E77F-41E5-887E-2B7590088927}" destId="{B6324098-4C94-444C-ACA4-D91C5374D090}" srcOrd="1" destOrd="0" presId="urn:microsoft.com/office/officeart/2005/8/layout/list1"/>
    <dgm:cxn modelId="{7BA0F584-18BE-4945-A101-9E0BE1351A50}" type="presParOf" srcId="{4EDB460E-EA2F-4B80-AEEC-65936D828CCA}" destId="{A43CDFDD-DB88-40D3-B31F-08B0A5D02257}" srcOrd="0" destOrd="0" presId="urn:microsoft.com/office/officeart/2005/8/layout/list1"/>
    <dgm:cxn modelId="{2FCFD75F-3E3C-4E16-82E1-2AB197CF7F9C}" type="presParOf" srcId="{A43CDFDD-DB88-40D3-B31F-08B0A5D02257}" destId="{E7FC8D2D-AAE0-49BA-AE07-D93E3B7B6599}" srcOrd="0" destOrd="0" presId="urn:microsoft.com/office/officeart/2005/8/layout/list1"/>
    <dgm:cxn modelId="{8C3E2922-1815-47B1-B6B1-5F6363B785E3}" type="presParOf" srcId="{A43CDFDD-DB88-40D3-B31F-08B0A5D02257}" destId="{F8FFED77-E205-4786-9C92-75818F45B3C3}" srcOrd="1" destOrd="0" presId="urn:microsoft.com/office/officeart/2005/8/layout/list1"/>
    <dgm:cxn modelId="{30EE1DBE-6359-43A3-B6DE-BC8FC4F897C9}" type="presParOf" srcId="{4EDB460E-EA2F-4B80-AEEC-65936D828CCA}" destId="{75FCF280-A800-4A52-9348-48B5CE864AA0}" srcOrd="1" destOrd="0" presId="urn:microsoft.com/office/officeart/2005/8/layout/list1"/>
    <dgm:cxn modelId="{604FB367-235A-429F-8951-7497FFB25F8C}" type="presParOf" srcId="{4EDB460E-EA2F-4B80-AEEC-65936D828CCA}" destId="{3F006C1C-44CC-40A3-93A0-4C77B17DE774}" srcOrd="2" destOrd="0" presId="urn:microsoft.com/office/officeart/2005/8/layout/list1"/>
    <dgm:cxn modelId="{3B649ED5-4A0A-4F4D-ADDD-25A54803120D}" type="presParOf" srcId="{4EDB460E-EA2F-4B80-AEEC-65936D828CCA}" destId="{DB434631-6144-4228-8D06-27AB84B1D686}" srcOrd="3" destOrd="0" presId="urn:microsoft.com/office/officeart/2005/8/layout/list1"/>
    <dgm:cxn modelId="{843AF1F3-0FAE-4024-A91F-B37D805D05D8}" type="presParOf" srcId="{4EDB460E-EA2F-4B80-AEEC-65936D828CCA}" destId="{A0BDE4B3-C4CF-48C6-9A36-500B2C3489D7}" srcOrd="4" destOrd="0" presId="urn:microsoft.com/office/officeart/2005/8/layout/list1"/>
    <dgm:cxn modelId="{620001A5-5BE7-4069-BC75-8F789E7901C5}" type="presParOf" srcId="{A0BDE4B3-C4CF-48C6-9A36-500B2C3489D7}" destId="{A8C73946-C8F9-4786-96E6-D3060C361670}" srcOrd="0" destOrd="0" presId="urn:microsoft.com/office/officeart/2005/8/layout/list1"/>
    <dgm:cxn modelId="{BF7C8EF0-E029-4C79-9CCC-9EEB06A73414}" type="presParOf" srcId="{A0BDE4B3-C4CF-48C6-9A36-500B2C3489D7}" destId="{26F08A94-15C6-481E-9154-B20A5FEF7382}" srcOrd="1" destOrd="0" presId="urn:microsoft.com/office/officeart/2005/8/layout/list1"/>
    <dgm:cxn modelId="{29E330F4-B788-4AC5-9A84-8F9E93CF83E2}" type="presParOf" srcId="{4EDB460E-EA2F-4B80-AEEC-65936D828CCA}" destId="{01F7E01B-2FE7-4714-993D-04B86A559172}" srcOrd="5" destOrd="0" presId="urn:microsoft.com/office/officeart/2005/8/layout/list1"/>
    <dgm:cxn modelId="{7C522E81-36DD-4C5D-968C-9F29200D7F91}" type="presParOf" srcId="{4EDB460E-EA2F-4B80-AEEC-65936D828CCA}" destId="{82E27E00-3670-49D0-864C-CE6F328784BA}" srcOrd="6" destOrd="0" presId="urn:microsoft.com/office/officeart/2005/8/layout/list1"/>
    <dgm:cxn modelId="{309A4C41-B421-4766-805E-88081CFF5208}" type="presParOf" srcId="{4EDB460E-EA2F-4B80-AEEC-65936D828CCA}" destId="{4FBEA8CE-36EC-4653-AD90-08F2B7C28F2F}" srcOrd="7" destOrd="0" presId="urn:microsoft.com/office/officeart/2005/8/layout/list1"/>
    <dgm:cxn modelId="{060E3BED-C863-4EC2-893A-239975923C35}" type="presParOf" srcId="{4EDB460E-EA2F-4B80-AEEC-65936D828CCA}" destId="{AB243640-CBD1-43F3-9550-87CD853188CF}" srcOrd="8" destOrd="0" presId="urn:microsoft.com/office/officeart/2005/8/layout/list1"/>
    <dgm:cxn modelId="{1A1633A2-A779-48AE-B792-603D00687C54}" type="presParOf" srcId="{AB243640-CBD1-43F3-9550-87CD853188CF}" destId="{537D21AA-C489-45EE-A8B2-F1889B87C301}" srcOrd="0" destOrd="0" presId="urn:microsoft.com/office/officeart/2005/8/layout/list1"/>
    <dgm:cxn modelId="{4A5B3502-E1AA-42F9-B2E5-B65F70E6FA61}" type="presParOf" srcId="{AB243640-CBD1-43F3-9550-87CD853188CF}" destId="{B6324098-4C94-444C-ACA4-D91C5374D090}" srcOrd="1" destOrd="0" presId="urn:microsoft.com/office/officeart/2005/8/layout/list1"/>
    <dgm:cxn modelId="{1D953A44-649A-47D5-A4E8-199A3425088F}" type="presParOf" srcId="{4EDB460E-EA2F-4B80-AEEC-65936D828CCA}" destId="{A0859D56-97BB-4716-9C87-9D28D85A49EB}" srcOrd="9" destOrd="0" presId="urn:microsoft.com/office/officeart/2005/8/layout/list1"/>
    <dgm:cxn modelId="{F5F58E82-B8EC-40B0-88B2-74A61533A759}" type="presParOf" srcId="{4EDB460E-EA2F-4B80-AEEC-65936D828CCA}" destId="{68FB6DFD-8703-4046-9703-C2FCDB4EF6B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89A55-F1D3-4AEF-A272-FC4DB5610CC0}">
      <dsp:nvSpPr>
        <dsp:cNvPr id="0" name=""/>
        <dsp:cNvSpPr/>
      </dsp:nvSpPr>
      <dsp:spPr>
        <a:xfrm>
          <a:off x="1615997" y="0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accent2"/>
              </a:solidFill>
            </a:rPr>
            <a:t>Бюджет</a:t>
          </a:r>
        </a:p>
      </dsp:txBody>
      <dsp:txXfrm>
        <a:off x="1824659" y="208662"/>
        <a:ext cx="1007506" cy="1007506"/>
      </dsp:txXfrm>
    </dsp:sp>
    <dsp:sp modelId="{2A59CB2E-9328-446A-957F-D10DC6E05E66}">
      <dsp:nvSpPr>
        <dsp:cNvPr id="0" name=""/>
        <dsp:cNvSpPr/>
      </dsp:nvSpPr>
      <dsp:spPr>
        <a:xfrm rot="2730027">
          <a:off x="2865929" y="1156368"/>
          <a:ext cx="2700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2878044" y="1223652"/>
        <a:ext cx="189034" cy="288528"/>
      </dsp:txXfrm>
    </dsp:sp>
    <dsp:sp modelId="{0E3BD310-78A9-4950-9D42-E16A234623D2}">
      <dsp:nvSpPr>
        <dsp:cNvPr id="0" name=""/>
        <dsp:cNvSpPr/>
      </dsp:nvSpPr>
      <dsp:spPr>
        <a:xfrm>
          <a:off x="2774974" y="1419162"/>
          <a:ext cx="2080152" cy="1612181"/>
        </a:xfrm>
        <a:prstGeom prst="ellipse">
          <a:avLst/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sp:txBody>
      <dsp:txXfrm>
        <a:off x="3079605" y="1655260"/>
        <a:ext cx="1470890" cy="1139985"/>
      </dsp:txXfrm>
    </dsp:sp>
    <dsp:sp modelId="{5C54DA69-0DD2-4391-A8D3-CEBE8CB04949}">
      <dsp:nvSpPr>
        <dsp:cNvPr id="0" name=""/>
        <dsp:cNvSpPr/>
      </dsp:nvSpPr>
      <dsp:spPr>
        <a:xfrm rot="8100000">
          <a:off x="2858262" y="2802266"/>
          <a:ext cx="278667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929619" y="2868885"/>
        <a:ext cx="195067" cy="288528"/>
      </dsp:txXfrm>
    </dsp:sp>
    <dsp:sp modelId="{38F2E825-0946-4A22-AB27-3D8650C6D76D}">
      <dsp:nvSpPr>
        <dsp:cNvPr id="0" name=""/>
        <dsp:cNvSpPr/>
      </dsp:nvSpPr>
      <dsp:spPr>
        <a:xfrm>
          <a:off x="1589957" y="3025516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/>
            <a:t>Гражданин</a:t>
          </a:r>
        </a:p>
      </dsp:txBody>
      <dsp:txXfrm>
        <a:off x="1798619" y="3234178"/>
        <a:ext cx="1007506" cy="1007506"/>
      </dsp:txXfrm>
    </dsp:sp>
    <dsp:sp modelId="{BAE79D36-4667-427D-87F5-FF60A68F41A9}">
      <dsp:nvSpPr>
        <dsp:cNvPr id="0" name=""/>
        <dsp:cNvSpPr/>
      </dsp:nvSpPr>
      <dsp:spPr>
        <a:xfrm rot="13500000">
          <a:off x="1456877" y="2800959"/>
          <a:ext cx="297925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1533165" y="2928735"/>
        <a:ext cx="208548" cy="288528"/>
      </dsp:txXfrm>
    </dsp:sp>
    <dsp:sp modelId="{03FC157A-EB45-45A0-9D80-86C03981E2F2}">
      <dsp:nvSpPr>
        <dsp:cNvPr id="0" name=""/>
        <dsp:cNvSpPr/>
      </dsp:nvSpPr>
      <dsp:spPr>
        <a:xfrm>
          <a:off x="-102598" y="1385714"/>
          <a:ext cx="1784585" cy="1679076"/>
        </a:xfrm>
        <a:prstGeom prst="ellipse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Помогает формировать доходную часть бюджета (НДФЛ)</a:t>
          </a:r>
        </a:p>
      </dsp:txBody>
      <dsp:txXfrm>
        <a:off x="158748" y="1631609"/>
        <a:ext cx="1261893" cy="1187286"/>
      </dsp:txXfrm>
    </dsp:sp>
    <dsp:sp modelId="{C437058A-12E4-4834-B519-AFCF3587A790}">
      <dsp:nvSpPr>
        <dsp:cNvPr id="0" name=""/>
        <dsp:cNvSpPr/>
      </dsp:nvSpPr>
      <dsp:spPr>
        <a:xfrm rot="18929155">
          <a:off x="1463058" y="1237163"/>
          <a:ext cx="3075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1476294" y="1365681"/>
        <a:ext cx="215284" cy="2885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006C1C-44CC-40A3-93A0-4C77B17DE774}">
      <dsp:nvSpPr>
        <dsp:cNvPr id="0" name=""/>
        <dsp:cNvSpPr/>
      </dsp:nvSpPr>
      <dsp:spPr>
        <a:xfrm>
          <a:off x="0" y="762360"/>
          <a:ext cx="7358114" cy="6105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071" tIns="312420" rIns="571071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</dsp:txBody>
      <dsp:txXfrm>
        <a:off x="0" y="762360"/>
        <a:ext cx="7358114" cy="610587"/>
      </dsp:txXfrm>
    </dsp:sp>
    <dsp:sp modelId="{F8FFED77-E205-4786-9C92-75818F45B3C3}">
      <dsp:nvSpPr>
        <dsp:cNvPr id="0" name=""/>
        <dsp:cNvSpPr/>
      </dsp:nvSpPr>
      <dsp:spPr>
        <a:xfrm>
          <a:off x="0" y="90555"/>
          <a:ext cx="2324656" cy="97601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sp:txBody>
      <dsp:txXfrm>
        <a:off x="47645" y="138200"/>
        <a:ext cx="2229366" cy="880725"/>
      </dsp:txXfrm>
    </dsp:sp>
    <dsp:sp modelId="{82E27E00-3670-49D0-864C-CE6F328784BA}">
      <dsp:nvSpPr>
        <dsp:cNvPr id="0" name=""/>
        <dsp:cNvSpPr/>
      </dsp:nvSpPr>
      <dsp:spPr>
        <a:xfrm>
          <a:off x="0" y="2286440"/>
          <a:ext cx="7358114" cy="10110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1628512"/>
              <a:satOff val="5598"/>
              <a:lumOff val="-2686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F08A94-15C6-481E-9154-B20A5FEF7382}">
      <dsp:nvSpPr>
        <dsp:cNvPr id="0" name=""/>
        <dsp:cNvSpPr/>
      </dsp:nvSpPr>
      <dsp:spPr>
        <a:xfrm>
          <a:off x="0" y="1649238"/>
          <a:ext cx="2334803" cy="982843"/>
        </a:xfrm>
        <a:prstGeom prst="roundRect">
          <a:avLst/>
        </a:prstGeom>
        <a:gradFill rotWithShape="0">
          <a:gsLst>
            <a:gs pos="0">
              <a:schemeClr val="accent5">
                <a:hueOff val="1628512"/>
                <a:satOff val="5598"/>
                <a:lumOff val="-26863"/>
                <a:alphaOff val="0"/>
                <a:shade val="51000"/>
                <a:satMod val="130000"/>
              </a:schemeClr>
            </a:gs>
            <a:gs pos="80000">
              <a:schemeClr val="accent5">
                <a:hueOff val="1628512"/>
                <a:satOff val="5598"/>
                <a:lumOff val="-26863"/>
                <a:alphaOff val="0"/>
                <a:shade val="93000"/>
                <a:satMod val="130000"/>
              </a:schemeClr>
            </a:gs>
            <a:gs pos="100000">
              <a:schemeClr val="accent5">
                <a:hueOff val="1628512"/>
                <a:satOff val="5598"/>
                <a:lumOff val="-2686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Рассмотрение проекта бюджета</a:t>
          </a:r>
        </a:p>
      </dsp:txBody>
      <dsp:txXfrm>
        <a:off x="47978" y="1697216"/>
        <a:ext cx="2238847" cy="886887"/>
      </dsp:txXfrm>
    </dsp:sp>
    <dsp:sp modelId="{68FB6DFD-8703-4046-9703-C2FCDB4EF6BF}">
      <dsp:nvSpPr>
        <dsp:cNvPr id="0" name=""/>
        <dsp:cNvSpPr/>
      </dsp:nvSpPr>
      <dsp:spPr>
        <a:xfrm>
          <a:off x="0" y="4261065"/>
          <a:ext cx="7358114" cy="52528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3257024"/>
              <a:satOff val="11196"/>
              <a:lumOff val="-5372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6324098-4C94-444C-ACA4-D91C5374D090}">
      <dsp:nvSpPr>
        <dsp:cNvPr id="0" name=""/>
        <dsp:cNvSpPr/>
      </dsp:nvSpPr>
      <dsp:spPr>
        <a:xfrm>
          <a:off x="0" y="3761122"/>
          <a:ext cx="2369673" cy="1025223"/>
        </a:xfrm>
        <a:prstGeom prst="roundRect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Утверждение проекта бюджета</a:t>
          </a:r>
        </a:p>
      </dsp:txBody>
      <dsp:txXfrm>
        <a:off x="50047" y="3811169"/>
        <a:ext cx="2269579" cy="925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4" y="1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8"/>
            <a:ext cx="5438140" cy="446770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102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0092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4" y="9430092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704BD56-1EFF-471C-8F4C-8C824A5C4C3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51539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19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735486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32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26278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163E4-FC2B-4E72-8777-A5ACDAA26C3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32FFB-7069-4A99-99AF-B0B3073D856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BCDAF-E14D-4C57-B9F6-AFED53D9B20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768B4-422D-4FA2-8ECA-B301A2297433}" type="datetimeFigureOut">
              <a:rPr lang="zh-CN" altLang="en-US"/>
              <a:pPr>
                <a:defRPr/>
              </a:pPr>
              <a:t>2021/12/20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EEF0F-47EC-4542-87B5-6576CCFBB6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634EC-4F32-4DA1-A2CC-7CCAB017E4A9}" type="datetimeFigureOut">
              <a:rPr lang="zh-CN" altLang="en-US"/>
              <a:pPr>
                <a:defRPr/>
              </a:pPr>
              <a:t>2021/12/20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55AEC-FAC8-4637-A7E6-A4EBDF77CD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017F7-4099-437E-B603-952AC3B0E8BF}" type="datetimeFigureOut">
              <a:rPr lang="zh-CN" altLang="en-US"/>
              <a:pPr>
                <a:defRPr/>
              </a:pPr>
              <a:t>2021/12/20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5B1CC-F1B5-4205-95BA-5C1020E5BC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3AC88-9E7D-442A-BC38-AACC84D85385}" type="datetimeFigureOut">
              <a:rPr lang="zh-CN" altLang="en-US"/>
              <a:pPr>
                <a:defRPr/>
              </a:pPr>
              <a:t>2021/12/20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F4722-20F5-4291-81BC-7DA2A5D37B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62C62-C5EA-4C7F-BB85-AF0292B490DB}" type="datetimeFigureOut">
              <a:rPr lang="zh-CN" altLang="en-US"/>
              <a:pPr>
                <a:defRPr/>
              </a:pPr>
              <a:t>2021/12/20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31BFE-8C55-494A-B157-909E50AD2D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E19A0-8EDA-40D1-B709-CBD3F51C1F56}" type="datetimeFigureOut">
              <a:rPr lang="zh-CN" altLang="en-US"/>
              <a:pPr>
                <a:defRPr/>
              </a:pPr>
              <a:t>2021/12/20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D5250-B65D-49BD-B3BC-947172E99A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96B62-3F8D-4E65-9BC5-8994767BF7C5}" type="datetimeFigureOut">
              <a:rPr lang="zh-CN" altLang="en-US"/>
              <a:pPr>
                <a:defRPr/>
              </a:pPr>
              <a:t>2021/12/20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00756-DB74-4F30-83F7-96EB3BF0C9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19A99-9026-449C-97AD-6F06F0B4276C}" type="datetimeFigureOut">
              <a:rPr lang="zh-CN" altLang="en-US"/>
              <a:pPr>
                <a:defRPr/>
              </a:pPr>
              <a:t>2021/12/20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3C094-A48F-4004-914E-87C4AF4C69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89BF8-3996-477E-8337-4DCE5F3181F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5C993-97BD-4653-A0D2-69F6C4FE6BBE}" type="datetimeFigureOut">
              <a:rPr lang="zh-CN" altLang="en-US"/>
              <a:pPr>
                <a:defRPr/>
              </a:pPr>
              <a:t>2021/12/20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283AC-24B6-4A48-BBC4-7643B14DC9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508AE-F11F-4825-8B60-9A5C52A7DFAB}" type="datetimeFigureOut">
              <a:rPr lang="zh-CN" altLang="en-US"/>
              <a:pPr>
                <a:defRPr/>
              </a:pPr>
              <a:t>2021/12/20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C867A-E377-4B0F-B1BB-89FAB002BB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A5C50-D4A2-4FDD-8D84-885F0921CD4B}" type="datetimeFigureOut">
              <a:rPr lang="zh-CN" altLang="en-US"/>
              <a:pPr>
                <a:defRPr/>
              </a:pPr>
              <a:t>2021/12/20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31C58-8040-4BA7-979C-5E801CEBA3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5AF0E-15BE-48E0-A5AE-C42704E2879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A7870-9813-4B3B-9BA5-A9054049263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40D5B-F61D-4935-BCD8-B296CDB22F8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8D0DC-7FA2-4A3F-BC23-126B918C929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58A99-F97D-4D21-848B-A64D71B02CA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29A10-F726-4F75-818A-E97FA7A9D6C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9F406-9111-40C0-814C-BC5FF514554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单击此处编辑母版文本样式</a:t>
            </a:r>
          </a:p>
          <a:p>
            <a:pPr lvl="1"/>
            <a:r>
              <a:rPr lang="zh-CN" altLang="ru-RU" smtClean="0"/>
              <a:t>第二级</a:t>
            </a:r>
          </a:p>
          <a:p>
            <a:pPr lvl="2"/>
            <a:r>
              <a:rPr lang="zh-CN" altLang="ru-RU" smtClean="0"/>
              <a:t>第三级</a:t>
            </a:r>
          </a:p>
          <a:p>
            <a:pPr lvl="3"/>
            <a:r>
              <a:rPr lang="zh-CN" altLang="ru-RU" smtClean="0"/>
              <a:t>第四级</a:t>
            </a:r>
          </a:p>
          <a:p>
            <a:pPr lvl="4"/>
            <a:r>
              <a:rPr lang="zh-CN" altLang="ru-RU" smtClean="0"/>
              <a:t>第五级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836DEF-6233-435E-B7AE-462E7E5E32E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2" descr="C:\Users\yangkang\Desktop\TO-卡瓦\首界面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205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fld id="{9D930F71-87C3-45D5-944F-3A110ECC60DB}" type="datetimeFigureOut">
              <a:rPr lang="zh-CN" altLang="en-US"/>
              <a:pPr>
                <a:defRPr/>
              </a:pPr>
              <a:t>2021/12/20</a:t>
            </a:fld>
            <a:endParaRPr lang="zh-CN" altLang="en-US"/>
          </a:p>
        </p:txBody>
      </p:sp>
      <p:sp>
        <p:nvSpPr>
          <p:cNvPr id="205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300F5B-FC66-4CCE-B1CC-FA2DC679B9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chart" Target="../charts/chart5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7" Type="http://schemas.openxmlformats.org/officeDocument/2006/relationships/chart" Target="../charts/chart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chart" Target="../charts/chart6.xml"/><Relationship Id="rId5" Type="http://schemas.openxmlformats.org/officeDocument/2006/relationships/image" Target="../media/image18.jpeg"/><Relationship Id="rId4" Type="http://schemas.openxmlformats.org/officeDocument/2006/relationships/image" Target="../media/image17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2988" y="2147888"/>
            <a:ext cx="7772400" cy="1136650"/>
          </a:xfrm>
        </p:spPr>
        <p:txBody>
          <a:bodyPr/>
          <a:lstStyle/>
          <a:p>
            <a:pPr>
              <a:defRPr/>
            </a:pPr>
            <a:r>
              <a:rPr lang="ru-RU" dirty="0"/>
              <a:t>БЮДЖЕТ ДЛЯ ГРАЖДАН</a:t>
            </a:r>
          </a:p>
        </p:txBody>
      </p:sp>
      <p:sp>
        <p:nvSpPr>
          <p:cNvPr id="3075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221088"/>
            <a:ext cx="6408712" cy="2232248"/>
          </a:xfrm>
        </p:spPr>
        <p:txBody>
          <a:bodyPr/>
          <a:lstStyle/>
          <a:p>
            <a:pPr>
              <a:defRPr/>
            </a:pP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к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утвержденному  бюджету муниципального образования п. Михайловский Саратовской области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на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2022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год и плановый период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2023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и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2024 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годов</a:t>
            </a:r>
          </a:p>
        </p:txBody>
      </p:sp>
      <p:pic>
        <p:nvPicPr>
          <p:cNvPr id="9220" name="Picture 5" descr="https://images.vector-images.com/64/mikhaylovskyi_zato_co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3338" y="242888"/>
            <a:ext cx="14573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Показатели прогноза социально-экономического развития МО п. Михайловский на 2022 – 2024 годы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1892568"/>
              </p:ext>
            </p:extLst>
          </p:nvPr>
        </p:nvGraphicFramePr>
        <p:xfrm>
          <a:off x="467544" y="1268760"/>
          <a:ext cx="8229600" cy="4736144"/>
        </p:xfrm>
        <a:graphic>
          <a:graphicData uri="http://schemas.openxmlformats.org/drawingml/2006/table">
            <a:tbl>
              <a:tblPr/>
              <a:tblGrid>
                <a:gridCol w="3898900"/>
                <a:gridCol w="720725"/>
                <a:gridCol w="719138"/>
                <a:gridCol w="720725"/>
                <a:gridCol w="719608"/>
                <a:gridCol w="720080"/>
                <a:gridCol w="730424"/>
              </a:tblGrid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Показатели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2019 год отчет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2020 год отчет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2021 год оценка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2022 год прогноз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2023 год прогноз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2024 год прогноз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Денежные доходы населения - всего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747 956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807 341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822 037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881 186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946 979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1 018 845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828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в том числе: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Оплата труда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359 114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389 980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393 880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421 485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452 640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486 588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Доходы от предпринимательской деятельности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Пенсии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130 344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137 643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145 901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155 092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163 622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172 621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Пособия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6 600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6 732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6 934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7 593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8 148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8 759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Стипендии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Другие доходы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2513 79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272 986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275 322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296 656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322 569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350 877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Расходы и сбережения -  всего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613 324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670 093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682 291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729 902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787 868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856 717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в том числе: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Покупка товаров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131 949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133 560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140 370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149 790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159 990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171 040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Обязательные платежи и разнообразные взносы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100 325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119 947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122 130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130 652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138 214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148 099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Прочие расходы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381 050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416 586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419 791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449 460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489 664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537 578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Среднемесячные денежные доходы на душу населения, рублей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24 453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26 879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27 368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29 338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31 528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33 921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темп роста среднемесячных денежных доходов на душу населения 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       103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Численность населения (среднегодовая),человек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2549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2503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2503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2503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2503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2503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</p:spPr>
        <p:txBody>
          <a:bodyPr/>
          <a:lstStyle/>
          <a:p>
            <a:r>
              <a:rPr lang="ru-RU" sz="1800" dirty="0"/>
              <a:t>Прогноз социально-экономического развития муниципального образования п. Михайловский</a:t>
            </a:r>
            <a:br>
              <a:rPr lang="ru-RU" sz="1800" dirty="0"/>
            </a:br>
            <a:r>
              <a:rPr lang="ru-RU" sz="1800" dirty="0"/>
              <a:t>на 2022 год и плановый период 2023 и 2024 годов</a:t>
            </a:r>
            <a:br>
              <a:rPr lang="ru-RU" sz="1800" dirty="0"/>
            </a:br>
            <a:endParaRPr lang="ru-RU" sz="1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2504401"/>
              </p:ext>
            </p:extLst>
          </p:nvPr>
        </p:nvGraphicFramePr>
        <p:xfrm>
          <a:off x="323526" y="1163417"/>
          <a:ext cx="8640963" cy="5584443"/>
        </p:xfrm>
        <a:graphic>
          <a:graphicData uri="http://schemas.openxmlformats.org/drawingml/2006/table">
            <a:tbl>
              <a:tblPr/>
              <a:tblGrid>
                <a:gridCol w="1872210"/>
                <a:gridCol w="3240360"/>
                <a:gridCol w="864096"/>
                <a:gridCol w="792088"/>
                <a:gridCol w="648072"/>
                <a:gridCol w="697317"/>
                <a:gridCol w="526820"/>
              </a:tblGrid>
              <a:tr h="6899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п/п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Наименование показателя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Отчет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2020 года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Оценка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2021 года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Прогноз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2022 год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Прогноз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2023 год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Прогноз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2024 год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32629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Объем отгруженных товаров собственного производства, выполненных работ и услуг собственными силами (по видам деятельности раздел </a:t>
                      </a:r>
                      <a:r>
                        <a:rPr lang="en-US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«Добыча полезных ископаемых», раздел </a:t>
                      </a:r>
                      <a:r>
                        <a:rPr lang="en-US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«Обрабатывающие производства», раздел </a:t>
                      </a:r>
                      <a:r>
                        <a:rPr lang="en-US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«Обеспечение электрической энергией, газом и паром; кондиционирование воздуха»,  раздел </a:t>
                      </a:r>
                      <a:r>
                        <a:rPr lang="en-US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«Водоснабжение, водоотведение, организация сбора и утилизация отходов, деятельность по ликвидации загрязнений» по классификации ОКВЭД), тыс. руб.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17136,0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17972,0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18690,8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19438,5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20216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641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 ИПП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110,2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104,9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104,0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104,0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104,0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5984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Объем производства подакцизных товаров, тыс.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дкл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52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42062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Объем валовой продукции сельского хозяйства во всех категориях хозяйств в действующих ценах каждого года, млн. руб.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52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70104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Доходы, уменьшенные на величину расходов в соответствии со статьей 346.5 Налогового кодекса РФ, сельскохозяйственных товаропроизводителей, перешедших на уплату единого сельскохозяйственного налога, всего, тыс. руб. 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814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855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898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943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990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52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109,7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105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105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105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105</a:t>
                      </a: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526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работающих, всего, человек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26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100,00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100,00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100,00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100,00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6083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Фонд оплаты труда работающих, всего (включая данные по сотрудникам УВД, УГПС, юстиции и приравненным к ним категориям, денежное содержание военнослужащих), тыс. руб.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389980,0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393880,0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421845,0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452640,0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486588,0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641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108,6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107,30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107,50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526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7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Выплаты социального характера, тыс. руб.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1702,0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1801,0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1929,0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2070,0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2225,0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52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107,5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27" marR="43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150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3510461"/>
              </p:ext>
            </p:extLst>
          </p:nvPr>
        </p:nvGraphicFramePr>
        <p:xfrm>
          <a:off x="395535" y="260649"/>
          <a:ext cx="8259608" cy="5865512"/>
        </p:xfrm>
        <a:graphic>
          <a:graphicData uri="http://schemas.openxmlformats.org/drawingml/2006/table">
            <a:tbl>
              <a:tblPr/>
              <a:tblGrid>
                <a:gridCol w="2576148"/>
                <a:gridCol w="2576148"/>
                <a:gridCol w="637778"/>
                <a:gridCol w="626015"/>
                <a:gridCol w="626015"/>
                <a:gridCol w="626015"/>
                <a:gridCol w="591489"/>
              </a:tblGrid>
              <a:tr h="5676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п/п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Наименование показателя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Отчет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2020 года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Оценка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2021 года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Прогноз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2022 год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Прогноз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2023 год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Прогноз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2024 год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51368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физических лиц, получающих доходы от предпринимательской и иной приносящий доход деятельности, который облагается налогом на доходы физических лиц (предприниматели, осуществляющие деятельность без образования юридического лица, частные нотариусы, и другие лица, занимающиеся частной практикой), человек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51368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Чистый доход физических лиц, получающих доход от предпринимательской и иной приносящий доход деятельности, который облагается налогом на доходы физических лиц, (предприниматели, осуществляющие деятельность без образования юридического лица, частные нотариусы, и другие лица, занимающиеся частной практикой), тыс. руб.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Оборот розничной торговли, тыс. руб.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127370,0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133870,0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142850,0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152580,0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163120,0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96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103,00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103,00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103,00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Оборот общественного питания, тыс. руб.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6190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6500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6940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7410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7920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103,0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102,0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102,0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Денежные доходы населения, тыс. руб.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807341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822037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881186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946979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1018845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108,0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101,8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107,2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107,5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107,6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Расходы и сбережения, тыс. руб.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670093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682291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729902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787868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856717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109,3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101,8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107,0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107,9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108,7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Численность детей до 18 лет, человек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491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485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479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472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464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9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% к предыдущему году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91,1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98,8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98,8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98,5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98,3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209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562943"/>
              </p:ext>
            </p:extLst>
          </p:nvPr>
        </p:nvGraphicFramePr>
        <p:xfrm>
          <a:off x="1547664" y="1729520"/>
          <a:ext cx="6336704" cy="4844086"/>
        </p:xfrm>
        <a:graphic>
          <a:graphicData uri="http://schemas.openxmlformats.org/drawingml/2006/table">
            <a:tbl>
              <a:tblPr firstRow="1" firstCol="1" bandRow="1"/>
              <a:tblGrid>
                <a:gridCol w="1843275"/>
                <a:gridCol w="1290292"/>
                <a:gridCol w="1725395"/>
                <a:gridCol w="1477742"/>
              </a:tblGrid>
              <a:tr h="367957">
                <a:tc>
                  <a:txBody>
                    <a:bodyPr/>
                    <a:lstStyle/>
                    <a:p>
                      <a:pPr indent="4203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Возраст, лет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Мужчины и женщины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Мужчины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Женщины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 населения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2458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1258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653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0-2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3-5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777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1-6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722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8-13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14-15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16-17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18-19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20-24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25-29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30-34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35-39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40-44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45-49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50-54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55-59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60-64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65-69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70 лет и старше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95536" y="23668"/>
            <a:ext cx="8352928" cy="1705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6988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3698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 b="1" dirty="0" smtClean="0">
                <a:latin typeface="Times New Roman"/>
                <a:ea typeface="Times New Roman"/>
                <a:cs typeface="Times New Roman"/>
              </a:rPr>
              <a:t>2.2</a:t>
            </a:r>
            <a:r>
              <a:rPr lang="ru-RU" sz="1100" b="1" dirty="0">
                <a:latin typeface="Times New Roman"/>
                <a:ea typeface="Times New Roman"/>
                <a:cs typeface="Times New Roman"/>
              </a:rPr>
              <a:t>. Численность и состав населения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Численность населения муниципального образования п. Михайловский  по состоянию на 1 января 2021 года составила 2458 человек, из них: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63,4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%- граждане трудоспособного возраста (численность 1559  человек),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                    16,6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%- граждане моложе трудоспособного возраста (численность 408 человек),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                    16,6 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%- граждане  старше  трудоспособного возраста (численность 408 человек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).</a:t>
            </a:r>
            <a:r>
              <a:rPr kumimoji="0" lang="ru-RU" alt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6103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2650" y="90488"/>
            <a:ext cx="73564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284C6A"/>
                </a:solidFill>
                <a:latin typeface="+mn-lt"/>
                <a:cs typeface="Arial" charset="0"/>
              </a:rPr>
              <a:t>Бюджетный</a:t>
            </a:r>
            <a:r>
              <a:rPr lang="ru-RU" sz="2800" dirty="0">
                <a:solidFill>
                  <a:srgbClr val="284C6A"/>
                </a:solidFill>
                <a:latin typeface="+mn-lt"/>
                <a:cs typeface="Arial" charset="0"/>
              </a:rPr>
              <a:t> </a:t>
            </a:r>
            <a:r>
              <a:rPr lang="ru-RU" sz="2400" dirty="0">
                <a:solidFill>
                  <a:srgbClr val="284C6A"/>
                </a:solidFill>
                <a:latin typeface="+mn-lt"/>
                <a:cs typeface="Arial" charset="0"/>
              </a:rPr>
              <a:t>прогноз</a:t>
            </a:r>
          </a:p>
        </p:txBody>
      </p:sp>
      <p:graphicFrame>
        <p:nvGraphicFramePr>
          <p:cNvPr id="6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6123270"/>
              </p:ext>
            </p:extLst>
          </p:nvPr>
        </p:nvGraphicFramePr>
        <p:xfrm>
          <a:off x="-179388" y="574675"/>
          <a:ext cx="7108826" cy="307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4" name="Picture 2" descr="https://cdn.pixabay.com/photo/2013/07/13/12/34/coins-159889_128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476250"/>
            <a:ext cx="24558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931548"/>
              </p:ext>
            </p:extLst>
          </p:nvPr>
        </p:nvGraphicFramePr>
        <p:xfrm>
          <a:off x="4560887" y="3659817"/>
          <a:ext cx="4577537" cy="3192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5263579"/>
              </p:ext>
            </p:extLst>
          </p:nvPr>
        </p:nvGraphicFramePr>
        <p:xfrm>
          <a:off x="4560887" y="4005064"/>
          <a:ext cx="3811140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2351593"/>
              </p:ext>
            </p:extLst>
          </p:nvPr>
        </p:nvGraphicFramePr>
        <p:xfrm>
          <a:off x="27605" y="3789041"/>
          <a:ext cx="4112347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4237340"/>
              </p:ext>
            </p:extLst>
          </p:nvPr>
        </p:nvGraphicFramePr>
        <p:xfrm>
          <a:off x="4661207" y="3861048"/>
          <a:ext cx="4464497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доходной части бюджета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МО п. Михайловский </a:t>
            </a:r>
            <a:b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2020-2024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(млн. рублей)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7255404"/>
              </p:ext>
            </p:extLst>
          </p:nvPr>
        </p:nvGraphicFramePr>
        <p:xfrm>
          <a:off x="628650" y="1870075"/>
          <a:ext cx="6645275" cy="371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" name="Лист" r:id="rId3" imgW="6696055" imgH="3743280" progId="Excel.Sheet.8">
                  <p:embed/>
                </p:oleObj>
              </mc:Choice>
              <mc:Fallback>
                <p:oleObj name="Лист" r:id="rId3" imgW="6696055" imgH="3743280" progId="Excel.Sheet.8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1870075"/>
                        <a:ext cx="6645275" cy="37147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232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60350"/>
            <a:ext cx="8510588" cy="938213"/>
          </a:xfrm>
        </p:spPr>
        <p:txBody>
          <a:bodyPr/>
          <a:lstStyle/>
          <a:p>
            <a:pPr eaLnBrk="1" hangingPunct="1"/>
            <a:r>
              <a:rPr lang="ru-RU" altLang="ru-RU" sz="2400" b="1" dirty="0" smtClean="0">
                <a:solidFill>
                  <a:srgbClr val="3333FF"/>
                </a:solidFill>
              </a:rPr>
              <a:t> </a:t>
            </a:r>
            <a:r>
              <a:rPr lang="ru-RU" altLang="ru-RU" sz="2400" dirty="0" smtClean="0">
                <a:solidFill>
                  <a:srgbClr val="000000"/>
                </a:solidFill>
              </a:rPr>
              <a:t>Безвозмездные поступления </a:t>
            </a:r>
            <a:br>
              <a:rPr lang="ru-RU" altLang="ru-RU" sz="2400" dirty="0" smtClean="0">
                <a:solidFill>
                  <a:srgbClr val="000000"/>
                </a:solidFill>
              </a:rPr>
            </a:br>
            <a:r>
              <a:rPr lang="ru-RU" altLang="ru-RU" sz="2400" dirty="0" smtClean="0">
                <a:solidFill>
                  <a:srgbClr val="000000"/>
                </a:solidFill>
              </a:rPr>
              <a:t>в бюджет МО п. Михайловский 2020-2024 гг.</a:t>
            </a:r>
          </a:p>
        </p:txBody>
      </p:sp>
      <p:graphicFrame>
        <p:nvGraphicFramePr>
          <p:cNvPr id="4098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46212909"/>
              </p:ext>
            </p:extLst>
          </p:nvPr>
        </p:nvGraphicFramePr>
        <p:xfrm>
          <a:off x="160338" y="2393950"/>
          <a:ext cx="4613275" cy="310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" name="Лист" r:id="rId3" imgW="6153088" imgH="4143420" progId="Excel.Sheet.8">
                  <p:embed/>
                </p:oleObj>
              </mc:Choice>
              <mc:Fallback>
                <p:oleObj name="Лист" r:id="rId3" imgW="6153088" imgH="4143420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338" y="2393950"/>
                        <a:ext cx="4613275" cy="310673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827088" y="1412875"/>
            <a:ext cx="4032250" cy="431800"/>
          </a:xfrm>
          <a:prstGeom prst="rect">
            <a:avLst/>
          </a:prstGeom>
          <a:solidFill>
            <a:srgbClr val="2DC8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>
                <a:solidFill>
                  <a:srgbClr val="000000"/>
                </a:solidFill>
                <a:latin typeface="Times New Roman" pitchFamily="18" charset="0"/>
              </a:rPr>
              <a:t>Безвозмездные поступления, млн. руб.</a:t>
            </a: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5219700" y="1412875"/>
            <a:ext cx="3636963" cy="863600"/>
          </a:xfrm>
          <a:prstGeom prst="rect">
            <a:avLst/>
          </a:prstGeom>
          <a:solidFill>
            <a:srgbClr val="2DC8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Структура безвозмездных</a:t>
            </a:r>
          </a:p>
          <a:p>
            <a:pPr algn="ctr"/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поступлений на </a:t>
            </a:r>
            <a:r>
              <a:rPr lang="ru-RU" altLang="ru-RU" b="1" dirty="0" smtClean="0">
                <a:solidFill>
                  <a:srgbClr val="000000"/>
                </a:solidFill>
                <a:latin typeface="Times New Roman" pitchFamily="18" charset="0"/>
              </a:rPr>
              <a:t>2022 </a:t>
            </a:r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год, %</a:t>
            </a:r>
          </a:p>
        </p:txBody>
      </p:sp>
      <p:sp>
        <p:nvSpPr>
          <p:cNvPr id="4103" name="AutoShape 8"/>
          <p:cNvSpPr>
            <a:spLocks noChangeArrowheads="1"/>
          </p:cNvSpPr>
          <p:nvPr/>
        </p:nvSpPr>
        <p:spPr bwMode="auto">
          <a:xfrm rot="3904475">
            <a:off x="2103437" y="4589463"/>
            <a:ext cx="1076325" cy="165100"/>
          </a:xfrm>
          <a:prstGeom prst="rightArrow">
            <a:avLst>
              <a:gd name="adj1" fmla="val 50000"/>
              <a:gd name="adj2" fmla="val 71591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4" name="AutoShape 12"/>
          <p:cNvSpPr>
            <a:spLocks noChangeArrowheads="1"/>
          </p:cNvSpPr>
          <p:nvPr/>
        </p:nvSpPr>
        <p:spPr bwMode="auto">
          <a:xfrm rot="4042564" flipV="1">
            <a:off x="1187450" y="3208338"/>
            <a:ext cx="1350963" cy="166687"/>
          </a:xfrm>
          <a:prstGeom prst="rightArrow">
            <a:avLst>
              <a:gd name="adj1" fmla="val 50000"/>
              <a:gd name="adj2" fmla="val 62474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5" name="AutoShape 12"/>
          <p:cNvSpPr>
            <a:spLocks noChangeArrowheads="1"/>
          </p:cNvSpPr>
          <p:nvPr/>
        </p:nvSpPr>
        <p:spPr bwMode="auto">
          <a:xfrm rot="20757583" flipV="1">
            <a:off x="3065463" y="5210175"/>
            <a:ext cx="482600" cy="136525"/>
          </a:xfrm>
          <a:prstGeom prst="rightArrow">
            <a:avLst>
              <a:gd name="adj1" fmla="val 50000"/>
              <a:gd name="adj2" fmla="val 63071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6" name="AutoShape 12"/>
          <p:cNvSpPr>
            <a:spLocks noChangeArrowheads="1"/>
          </p:cNvSpPr>
          <p:nvPr/>
        </p:nvSpPr>
        <p:spPr bwMode="auto">
          <a:xfrm rot="1591304" flipV="1">
            <a:off x="3762375" y="5221288"/>
            <a:ext cx="484188" cy="128587"/>
          </a:xfrm>
          <a:prstGeom prst="rightArrow">
            <a:avLst>
              <a:gd name="adj1" fmla="val 50000"/>
              <a:gd name="adj2" fmla="val 63472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pic>
        <p:nvPicPr>
          <p:cNvPr id="4107" name="Picture 2" descr="Обои Монеты Деньги Крупным планом вблиз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51500" y="5084763"/>
            <a:ext cx="3308350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8847054"/>
              </p:ext>
            </p:extLst>
          </p:nvPr>
        </p:nvGraphicFramePr>
        <p:xfrm>
          <a:off x="5097474" y="2492896"/>
          <a:ext cx="3888432" cy="21791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4364237"/>
              </p:ext>
            </p:extLst>
          </p:nvPr>
        </p:nvGraphicFramePr>
        <p:xfrm>
          <a:off x="5076056" y="2492895"/>
          <a:ext cx="3967383" cy="23042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571216"/>
              </p:ext>
            </p:extLst>
          </p:nvPr>
        </p:nvGraphicFramePr>
        <p:xfrm>
          <a:off x="323528" y="476672"/>
          <a:ext cx="8352928" cy="5868186"/>
        </p:xfrm>
        <a:graphic>
          <a:graphicData uri="http://schemas.openxmlformats.org/drawingml/2006/table">
            <a:tbl>
              <a:tblPr/>
              <a:tblGrid>
                <a:gridCol w="1851042"/>
                <a:gridCol w="622912"/>
                <a:gridCol w="622912"/>
                <a:gridCol w="622912"/>
                <a:gridCol w="622912"/>
                <a:gridCol w="622912"/>
                <a:gridCol w="622912"/>
                <a:gridCol w="622912"/>
                <a:gridCol w="622912"/>
                <a:gridCol w="622912"/>
                <a:gridCol w="895678"/>
              </a:tblGrid>
              <a:tr h="629876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Структура налоговых и неналоговых доходов бюджета муниципального образования п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Михайловский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Саратовской области</a:t>
                      </a:r>
                    </a:p>
                  </a:txBody>
                  <a:tcPr marL="5165" marR="5165" marT="5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778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факт,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(план)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18 399,4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47 307,0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</a:t>
                      </a:r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916,0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75,9%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</a:t>
                      </a:r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004,1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57,1%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75,2%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</a:t>
                      </a:r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123,0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75,5%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100,4%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15 962,0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15 428,0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16 869,1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109,4%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17 022,1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110,3%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17 155,8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101,7%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100,8%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12 980,8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11 500,0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11 800,0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102,6%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11 920,0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103,7%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12030,0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Акцизы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2019,5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2337,0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2512,0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2512,0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2512,0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Налоги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совокупный доход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383,6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230,4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42,1%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43,4%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Налоги на имущество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198,4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195,0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195,0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195,0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Земельный налог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379,7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339,7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113,2%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344,7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114,9%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344,7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Транспортный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налог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880,6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1 925,4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218,7%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1 950,4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221,5%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1 976,1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102,6%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2437,4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31 879,0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19  046,9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59,7%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9982,0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31,3%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52,4%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9967,2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52,3%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99,9%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77854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использования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имущества, находящегося  в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государственной и муниципальной собственности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1333,8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1259,3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1192,0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94,7%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1037,0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86,6%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Платежи при пользовании природными ресурсами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0,29%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30,%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103,4%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743,4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30,382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17 850,0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58,8%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8940,0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29,4%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8930,0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313,0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2,8%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2,8%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36197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Прочие 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156,5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7537837"/>
              </p:ext>
            </p:extLst>
          </p:nvPr>
        </p:nvGraphicFramePr>
        <p:xfrm>
          <a:off x="323525" y="188641"/>
          <a:ext cx="8363274" cy="6127343"/>
        </p:xfrm>
        <a:graphic>
          <a:graphicData uri="http://schemas.openxmlformats.org/drawingml/2006/table">
            <a:tbl>
              <a:tblPr/>
              <a:tblGrid>
                <a:gridCol w="2204544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</a:tblGrid>
              <a:tr h="1080119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 безвозмездных поступлений  бюджета муниципального образования п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Михайловский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Саратовской области в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2022-2024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годах</a:t>
                      </a:r>
                    </a:p>
                  </a:txBody>
                  <a:tcPr marL="5165" marR="5165" marT="5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918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93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факт,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(план)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82 622,3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72 923,6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68 348,8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82,7%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56 921,2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78,1%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83,3%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54 993,6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80,4%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96,6%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63216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 от других бюджетов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82 622,3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72 923,6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68 348,8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82,7%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56 921,2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78,1%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83,3%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54 993,6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80,4%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96,6%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Дотации бюджетам бюджетной системы Российской Федерации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47 197,0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36 228,3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21 399,8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45,3%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18 362,4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85,8%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50,7%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19 512,3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91,2%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106,3%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 бюджетам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4959,2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5543,5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15 353,9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309,6%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6 957,4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125,5%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3911,9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25,5%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56,2%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 бюджетам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28 437,7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29429,2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31 189,8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109,7%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31 196,1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31 164,1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99,9%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472,5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Иные межбюджетные трансферты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1555,9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1722,6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405,3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405,3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23,5%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405,3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84074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Проекты развития муниципальных образований Саратовской области, основанных на местных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инициативах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775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latin typeface="Calibri"/>
                <a:ea typeface="Calibri"/>
                <a:cs typeface="Times New Roman"/>
              </a:rPr>
              <a:t>Налоговые и неналоговые доходы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r>
              <a:rPr lang="x-none" sz="1400"/>
              <a:t>на 202</a:t>
            </a:r>
            <a:r>
              <a:rPr lang="ru-RU" sz="1400" dirty="0"/>
              <a:t>2</a:t>
            </a:r>
            <a:r>
              <a:rPr lang="x-none" sz="1400"/>
              <a:t> год</a:t>
            </a:r>
            <a:r>
              <a:rPr lang="ru-RU" sz="1400" dirty="0"/>
              <a:t>:</a:t>
            </a:r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16 869,1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 109,4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</a:t>
            </a:r>
            <a:r>
              <a:rPr lang="ru-RU" sz="1400" dirty="0"/>
              <a:t>21</a:t>
            </a:r>
            <a:r>
              <a:rPr lang="x-none" sz="1400"/>
              <a:t> года);</a:t>
            </a:r>
            <a:endParaRPr lang="ru-RU" sz="1400" dirty="0"/>
          </a:p>
          <a:p>
            <a:r>
              <a:rPr lang="x-none" sz="1400"/>
              <a:t>неналоговые доходы – </a:t>
            </a:r>
            <a:r>
              <a:rPr lang="ru-RU" sz="1400" dirty="0" smtClean="0"/>
              <a:t>19 046,9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59,7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</a:t>
            </a:r>
            <a:r>
              <a:rPr lang="ru-RU" sz="1400" dirty="0"/>
              <a:t>21</a:t>
            </a:r>
            <a:r>
              <a:rPr lang="x-none" sz="1400"/>
              <a:t> года)</a:t>
            </a:r>
            <a:r>
              <a:rPr lang="ru-RU" sz="1400" dirty="0"/>
              <a:t>.</a:t>
            </a:r>
          </a:p>
          <a:p>
            <a:r>
              <a:rPr lang="ru-RU" sz="1400" dirty="0"/>
              <a:t> </a:t>
            </a:r>
            <a:r>
              <a:rPr lang="x-none" sz="1400" smtClean="0"/>
              <a:t>на </a:t>
            </a:r>
            <a:r>
              <a:rPr lang="x-none" sz="1400"/>
              <a:t>202</a:t>
            </a:r>
            <a:r>
              <a:rPr lang="ru-RU" sz="1400" dirty="0"/>
              <a:t>3</a:t>
            </a:r>
            <a:r>
              <a:rPr lang="x-none" sz="1400"/>
              <a:t> год:</a:t>
            </a:r>
            <a:endParaRPr lang="ru-RU" sz="1400" dirty="0"/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17 022,10 </a:t>
            </a:r>
            <a:r>
              <a:rPr lang="x-none" sz="1400"/>
              <a:t>тыс. рублей (</a:t>
            </a:r>
            <a:r>
              <a:rPr lang="ru-RU" sz="1400" dirty="0" smtClean="0"/>
              <a:t>101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/>
              <a:t>а</a:t>
            </a:r>
            <a:r>
              <a:rPr lang="x-none" sz="1400"/>
              <a:t> к плановым назначениям 202</a:t>
            </a:r>
            <a:r>
              <a:rPr lang="ru-RU" sz="1400" dirty="0"/>
              <a:t>2</a:t>
            </a:r>
            <a:r>
              <a:rPr lang="x-none" sz="1400"/>
              <a:t> года);</a:t>
            </a:r>
            <a:endParaRPr lang="ru-RU" sz="1400" dirty="0"/>
          </a:p>
          <a:p>
            <a:r>
              <a:rPr lang="x-none" sz="1400"/>
              <a:t>неналоговые доходы – </a:t>
            </a:r>
            <a:r>
              <a:rPr lang="ru-RU" sz="1400" dirty="0" smtClean="0"/>
              <a:t>9 982,0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52,4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202</a:t>
            </a:r>
            <a:r>
              <a:rPr lang="ru-RU" sz="1400" dirty="0"/>
              <a:t>2</a:t>
            </a:r>
            <a:r>
              <a:rPr lang="x-none" sz="1400"/>
              <a:t> года)</a:t>
            </a:r>
            <a:r>
              <a:rPr lang="ru-RU" sz="1400" dirty="0"/>
              <a:t>.</a:t>
            </a:r>
          </a:p>
          <a:p>
            <a:r>
              <a:rPr lang="ru-RU" sz="1400" dirty="0"/>
              <a:t> </a:t>
            </a:r>
            <a:r>
              <a:rPr lang="x-none" sz="1400" smtClean="0"/>
              <a:t>на </a:t>
            </a:r>
            <a:r>
              <a:rPr lang="x-none" sz="1400"/>
              <a:t>202</a:t>
            </a:r>
            <a:r>
              <a:rPr lang="ru-RU" sz="1400" dirty="0"/>
              <a:t>4</a:t>
            </a:r>
            <a:r>
              <a:rPr lang="x-none" sz="1400"/>
              <a:t> год:</a:t>
            </a:r>
            <a:endParaRPr lang="ru-RU" sz="1400" dirty="0"/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17 155,80</a:t>
            </a:r>
            <a:r>
              <a:rPr lang="x-none" sz="1400" smtClean="0"/>
              <a:t> </a:t>
            </a:r>
            <a:r>
              <a:rPr lang="x-none" sz="1400"/>
              <a:t>тыс. рублей (</a:t>
            </a:r>
            <a:r>
              <a:rPr lang="ru-RU" sz="1400" dirty="0" smtClean="0"/>
              <a:t>100,7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/>
              <a:t>а</a:t>
            </a:r>
            <a:r>
              <a:rPr lang="x-none" sz="1400"/>
              <a:t> к плановым назначениям 202</a:t>
            </a:r>
            <a:r>
              <a:rPr lang="ru-RU" sz="1400" dirty="0"/>
              <a:t>3</a:t>
            </a:r>
            <a:r>
              <a:rPr lang="x-none" sz="1400"/>
              <a:t> года);</a:t>
            </a:r>
            <a:endParaRPr lang="ru-RU" sz="1400" dirty="0"/>
          </a:p>
          <a:p>
            <a:r>
              <a:rPr lang="x-none" sz="1400"/>
              <a:t>неналоговые доходы – </a:t>
            </a:r>
            <a:r>
              <a:rPr lang="ru-RU" sz="1400" dirty="0" smtClean="0"/>
              <a:t>9 967,2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99,9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202</a:t>
            </a:r>
            <a:r>
              <a:rPr lang="ru-RU" sz="1400" dirty="0"/>
              <a:t>3</a:t>
            </a:r>
            <a:r>
              <a:rPr lang="x-none" sz="1400"/>
              <a:t> года)</a:t>
            </a:r>
            <a:r>
              <a:rPr lang="ru-RU" sz="1400" dirty="0"/>
              <a:t>.</a:t>
            </a:r>
          </a:p>
          <a:p>
            <a:r>
              <a:rPr lang="ru-RU" sz="1400" dirty="0" smtClean="0"/>
              <a:t>Прогнозные </a:t>
            </a:r>
            <a:r>
              <a:rPr lang="ru-RU" sz="1400" dirty="0"/>
              <a:t>показатели налоговых и неналоговых доходов бюджета </a:t>
            </a:r>
            <a:r>
              <a:rPr lang="ru-RU" sz="1400" dirty="0">
                <a:solidFill>
                  <a:srgbClr val="000000"/>
                </a:solidFill>
              </a:rPr>
              <a:t>муниципального образования </a:t>
            </a:r>
            <a:r>
              <a:rPr lang="ru-RU" sz="1400" dirty="0" smtClean="0">
                <a:solidFill>
                  <a:srgbClr val="000000"/>
                </a:solidFill>
              </a:rPr>
              <a:t>п. Михайловский</a:t>
            </a:r>
            <a:r>
              <a:rPr lang="ru-RU" sz="1400" dirty="0" smtClean="0"/>
              <a:t> </a:t>
            </a:r>
            <a:r>
              <a:rPr lang="ru-RU" sz="1400" dirty="0"/>
              <a:t>рассчитаны по нормативам отчислений в соответствии с Бюджетным кодексом Российской Федерации, законодательством Саратовской области и проектом решения о бюджете.</a:t>
            </a:r>
          </a:p>
          <a:p>
            <a:r>
              <a:rPr lang="ru-RU" sz="1400" dirty="0"/>
              <a:t> </a:t>
            </a:r>
          </a:p>
          <a:p>
            <a:r>
              <a:rPr lang="ru-RU" sz="1400" dirty="0"/>
              <a:t> </a:t>
            </a:r>
          </a:p>
          <a:p>
            <a:r>
              <a:rPr lang="ru-RU" sz="1400" dirty="0"/>
              <a:t> 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58143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Уважаемые жители МО п. Михайловский !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642910" y="1643049"/>
            <a:ext cx="8215370" cy="2643207"/>
          </a:xfrm>
        </p:spPr>
        <p:txBody>
          <a:bodyPr/>
          <a:lstStyle/>
          <a:p>
            <a:pPr algn="just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Бюджет муниципального образования п. Михайловский на 2022 год и на плановый период 2023 и 2024 годов – основной инструмент реализации социально-экономической политики на территории городского округа. «Бюджет для граждан» знакомит население городского округа с основными положениями главного финансового документа - бюджета городского округа п. Михайловский на 2022 год и на плановый период 2023 и 2024 годов, который создан специально для того, чтобы каждый житель округа был осведомлен, как формируется и расходуется бюджет городского округа, сколько в бюджет поступает средств и на какие цели они направляются.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648"/>
            <a:ext cx="8820472" cy="864890"/>
          </a:xfrm>
        </p:spPr>
        <p:txBody>
          <a:bodyPr/>
          <a:lstStyle/>
          <a:p>
            <a:pPr eaLnBrk="1" hangingPunct="1"/>
            <a:r>
              <a:rPr lang="ru-RU" sz="2400" dirty="0" smtClean="0"/>
              <a:t>Структура расходов бюджета на 2022 год(тыс. рублей)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8707724"/>
              </p:ext>
            </p:extLst>
          </p:nvPr>
        </p:nvGraphicFramePr>
        <p:xfrm>
          <a:off x="539552" y="1268760"/>
          <a:ext cx="7632848" cy="4320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6922881"/>
              </p:ext>
            </p:extLst>
          </p:nvPr>
        </p:nvGraphicFramePr>
        <p:xfrm>
          <a:off x="539552" y="980729"/>
          <a:ext cx="7809110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Структура расходов бюджета </a:t>
            </a:r>
            <a:br>
              <a:rPr lang="ru-RU" sz="2400" dirty="0" smtClean="0"/>
            </a:br>
            <a:r>
              <a:rPr lang="ru-RU" sz="2400" dirty="0" smtClean="0"/>
              <a:t>на 2023 год(тыс. рублей)</a:t>
            </a:r>
            <a:endParaRPr lang="ru-RU" sz="2400" dirty="0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754234"/>
              </p:ext>
            </p:extLst>
          </p:nvPr>
        </p:nvGraphicFramePr>
        <p:xfrm>
          <a:off x="395536" y="1484784"/>
          <a:ext cx="8424936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8753721"/>
              </p:ext>
            </p:extLst>
          </p:nvPr>
        </p:nvGraphicFramePr>
        <p:xfrm>
          <a:off x="395536" y="1484783"/>
          <a:ext cx="8424936" cy="4032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Структура расходов бюджета </a:t>
            </a:r>
            <a:br>
              <a:rPr lang="ru-RU" sz="2400" dirty="0" smtClean="0"/>
            </a:br>
            <a:r>
              <a:rPr lang="ru-RU" sz="2400" dirty="0" smtClean="0"/>
              <a:t>на 2024 год(тыс. рублей)</a:t>
            </a:r>
            <a:endParaRPr lang="ru-RU" sz="24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032106"/>
              </p:ext>
            </p:extLst>
          </p:nvPr>
        </p:nvGraphicFramePr>
        <p:xfrm>
          <a:off x="683568" y="1340768"/>
          <a:ext cx="7869560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6299786"/>
              </p:ext>
            </p:extLst>
          </p:nvPr>
        </p:nvGraphicFramePr>
        <p:xfrm>
          <a:off x="683568" y="1340769"/>
          <a:ext cx="7848872" cy="4319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76064"/>
          </a:xfrm>
        </p:spPr>
        <p:txBody>
          <a:bodyPr/>
          <a:lstStyle/>
          <a:p>
            <a:r>
              <a:rPr lang="ru-RU" sz="1600" dirty="0" smtClean="0"/>
              <a:t>Распределение бюджетных ассигнований по разделам и подразделам на 2022 год и плановый период 2023 и 2024 годы тыс. </a:t>
            </a:r>
            <a:r>
              <a:rPr lang="ru-RU" sz="1600" dirty="0" err="1" smtClean="0"/>
              <a:t>руб</a:t>
            </a:r>
            <a:endParaRPr lang="ru-RU" sz="1600" dirty="0" smtClean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2944102"/>
              </p:ext>
            </p:extLst>
          </p:nvPr>
        </p:nvGraphicFramePr>
        <p:xfrm>
          <a:off x="395536" y="692699"/>
          <a:ext cx="8060757" cy="5968356"/>
        </p:xfrm>
        <a:graphic>
          <a:graphicData uri="http://schemas.openxmlformats.org/drawingml/2006/table">
            <a:tbl>
              <a:tblPr/>
              <a:tblGrid>
                <a:gridCol w="3177015"/>
                <a:gridCol w="567401"/>
                <a:gridCol w="504056"/>
                <a:gridCol w="648072"/>
                <a:gridCol w="864096"/>
                <a:gridCol w="838387"/>
                <a:gridCol w="699516"/>
                <a:gridCol w="762214"/>
              </a:tblGrid>
              <a:tr h="6816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Подраздел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2020 год (факт)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2021 год (оценка)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2022 год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2023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2024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395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25 883,4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34 572,6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32 649,70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25 946,0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26 964,0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1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1 701,20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2 049,80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2 434,70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2 434,70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2 434,70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6816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9 411,6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10 199,20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11 729,7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11 704,7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11 704,7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1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Обеспечение деятельности финансовых, налоговых и таможенных органов и органов финансового надзора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3 363,10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3 485,30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4 905,5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4 905,5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4 905,5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Резервные фонды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99,0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99,00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99,0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11 307,7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7 666,60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13 480,8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6 901,1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7 919,1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29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90,90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93,70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96,0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99,1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102,4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757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90,90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93,70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96,0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99,1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102,4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3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4 687,80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4 942,50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3 034,2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2 710,0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2 710,0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1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Мероприятия по предупреждению и ликвидации последствий чрезвычайных ситуаций и стихийных бедствий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4 687,80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4 942,50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2 885,2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2 710,0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2 710,0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15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4 334,30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7088,60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4 470,3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4 119,3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3 101,0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Сельское хозяйство и рыболовство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47,50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32,9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32,9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32,9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88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225,00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462,00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88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Дорожное хозяйство (дорожные фонды)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4061,80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6 594,60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4 437,4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4 086,4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3 068,1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15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- коммунальное хозяйство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13 823,90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17 840,50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11 968,8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Жилищное хозяйство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312,10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472,80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372,8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757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Благоустройство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5889,20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10 268,70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11 596,0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3246114"/>
              </p:ext>
            </p:extLst>
          </p:nvPr>
        </p:nvGraphicFramePr>
        <p:xfrm>
          <a:off x="323528" y="260648"/>
          <a:ext cx="8229601" cy="6180952"/>
        </p:xfrm>
        <a:graphic>
          <a:graphicData uri="http://schemas.openxmlformats.org/drawingml/2006/table">
            <a:tbl>
              <a:tblPr/>
              <a:tblGrid>
                <a:gridCol w="3178696"/>
                <a:gridCol w="709736"/>
                <a:gridCol w="432048"/>
                <a:gridCol w="864096"/>
                <a:gridCol w="720080"/>
                <a:gridCol w="662005"/>
                <a:gridCol w="918602"/>
                <a:gridCol w="744338"/>
              </a:tblGrid>
              <a:tr h="816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Подраздел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2020 год (факт)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2021 год (оценка)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2022 год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2023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2024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Благоустройство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7622,60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7 099,00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Образование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46 345,00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49 333,50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44 818,1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40 932,80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37 920,2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Дошкольное образование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17 959,50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19 611,50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14 463,2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11 942,0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12 013,4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Общее образование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28 271,50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29 004,70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30 227,6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28 898,5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25 814,4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63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Дополнительное образование детей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102,30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320,50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63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Молодежная политика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11,70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54,80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35,0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Культура, кинематография, </a:t>
                      </a: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сми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5 740,20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7 118,20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5 558,4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4 573,1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4 573,1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5 740,20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7 118,20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5 558,4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4 573,1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4 573,1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828,90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1 039,00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1 051,7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1 054,9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1 058,2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Доплата к трудовой пенсии муниципальных служащих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579,30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636,20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595,9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595,9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595,9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95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Социальное обеспечение населения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25,60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71,00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75,3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78,5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81,8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95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Охрана семьи и детства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224,00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331,80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380,5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380,5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380,5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Физическая культура и спорт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2 655,00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2 906,10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2 394,1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2 057,0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2 057,0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Массовый спорт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2 655,00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2 906,10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2 394,1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2 057,0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2 057,0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"Средства массовой информации"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1 693,90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1 908,90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2 086,9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1 098,9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1 098,9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Периодическая печать и издательства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1 693,90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1 908,90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2 086,9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1 098,9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1 098,9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ИТОГО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106 083,30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126 843,6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108 28,2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82 791,1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79 784,8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560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 - расходы 2023-2024 </a:t>
                      </a:r>
                      <a:r>
                        <a:rPr lang="ru-RU" sz="800" b="0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гг</a:t>
                      </a: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без условно утверждаемых расходов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50106"/>
          </a:xfrm>
        </p:spPr>
        <p:txBody>
          <a:bodyPr/>
          <a:lstStyle/>
          <a:p>
            <a:r>
              <a:rPr lang="en-US" sz="2000" dirty="0" err="1"/>
              <a:t>Перечень</a:t>
            </a:r>
            <a:r>
              <a:rPr lang="ru-RU" sz="2000" dirty="0"/>
              <a:t> </a:t>
            </a:r>
            <a:r>
              <a:rPr lang="en-US" sz="2000" dirty="0"/>
              <a:t> </a:t>
            </a:r>
            <a:r>
              <a:rPr lang="en-US" sz="2000" dirty="0" err="1"/>
              <a:t>муниципальных</a:t>
            </a:r>
            <a:r>
              <a:rPr lang="en-US" sz="2000" dirty="0"/>
              <a:t> </a:t>
            </a:r>
            <a:r>
              <a:rPr lang="ru-RU" sz="2000" dirty="0"/>
              <a:t> </a:t>
            </a:r>
            <a:r>
              <a:rPr lang="en-US" sz="2000" dirty="0" err="1"/>
              <a:t>программ</a:t>
            </a:r>
            <a:r>
              <a:rPr lang="en-US" sz="2000" dirty="0"/>
              <a:t> </a:t>
            </a:r>
            <a:r>
              <a:rPr lang="ru-RU" sz="2000" dirty="0"/>
              <a:t>МО п.</a:t>
            </a:r>
            <a:r>
              <a:rPr lang="en-US" sz="2000" dirty="0"/>
              <a:t> </a:t>
            </a:r>
            <a:r>
              <a:rPr lang="en-US" sz="2000" dirty="0" err="1"/>
              <a:t>Михайловский</a:t>
            </a:r>
            <a:r>
              <a:rPr lang="en-US" sz="2000" dirty="0"/>
              <a:t>  </a:t>
            </a:r>
            <a:r>
              <a:rPr lang="ru-RU" sz="2000" dirty="0" smtClean="0"/>
              <a:t>           </a:t>
            </a:r>
            <a:r>
              <a:rPr lang="en-US" sz="2000" dirty="0" err="1" smtClean="0"/>
              <a:t>на</a:t>
            </a:r>
            <a:r>
              <a:rPr lang="en-US" sz="2000" dirty="0" smtClean="0"/>
              <a:t> </a:t>
            </a:r>
            <a:r>
              <a:rPr lang="en-US" sz="2000" dirty="0"/>
              <a:t>20</a:t>
            </a:r>
            <a:r>
              <a:rPr lang="ru-RU" sz="2000" dirty="0" smtClean="0"/>
              <a:t>22</a:t>
            </a:r>
            <a:r>
              <a:rPr lang="en-US" sz="2000" dirty="0" smtClean="0"/>
              <a:t> </a:t>
            </a:r>
            <a:r>
              <a:rPr lang="en-US" sz="2000" dirty="0" err="1"/>
              <a:t>год</a:t>
            </a:r>
            <a:r>
              <a:rPr lang="en-US" sz="2000" dirty="0"/>
              <a:t> и </a:t>
            </a:r>
            <a:r>
              <a:rPr lang="en-US" sz="2000" dirty="0" err="1"/>
              <a:t>плановый</a:t>
            </a:r>
            <a:r>
              <a:rPr lang="en-US" sz="2000" dirty="0"/>
              <a:t> </a:t>
            </a:r>
            <a:r>
              <a:rPr lang="en-US" sz="2000" dirty="0" err="1"/>
              <a:t>период</a:t>
            </a:r>
            <a:r>
              <a:rPr lang="en-US" sz="2000" dirty="0"/>
              <a:t> 20</a:t>
            </a:r>
            <a:r>
              <a:rPr lang="ru-RU" sz="2000" dirty="0" smtClean="0"/>
              <a:t>23</a:t>
            </a:r>
            <a:r>
              <a:rPr lang="en-US" sz="2000" dirty="0" smtClean="0"/>
              <a:t> </a:t>
            </a:r>
            <a:r>
              <a:rPr lang="en-US" sz="2000" dirty="0"/>
              <a:t>и </a:t>
            </a:r>
            <a:r>
              <a:rPr lang="en-US" sz="2000" dirty="0" smtClean="0"/>
              <a:t>202</a:t>
            </a:r>
            <a:r>
              <a:rPr lang="ru-RU" sz="2000" dirty="0"/>
              <a:t>4</a:t>
            </a:r>
            <a:r>
              <a:rPr lang="en-US" sz="2000" dirty="0" smtClean="0"/>
              <a:t> </a:t>
            </a:r>
            <a:r>
              <a:rPr lang="en-US" sz="2000" dirty="0" err="1"/>
              <a:t>годов</a:t>
            </a:r>
            <a:endParaRPr lang="ru-RU" sz="2000" dirty="0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6848"/>
              </p:ext>
            </p:extLst>
          </p:nvPr>
        </p:nvGraphicFramePr>
        <p:xfrm>
          <a:off x="467544" y="692696"/>
          <a:ext cx="8424935" cy="6027482"/>
        </p:xfrm>
        <a:graphic>
          <a:graphicData uri="http://schemas.openxmlformats.org/drawingml/2006/table">
            <a:tbl>
              <a:tblPr/>
              <a:tblGrid>
                <a:gridCol w="3024336"/>
                <a:gridCol w="864096"/>
                <a:gridCol w="2376264"/>
                <a:gridCol w="720080"/>
                <a:gridCol w="720080"/>
                <a:gridCol w="720079"/>
              </a:tblGrid>
              <a:tr h="360040">
                <a:tc gridSpan="6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8660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08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32340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"Молодежная политика и оздоровление детей МО п. Михайловский Саратовской области на 2022-2024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0200000000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создание необходимых условий для самореализации молодых людей, выбора ими своего жизненного пути, ответственного участия во всех сферах жизнедеятельности региона;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Times New Roman"/>
                        </a:rPr>
                        <a:t>воспитание, становление, духовное и физическое развитие молодежи.</a:t>
                      </a:r>
                      <a:endParaRPr kumimoji="0" lang="ru-RU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92,3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92,4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92,4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513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"Повышение безопасности дорожного движения в муниципальном образовании п. Михайловский Саратовской области на 2022-2024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0300000000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сокращение количества лиц, пострадавших в результате дорожно-транспортных происшествий.  </a:t>
                      </a:r>
                      <a:b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</a:b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- снижение рисков возникновения  дорожно-транспортных происшествий,  совершаемых по  причине  "человеческого   фактора",  повышение правового сознания участников дорожного движения и формирование у них стереотипов  безопасного  поведения  на дорогах;                               </a:t>
                      </a:r>
                      <a:b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</a:b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- снижение рисков возникновения  дорожно-транспортных происшествий, происходящих по техническим  причинам, совершенствование  систем  организации, управления   и    контроля    дорожного движения;                              </a:t>
                      </a:r>
                      <a:b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</a:b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- снижение  рисков  возникновения  тяжких последствий   от   дорожно-транспортных происшествий.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2169895"/>
              </p:ext>
            </p:extLst>
          </p:nvPr>
        </p:nvGraphicFramePr>
        <p:xfrm>
          <a:off x="107505" y="-314347"/>
          <a:ext cx="8936876" cy="6463309"/>
        </p:xfrm>
        <a:graphic>
          <a:graphicData uri="http://schemas.openxmlformats.org/drawingml/2006/table">
            <a:tbl>
              <a:tblPr/>
              <a:tblGrid>
                <a:gridCol w="2040550"/>
                <a:gridCol w="871115"/>
                <a:gridCol w="3339273"/>
                <a:gridCol w="1016301"/>
                <a:gridCol w="871115"/>
                <a:gridCol w="798522"/>
              </a:tblGrid>
              <a:tr h="476701">
                <a:tc gridSpan="6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294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«Ремонт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2020-2022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0400000000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2020год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8603,4м2,   в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8603,4м2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3,3 %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518,21 кв. м;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3,7 %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                                        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2021 год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8603,4м2,   в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8603,4м2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3,3 %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453,44 кв. м;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3,3 %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2022 год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8603,4м2,   в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8603,4м2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3,3 %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414,57 кв. м;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3 %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2 937,4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459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276979"/>
              </p:ext>
            </p:extLst>
          </p:nvPr>
        </p:nvGraphicFramePr>
        <p:xfrm>
          <a:off x="251520" y="-459432"/>
          <a:ext cx="8784976" cy="7259468"/>
        </p:xfrm>
        <a:graphic>
          <a:graphicData uri="http://schemas.openxmlformats.org/drawingml/2006/table">
            <a:tbl>
              <a:tblPr/>
              <a:tblGrid>
                <a:gridCol w="2088232"/>
                <a:gridCol w="779037"/>
                <a:gridCol w="3339273"/>
                <a:gridCol w="1016301"/>
                <a:gridCol w="871115"/>
                <a:gridCol w="691018"/>
              </a:tblGrid>
              <a:tr h="504056">
                <a:tc gridSpan="6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8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592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"Развитие местного самоуправления в муниципальном образовании п. Михайловский Саратовской области на 2022-2024 годы"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050000000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Важнейшие оценочные показатели Программы: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-степень укомплектованности органов местного самоуправления материально-техническими средствами для решения вопросов местного значения;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-доля муниципальных служащих в администрации, муниципального образования п. Михайловский прошедших переподготовку и (или) повышение квалификации;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-повышение уровня удовлетворенности населения предоставляемыми муниципальными услугами, содействие созданию комфортных условий проживания в муниципальном образовании п. Михайловский.</a:t>
                      </a:r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7 134,7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6 551,1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6551,1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592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дошкольного образования муниципального образования п. Михайловский Саратовской области на 2022-2024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060000000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увеличение среднегодового количества  детей;     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детей от 2 до 7 лет, охваченных программами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дошкольного образования, в общей численности детей, проживающих на территории п. Михайловский Саратовской области;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процент потребителей, удовлетворенных качеством и доступностью дошкольного образования.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14 463,2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11 942,0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12 013,4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592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"Развитие культуры в муниципальном образовании поселок Михайловский Саратовской области на 2022-2024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070000000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1. Расширение и развитие различных форм культурно-досуговой деятельности населения;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2.Осуществление поддержки молодых талантов;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3.Создание условий для творческой деятельности работников культуры;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4.Укрепление и модернизация  материально-технической базы учреждения культуры муниципального образования поселок   Михайловский Саратовской области.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5. Процент потребителей, удовлетворенных качеством и доступностью услуг предоставляемых учреждением культуры.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6. Повышение оплаты труда отдельным категориям работников бюджетной сферы в целях реализации Указов Президента Российской Федерации от 7 мая 2012 года « 597 «О мероприятиях по реализации государственной социальной политики»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5 474,8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4 573,1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4573,1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052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4841919"/>
              </p:ext>
            </p:extLst>
          </p:nvPr>
        </p:nvGraphicFramePr>
        <p:xfrm>
          <a:off x="107504" y="-459432"/>
          <a:ext cx="8928992" cy="7328864"/>
        </p:xfrm>
        <a:graphic>
          <a:graphicData uri="http://schemas.openxmlformats.org/drawingml/2006/table">
            <a:tbl>
              <a:tblPr/>
              <a:tblGrid>
                <a:gridCol w="2140170"/>
                <a:gridCol w="871115"/>
                <a:gridCol w="3339273"/>
                <a:gridCol w="1016301"/>
                <a:gridCol w="871115"/>
                <a:gridCol w="691018"/>
              </a:tblGrid>
              <a:tr h="504056">
                <a:tc gridSpan="6"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8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5921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2023-2025 годы»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2023 год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4440,3м2,   в 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4440,3м2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1,7 % 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248,4 кв. м;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1,8 %                                            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2024 год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3831,9 м2,   в 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3831,9 м2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1,45 % 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0 кв. м;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0 % 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2025 год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4064,5 м2,   в 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4064,5 м2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1,5 % 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0 кв. м;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0 %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2 936,30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2 068,10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855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7084497"/>
              </p:ext>
            </p:extLst>
          </p:nvPr>
        </p:nvGraphicFramePr>
        <p:xfrm>
          <a:off x="259585" y="188641"/>
          <a:ext cx="8856983" cy="5319132"/>
        </p:xfrm>
        <a:graphic>
          <a:graphicData uri="http://schemas.openxmlformats.org/drawingml/2006/table">
            <a:tbl>
              <a:tblPr/>
              <a:tblGrid>
                <a:gridCol w="3693880"/>
                <a:gridCol w="770616"/>
                <a:gridCol w="2088232"/>
                <a:gridCol w="720080"/>
                <a:gridCol w="720080"/>
                <a:gridCol w="864095"/>
              </a:tblGrid>
              <a:tr h="192600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93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926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454847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"Редакция газеты "Михайловские новости" муниципального образования поселок Михайловский Саратовской области на 2021 - 2023 годы"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-увеличение тиража на 2 %;</a:t>
                      </a:r>
                    </a:p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-улучшение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материально-технической базы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2 086,9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1 098,9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454847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"Редакция газеты "Михайловские новости" муниципального образования поселок Михайловский Саратовской области на 2024 - 2026 годы"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-увеличение тиража на 2 %;</a:t>
                      </a:r>
                    </a:p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-улучшение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материально-технической базы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1098,9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4548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"Благоустройство территории муниципального образования поселок Михайловский Саратовской области на 2022-2024 годы"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-устройство сетей водоснабжения, теплоснабжения, кабельных линий связи, линий электроснабжения;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-исполнение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законодательства РФ  в сфере архитектуры и градостроительства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1 596,0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2800" smtClean="0"/>
              <a:t>Что такое бюджет для граждан?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1225550"/>
          </a:xfrm>
        </p:spPr>
        <p:txBody>
          <a:bodyPr/>
          <a:lstStyle/>
          <a:p>
            <a:pPr>
              <a:defRPr/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Бюджет для граждан - это упрощенная версия бюджетного документа, которая использует неформальный язык и доступные форматы, чтобы облегчить для граждан понимание бюджета, объяснить им планы и действия органов местного самоуправления во время бюджетного года и показать формы возможного взаимодействия по вопросам расходования общественных финансов.</a:t>
            </a:r>
          </a:p>
          <a:p>
            <a:pPr>
              <a:defRPr/>
            </a:pPr>
            <a:endParaRPr lang="ru-RU" dirty="0"/>
          </a:p>
        </p:txBody>
      </p:sp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251520" y="2132856"/>
          <a:ext cx="4752528" cy="4450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>
            <a:extLst>
              <a:ext uri="{FF2B5EF4-FFF2-40B4-BE49-F238E27FC236}"/>
            </a:extLst>
          </p:cNvPr>
          <p:cNvSpPr/>
          <p:nvPr/>
        </p:nvSpPr>
        <p:spPr>
          <a:xfrm>
            <a:off x="4086225" y="203676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400" b="1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宋体"/>
              </a:rPr>
              <a:t>Граждане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</a:t>
            </a:r>
          </a:p>
        </p:txBody>
      </p:sp>
      <p:sp>
        <p:nvSpPr>
          <p:cNvPr id="8" name="Скругленная прямоугольная выноска 7">
            <a:extLst>
              <a:ext uri="{FF2B5EF4-FFF2-40B4-BE49-F238E27FC236}"/>
            </a:extLst>
          </p:cNvPr>
          <p:cNvSpPr/>
          <p:nvPr/>
        </p:nvSpPr>
        <p:spPr>
          <a:xfrm flipH="1">
            <a:off x="3506391" y="5445223"/>
            <a:ext cx="1497657" cy="1008112"/>
          </a:xfrm>
          <a:prstGeom prst="wedgeRoundRectCallout">
            <a:avLst>
              <a:gd name="adj1" fmla="val -17653"/>
              <a:gd name="adj2" fmla="val -70722"/>
              <a:gd name="adj3" fmla="val 16667"/>
            </a:avLst>
          </a:prstGeom>
          <a:solidFill>
            <a:srgbClr val="03D5D5"/>
          </a:solidFill>
          <a:ln>
            <a:solidFill>
              <a:srgbClr val="00D7D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b="1" dirty="0">
                <a:solidFill>
                  <a:schemeClr val="accent2"/>
                </a:solidFill>
              </a:rPr>
              <a:t>Гражданин как получатель социальных гарантий</a:t>
            </a:r>
          </a:p>
        </p:txBody>
      </p:sp>
      <p:sp>
        <p:nvSpPr>
          <p:cNvPr id="9" name="Скругленная прямоугольная выноска 3">
            <a:extLst>
              <a:ext uri="{FF2B5EF4-FFF2-40B4-BE49-F238E27FC236}"/>
            </a:extLst>
          </p:cNvPr>
          <p:cNvSpPr/>
          <p:nvPr/>
        </p:nvSpPr>
        <p:spPr>
          <a:xfrm>
            <a:off x="179512" y="2161232"/>
            <a:ext cx="1656184" cy="1008112"/>
          </a:xfrm>
          <a:prstGeom prst="wedgeRoundRectCallout">
            <a:avLst>
              <a:gd name="adj1" fmla="val -20833"/>
              <a:gd name="adj2" fmla="val 67224"/>
              <a:gd name="adj3" fmla="val 16667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100" b="1" dirty="0"/>
              <a:t>Гражданин как налогоплательщик</a:t>
            </a:r>
          </a:p>
        </p:txBody>
      </p:sp>
      <p:pic>
        <p:nvPicPr>
          <p:cNvPr id="11276" name="3D-модели 9" descr="Printed document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72275" y="3432175"/>
            <a:ext cx="2122488" cy="344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4531614"/>
              </p:ext>
            </p:extLst>
          </p:nvPr>
        </p:nvGraphicFramePr>
        <p:xfrm>
          <a:off x="179511" y="116632"/>
          <a:ext cx="8856984" cy="6245614"/>
        </p:xfrm>
        <a:graphic>
          <a:graphicData uri="http://schemas.openxmlformats.org/drawingml/2006/table">
            <a:tbl>
              <a:tblPr/>
              <a:tblGrid>
                <a:gridCol w="2520281"/>
                <a:gridCol w="864096"/>
                <a:gridCol w="3168352"/>
                <a:gridCol w="720080"/>
                <a:gridCol w="720080"/>
                <a:gridCol w="864095"/>
              </a:tblGrid>
              <a:tr h="160532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5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605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7886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"Поддержка и развитие общего образования п. Михайловский Саратовской области муниципального общеобразовательного учреждения "Средняя общеобразовательная школа МО п. Михайловский" на  2022-2024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1200000000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выпускников  ОО, получивших  аттестат  о  среднем  общем образовании,  в  общей  численности  выпускников  ОО;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ОО,  переведенных  на  нормативное  </a:t>
                      </a:r>
                      <a:r>
                        <a:rPr lang="ru-RU" sz="105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подушевое</a:t>
                      </a: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финансирование,  в  общем  количестве муниципальных  общеобразовательных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удовлетворенность  населения  качеством  общего образования;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ОО,  переведенных  на  новую  (отраслевую)  систему  оплаты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труда,  ориентированную  на  результат,  в  общем  количестве  муниципальных общеобразовательных 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 учителей ОО, имеющих стаж педагогической работы до пяти  лет,  в  общей  численности  учителей муниципальных  общеобразовательных 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число  персональных  компьютеров  в  составе школьных локально-вычислительных сетей на 100 учащихся в школах; </a:t>
                      </a: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детей в возрасте от 5 до 18 лет, получающих дополнительное образование с использованием сертификата дополнительного образования, в общей численности детей, получающих дополнительное образование 100 %;</a:t>
                      </a:r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детей в возрасте от 5 до </a:t>
                      </a:r>
                      <a:r>
                        <a:rPr lang="ru-RU" sz="105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лет, использующих сертификаты дополнительного образования в статусе сертификатов персонифицированного финансирования не менее 7 %;</a:t>
                      </a:r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количество работников муниципальных учреждений, занятых на полную ставку, заработная плата которых за полную отработку за месяц нормы рабочего времени и выполнение нормы труда (трудовых обязанностей) в 2022 году ниже минимального размера оплаты труда – 0 человек.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30 227,6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28 898,5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25 814,4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680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9778212"/>
              </p:ext>
            </p:extLst>
          </p:nvPr>
        </p:nvGraphicFramePr>
        <p:xfrm>
          <a:off x="179511" y="44623"/>
          <a:ext cx="8856984" cy="6767168"/>
        </p:xfrm>
        <a:graphic>
          <a:graphicData uri="http://schemas.openxmlformats.org/drawingml/2006/table">
            <a:tbl>
              <a:tblPr/>
              <a:tblGrid>
                <a:gridCol w="2880321"/>
                <a:gridCol w="648072"/>
                <a:gridCol w="3024336"/>
                <a:gridCol w="720080"/>
                <a:gridCol w="720080"/>
                <a:gridCol w="864095"/>
              </a:tblGrid>
              <a:tr h="150992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9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496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04331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«Управление имуществом муниципального образования п. Михайловский на 2022-2024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Инвентаризация объектов недвижимости. Межевание, постановка на кадастровый учет земельных участков;</a:t>
                      </a:r>
                    </a:p>
                    <a:p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Оценка муниципального имущества;</a:t>
                      </a:r>
                    </a:p>
                    <a:p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Содержание имущества казны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5 378,4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1 550,0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2 588,0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6642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физической культуры и спорта в муниципальном образовании п. Михайловский Саратовской области на 2020-2022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Техническая поддержка работы. Повышения социального статуса и профессионального уровня тренеров и руководящих работников в области физической культуры и спорта. Отношение среднемесячной заработной платы тренеров спортивной школы к заработной плате в экономике.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муниципальных физкультурных и спортивных мероприятий, посвященных праздничным и знаменательным датам.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внутренних, межрайонных физкультурных и спортивно-массовых мероприятий, участие в областных и всероссийских спортивно-массовых мероприятиях разных социальных и возрастных групп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.Создание условий для развития игровых видов спорта среди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Приобретение спортивного инвентаря.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Развитие информационных и коммуникационных технологий  в системе физической культуры и спорта.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Доля населения области, систематически занимающегося физической культурой и спортом, в общей численности населения области в возрасте с 3 до 79 лет.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2394,1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7006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физической культуры и спорта в муниципальном образовании п. Михайловский Саратовской области на 2023-2025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Техническая поддержка работы. Повышения социального статуса и профессионального уровня тренеров и руководящих работников в области физической культуры и спорта. Отношение среднемесячной заработной платы тренеров спортивной школы к заработной плате в экономике.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муниципальных физкультурных и спортивных мероприятий, посвященных праздничным и знаменательным датам.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внутренних, межрайонных физкультурных и спортивно-массовых мероприятий, участие в областных и всероссийских спортивно-массовых мероприятиях разных социальных и возрастных групп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.Создание условий для развития игровых видов спорта среди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Приобретение спортивного инвентаря.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Развитие информационных и коммуникационных технологий  в системе физической культуры и спорта.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Доля населения области, систематически занимающегося физической культурой и спортом, в общей численности населения области в возрасте с 3 до 79 лет.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2 057,0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2 057,0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733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7738542"/>
              </p:ext>
            </p:extLst>
          </p:nvPr>
        </p:nvGraphicFramePr>
        <p:xfrm>
          <a:off x="205865" y="-243408"/>
          <a:ext cx="8928991" cy="6204815"/>
        </p:xfrm>
        <a:graphic>
          <a:graphicData uri="http://schemas.openxmlformats.org/drawingml/2006/table">
            <a:tbl>
              <a:tblPr/>
              <a:tblGrid>
                <a:gridCol w="2903738"/>
                <a:gridCol w="943715"/>
                <a:gridCol w="2758550"/>
                <a:gridCol w="725934"/>
                <a:gridCol w="725934"/>
                <a:gridCol w="871120"/>
              </a:tblGrid>
              <a:tr h="576064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6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57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613560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2022-2024 годах»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Эффективность реализации Программы оценивается с использованием следующих показателей: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снижение ущерба от ЧС, пожаров (по отношению к показателям предыдущего года), в том числе: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погибших людей;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пострадавшего населения;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увеличение предотвращенного экономического ущерба;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повышение эффективности информационного обеспечения системы мониторинга и прогнозирования ЧС, а также населения в местах массового пребывания (по отношению к показателям предыдущего года), включая: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полноты охвата системами мониторинга;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снижение времени оперативного реагирования;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достоверности прогноза;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уменьшение соотношения уровня затрат на проведение мероприятий по снижению рисков ЧС, пожаров и предотвращенного ущерба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3 117,8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2 710,0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2 710,0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122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"Формирование комфортной городской среды на территории муниципального образования п. Михайловский Саратовской области на 2018 – 2024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1600000000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9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благоустроенных дворовых территорий;</a:t>
                      </a:r>
                      <a:endParaRPr lang="ru-RU" sz="90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9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доля благоустроенных дворовых территорий от общего количества дворовых территорий;</a:t>
                      </a:r>
                      <a:endParaRPr lang="ru-RU" sz="90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охват населения благоустроенными дворовыми территориями (доля населения, проживающего в жилом фонде с благоустроенными дворовыми территориями от общей численности населения).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27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23529" y="500063"/>
            <a:ext cx="8314060" cy="6022975"/>
          </a:xfrm>
        </p:spPr>
        <p:txBody>
          <a:bodyPr/>
          <a:lstStyle/>
          <a:p>
            <a:pPr marL="0" lvl="0" indent="450850" algn="ctr" eaLnBrk="1" hangingPunct="1">
              <a:spcBef>
                <a:spcPct val="0"/>
              </a:spcBef>
              <a:buNone/>
            </a:pPr>
            <a:r>
              <a:rPr lang="ru-RU" altLang="ru-RU" sz="1800" b="1" kern="12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Сведения об объеме муниципального </a:t>
            </a:r>
            <a:r>
              <a:rPr lang="ru-RU" altLang="ru-RU" sz="1800" b="1" kern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долга муниципального </a:t>
            </a:r>
            <a:r>
              <a:rPr lang="ru-RU" altLang="ru-RU" sz="1800" b="1" kern="12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образования п. Михайловский Саратовской </a:t>
            </a:r>
            <a:r>
              <a:rPr lang="ru-RU" altLang="ru-RU" sz="1800" b="1" kern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области</a:t>
            </a:r>
            <a:endParaRPr lang="ru-RU" altLang="ru-RU" sz="1800" kern="1200" dirty="0">
              <a:solidFill>
                <a:srgbClr val="000000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</a:pPr>
            <a:endParaRPr lang="ru-RU" sz="1700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37774"/>
              </p:ext>
            </p:extLst>
          </p:nvPr>
        </p:nvGraphicFramePr>
        <p:xfrm>
          <a:off x="611560" y="2132856"/>
          <a:ext cx="8136904" cy="3010820"/>
        </p:xfrm>
        <a:graphic>
          <a:graphicData uri="http://schemas.openxmlformats.org/drawingml/2006/table">
            <a:tbl>
              <a:tblPr firstRow="1" firstCol="1" bandRow="1"/>
              <a:tblGrid>
                <a:gridCol w="504056"/>
                <a:gridCol w="1631056"/>
                <a:gridCol w="1177256"/>
                <a:gridCol w="1224136"/>
                <a:gridCol w="1224136"/>
                <a:gridCol w="1224136"/>
                <a:gridCol w="1152128"/>
              </a:tblGrid>
              <a:tr h="68244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№ </a:t>
                      </a: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п/п</a:t>
                      </a: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Вид долгового обязательства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01.01.2021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01.01.2022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01.01.2023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01.01.2024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01.01.2025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373522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932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828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pc="-3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Бюджетные кредиты, привлеченные от других бюджетов бюджетной системы Российской Федерации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1503083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СОЦИАЛЬНО-ЗНАЧИМЫХ ПРОЕКТАХ, ПРЕДУСМОТРЕННЫХ К</a:t>
            </a:r>
            <a:b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ФИНАНСИРОВАНИЮ ЗА СЧЕТ БЮДЖЕТА В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b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 социально значимые проекты, за счет средств бюджета</a:t>
            </a:r>
          </a:p>
          <a:p>
            <a:pPr marL="0" lv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п. Михайловский Саратовской области , финансирование не предусмотрено.</a:t>
            </a:r>
          </a:p>
          <a:p>
            <a:pPr marL="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9903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28625" y="500063"/>
            <a:ext cx="8208963" cy="60229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2000" b="1" dirty="0" smtClean="0"/>
              <a:t>Основную часть расходов бюджета городского округа п. Михайловский составляют: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000" dirty="0" smtClean="0"/>
              <a:t>-  </a:t>
            </a:r>
            <a:r>
              <a:rPr lang="ru-RU" sz="1700" dirty="0" smtClean="0"/>
              <a:t>расходы на образование, которые включают в себя расходы на оплату труда учителей, воспитателей в школе, детском саду, педагогов в учреждении дополнительного образования, расходы на содержание зданий, ремонт оборудования, приобретение методической литературы и учебников, транспортные расходы, расходы на организацию отдыха детей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в сфере ЖКХ, которые включают в себя расходы на проведение ремонта жилого фонда, включая взносы в фонд капитального ремонта МКД, содержание объектов инженерной инфраструктуры, возмещение убытков муниципальной бани, расходы на благоустройство территории городского округа п.Михайловский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культуру и кинематографию, которые включают в себя расходы на оплату труда работников учреждения культуры, расходы на содержание здания, проведение культурно-массовых мероприятий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 на социальную политику включают в себя расходы на выплату гражданам субсидий на оплату жилищно-коммунальных услуг, выплаты компенсации части родительской платы за присмотр и уход за детьми в детских садах, доплаты к пенсиям муниципальным служащим;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общегосударственные вопросы, которые включают в себя расходы на оплату труда муниципальных служащих, расходы на содержание службы материально-технического обеспечения, содержание имущества как движимого так и не движимого, расходы связанные с оценкой недвижимости, признанию прав и регулирование отношений по муниципальной собственности и др.</a:t>
            </a:r>
          </a:p>
        </p:txBody>
      </p:sp>
    </p:spTree>
    <p:extLst>
      <p:ext uri="{BB962C8B-B14F-4D97-AF65-F5344CB8AC3E}">
        <p14:creationId xmlns:p14="http://schemas.microsoft.com/office/powerpoint/2010/main" val="316372806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Контактная информация</a:t>
            </a:r>
          </a:p>
        </p:txBody>
      </p:sp>
      <p:sp>
        <p:nvSpPr>
          <p:cNvPr id="25603" name="Rectangle 2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Финансовое управление администрации МО п. Михайловский Саратовской области</a:t>
            </a:r>
          </a:p>
          <a:p>
            <a:r>
              <a:rPr lang="ru-RU" dirty="0" smtClean="0"/>
              <a:t>413540 Саратовская область, пос</a:t>
            </a:r>
            <a:r>
              <a:rPr lang="ru-RU" dirty="0"/>
              <a:t>.</a:t>
            </a:r>
            <a:r>
              <a:rPr lang="ru-RU" dirty="0" smtClean="0"/>
              <a:t> Михайловский, ул.60 лет Победы, 6</a:t>
            </a:r>
          </a:p>
          <a:p>
            <a:r>
              <a:rPr lang="ru-RU" dirty="0" smtClean="0"/>
              <a:t>Тел. 2-12-45; 2-19-47;</a:t>
            </a:r>
          </a:p>
          <a:p>
            <a:r>
              <a:rPr lang="ru-RU" dirty="0" smtClean="0"/>
              <a:t>Время работы: понедельник – пятница  с 8-00 до 17-00 обед с 13-00 до 14-00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14350" y="377825"/>
            <a:ext cx="7508875" cy="525463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понятия</a:t>
            </a:r>
            <a:endParaRPr lang="en-US" sz="320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291" name="Группа 10"/>
          <p:cNvGrpSpPr>
            <a:grpSpLocks/>
          </p:cNvGrpSpPr>
          <p:nvPr/>
        </p:nvGrpSpPr>
        <p:grpSpPr bwMode="auto">
          <a:xfrm>
            <a:off x="684213" y="981075"/>
            <a:ext cx="7991475" cy="4178300"/>
            <a:chOff x="827584" y="1916832"/>
            <a:chExt cx="7416824" cy="4179168"/>
          </a:xfrm>
        </p:grpSpPr>
        <p:sp>
          <p:nvSpPr>
            <p:cNvPr id="12298" name="AutoShape 4"/>
            <p:cNvSpPr>
              <a:spLocks noChangeArrowheads="1"/>
            </p:cNvSpPr>
            <p:nvPr/>
          </p:nvSpPr>
          <p:spPr bwMode="gray">
            <a:xfrm>
              <a:off x="827584" y="2368550"/>
              <a:ext cx="2479179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299" name="AutoShape 5"/>
            <p:cNvSpPr>
              <a:spLocks noChangeArrowheads="1"/>
            </p:cNvSpPr>
            <p:nvPr/>
          </p:nvSpPr>
          <p:spPr bwMode="gray">
            <a:xfrm>
              <a:off x="899592" y="2376488"/>
              <a:ext cx="2375421" cy="2803525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0" name="AutoShape 6"/>
            <p:cNvSpPr>
              <a:spLocks noChangeArrowheads="1"/>
            </p:cNvSpPr>
            <p:nvPr/>
          </p:nvSpPr>
          <p:spPr bwMode="gray">
            <a:xfrm>
              <a:off x="899592" y="4440238"/>
              <a:ext cx="2364308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1" name="AutoShape 7"/>
            <p:cNvSpPr>
              <a:spLocks noChangeArrowheads="1"/>
            </p:cNvSpPr>
            <p:nvPr/>
          </p:nvSpPr>
          <p:spPr bwMode="gray">
            <a:xfrm>
              <a:off x="899592" y="2398713"/>
              <a:ext cx="2364308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2" name="AutoShape 8"/>
            <p:cNvSpPr>
              <a:spLocks noChangeArrowheads="1"/>
            </p:cNvSpPr>
            <p:nvPr/>
          </p:nvSpPr>
          <p:spPr bwMode="gray">
            <a:xfrm>
              <a:off x="11493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3" name="AutoShape 9"/>
            <p:cNvSpPr>
              <a:spLocks noChangeArrowheads="1"/>
            </p:cNvSpPr>
            <p:nvPr/>
          </p:nvSpPr>
          <p:spPr bwMode="gray">
            <a:xfrm>
              <a:off x="961220" y="5249863"/>
              <a:ext cx="2302679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4" name="Text Box 16"/>
            <p:cNvSpPr txBox="1">
              <a:spLocks noChangeArrowheads="1"/>
            </p:cNvSpPr>
            <p:nvPr/>
          </p:nvSpPr>
          <p:spPr bwMode="gray">
            <a:xfrm>
              <a:off x="1403648" y="1988840"/>
              <a:ext cx="1297856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altLang="ru-RU" sz="2400">
                  <a:solidFill>
                    <a:srgbClr val="000000"/>
                  </a:solidFill>
                </a:rPr>
                <a:t>Бюджет</a:t>
              </a:r>
              <a:endParaRPr lang="en-US" altLang="ru-RU"/>
            </a:p>
          </p:txBody>
        </p:sp>
        <p:sp>
          <p:nvSpPr>
            <p:cNvPr id="12305" name="Text Box 17"/>
            <p:cNvSpPr txBox="1">
              <a:spLocks noChangeArrowheads="1"/>
            </p:cNvSpPr>
            <p:nvPr/>
          </p:nvSpPr>
          <p:spPr bwMode="gray">
            <a:xfrm>
              <a:off x="827584" y="2564904"/>
              <a:ext cx="2448272" cy="14776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  </a:r>
              <a:endParaRPr lang="en-US" altLang="ru-RU" sz="1500"/>
            </a:p>
          </p:txBody>
        </p:sp>
        <p:sp>
          <p:nvSpPr>
            <p:cNvPr id="12306" name="AutoShape 19"/>
            <p:cNvSpPr>
              <a:spLocks noChangeArrowheads="1"/>
            </p:cNvSpPr>
            <p:nvPr/>
          </p:nvSpPr>
          <p:spPr bwMode="gray">
            <a:xfrm>
              <a:off x="35052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7" name="AutoShape 20"/>
            <p:cNvSpPr>
              <a:spLocks noChangeArrowheads="1"/>
            </p:cNvSpPr>
            <p:nvPr/>
          </p:nvSpPr>
          <p:spPr bwMode="gray">
            <a:xfrm>
              <a:off x="3538538" y="2376488"/>
              <a:ext cx="2098675" cy="2803525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8" name="AutoShape 21"/>
            <p:cNvSpPr>
              <a:spLocks noChangeArrowheads="1"/>
            </p:cNvSpPr>
            <p:nvPr/>
          </p:nvSpPr>
          <p:spPr bwMode="gray">
            <a:xfrm>
              <a:off x="3556000" y="4440238"/>
              <a:ext cx="20701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9" name="AutoShape 22"/>
            <p:cNvSpPr>
              <a:spLocks noChangeArrowheads="1"/>
            </p:cNvSpPr>
            <p:nvPr/>
          </p:nvSpPr>
          <p:spPr bwMode="gray">
            <a:xfrm>
              <a:off x="3556000" y="2398713"/>
              <a:ext cx="20701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0" name="Text Box 29"/>
            <p:cNvSpPr txBox="1">
              <a:spLocks noChangeArrowheads="1"/>
            </p:cNvSpPr>
            <p:nvPr/>
          </p:nvSpPr>
          <p:spPr bwMode="gray">
            <a:xfrm>
              <a:off x="3581400" y="2822575"/>
              <a:ext cx="2057400" cy="1938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поступающие в бюджет денежные средства (налоги юридических и физических лиц, штрафы, административные платежи и сборы, финансовая помощь)</a:t>
              </a:r>
              <a:endParaRPr lang="en-US" altLang="ru-RU" sz="1500"/>
            </a:p>
          </p:txBody>
        </p:sp>
        <p:sp>
          <p:nvSpPr>
            <p:cNvPr id="12311" name="AutoShape 30"/>
            <p:cNvSpPr>
              <a:spLocks noChangeArrowheads="1"/>
            </p:cNvSpPr>
            <p:nvPr/>
          </p:nvSpPr>
          <p:spPr bwMode="gray">
            <a:xfrm>
              <a:off x="3508375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2" name="AutoShape 31"/>
            <p:cNvSpPr>
              <a:spLocks noChangeArrowheads="1"/>
            </p:cNvSpPr>
            <p:nvPr/>
          </p:nvSpPr>
          <p:spPr bwMode="gray">
            <a:xfrm>
              <a:off x="3552825" y="5249863"/>
              <a:ext cx="207010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3" name="AutoShape 33"/>
            <p:cNvSpPr>
              <a:spLocks noChangeArrowheads="1"/>
            </p:cNvSpPr>
            <p:nvPr/>
          </p:nvSpPr>
          <p:spPr bwMode="gray">
            <a:xfrm>
              <a:off x="58674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4" name="AutoShape 34"/>
            <p:cNvSpPr>
              <a:spLocks noChangeArrowheads="1"/>
            </p:cNvSpPr>
            <p:nvPr/>
          </p:nvSpPr>
          <p:spPr bwMode="gray">
            <a:xfrm>
              <a:off x="5900738" y="2376488"/>
              <a:ext cx="2343670" cy="2803525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5" name="AutoShape 35"/>
            <p:cNvSpPr>
              <a:spLocks noChangeArrowheads="1"/>
            </p:cNvSpPr>
            <p:nvPr/>
          </p:nvSpPr>
          <p:spPr bwMode="gray">
            <a:xfrm>
              <a:off x="5918200" y="4440238"/>
              <a:ext cx="22542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6" name="AutoShape 36"/>
            <p:cNvSpPr>
              <a:spLocks noChangeArrowheads="1"/>
            </p:cNvSpPr>
            <p:nvPr/>
          </p:nvSpPr>
          <p:spPr bwMode="gray">
            <a:xfrm>
              <a:off x="5918200" y="2398713"/>
              <a:ext cx="22542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12317" name="Group 37"/>
            <p:cNvGrpSpPr>
              <a:grpSpLocks/>
            </p:cNvGrpSpPr>
            <p:nvPr/>
          </p:nvGrpSpPr>
          <p:grpSpPr bwMode="auto">
            <a:xfrm>
              <a:off x="6012160" y="1988840"/>
              <a:ext cx="2016224" cy="642938"/>
              <a:chOff x="1289" y="582"/>
              <a:chExt cx="668" cy="668"/>
            </a:xfrm>
          </p:grpSpPr>
          <p:sp>
            <p:nvSpPr>
              <p:cNvPr id="12332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 altLang="ru-RU"/>
              </a:p>
            </p:txBody>
          </p:sp>
          <p:sp>
            <p:nvSpPr>
              <p:cNvPr id="12333" name="Oval 39"/>
              <p:cNvSpPr>
                <a:spLocks noChangeArrowheads="1"/>
              </p:cNvSpPr>
              <p:nvPr/>
            </p:nvSpPr>
            <p:spPr bwMode="gray">
              <a:xfrm>
                <a:off x="1298" y="582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4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5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6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</p:grpSp>
        <p:sp>
          <p:nvSpPr>
            <p:cNvPr id="37" name="Text Box 43">
              <a:extLst>
                <a:ext uri="{FF2B5EF4-FFF2-40B4-BE49-F238E27FC236}"/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6371785" y="1988285"/>
              <a:ext cx="1296545" cy="6462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Расходы </a:t>
              </a:r>
            </a:p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бюджета</a:t>
              </a:r>
              <a:endParaRPr lang="en-US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319" name="Text Box 44"/>
            <p:cNvSpPr txBox="1">
              <a:spLocks noChangeArrowheads="1"/>
            </p:cNvSpPr>
            <p:nvPr/>
          </p:nvSpPr>
          <p:spPr bwMode="gray">
            <a:xfrm>
              <a:off x="5943600" y="2822575"/>
              <a:ext cx="2228800" cy="21702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выплачиваемые из бюджета денежные средства (социальные выплаты населению, содержание муниципальных учреждений, капитальные ремонты, благоустройство и другие)                                                          </a:t>
              </a:r>
            </a:p>
          </p:txBody>
        </p:sp>
        <p:sp>
          <p:nvSpPr>
            <p:cNvPr id="12320" name="AutoShape 45"/>
            <p:cNvSpPr>
              <a:spLocks noChangeArrowheads="1"/>
            </p:cNvSpPr>
            <p:nvPr/>
          </p:nvSpPr>
          <p:spPr bwMode="gray">
            <a:xfrm>
              <a:off x="58610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1" name="AutoShape 46"/>
            <p:cNvSpPr>
              <a:spLocks noChangeArrowheads="1"/>
            </p:cNvSpPr>
            <p:nvPr/>
          </p:nvSpPr>
          <p:spPr bwMode="gray">
            <a:xfrm>
              <a:off x="5905499" y="5249863"/>
              <a:ext cx="227209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2" name="Oval 38"/>
            <p:cNvSpPr>
              <a:spLocks noChangeArrowheads="1"/>
            </p:cNvSpPr>
            <p:nvPr/>
          </p:nvSpPr>
          <p:spPr bwMode="gray">
            <a:xfrm>
              <a:off x="971600" y="1916832"/>
              <a:ext cx="2160240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3" name="Oval 39"/>
            <p:cNvSpPr>
              <a:spLocks noChangeArrowheads="1"/>
            </p:cNvSpPr>
            <p:nvPr/>
          </p:nvSpPr>
          <p:spPr bwMode="gray">
            <a:xfrm>
              <a:off x="994237" y="1921644"/>
              <a:ext cx="2089094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4" name="Oval 40"/>
            <p:cNvSpPr>
              <a:spLocks noChangeArrowheads="1"/>
            </p:cNvSpPr>
            <p:nvPr/>
          </p:nvSpPr>
          <p:spPr bwMode="gray">
            <a:xfrm>
              <a:off x="1020108" y="1925494"/>
              <a:ext cx="2040586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5" name="Oval 41"/>
            <p:cNvSpPr>
              <a:spLocks noChangeArrowheads="1"/>
            </p:cNvSpPr>
            <p:nvPr/>
          </p:nvSpPr>
          <p:spPr bwMode="gray">
            <a:xfrm>
              <a:off x="1042746" y="1931269"/>
              <a:ext cx="1940335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6" name="Oval 42"/>
            <p:cNvSpPr>
              <a:spLocks noChangeArrowheads="1"/>
            </p:cNvSpPr>
            <p:nvPr/>
          </p:nvSpPr>
          <p:spPr bwMode="gray">
            <a:xfrm>
              <a:off x="1155932" y="1946669"/>
              <a:ext cx="1723665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7" name="Oval 38"/>
            <p:cNvSpPr>
              <a:spLocks noChangeArrowheads="1"/>
            </p:cNvSpPr>
            <p:nvPr/>
          </p:nvSpPr>
          <p:spPr bwMode="gray">
            <a:xfrm>
              <a:off x="3635896" y="1916832"/>
              <a:ext cx="1872208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8" name="Oval 39"/>
            <p:cNvSpPr>
              <a:spLocks noChangeArrowheads="1"/>
            </p:cNvSpPr>
            <p:nvPr/>
          </p:nvSpPr>
          <p:spPr bwMode="gray">
            <a:xfrm>
              <a:off x="3655515" y="1921644"/>
              <a:ext cx="1810548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9" name="Oval 40"/>
            <p:cNvSpPr>
              <a:spLocks noChangeArrowheads="1"/>
            </p:cNvSpPr>
            <p:nvPr/>
          </p:nvSpPr>
          <p:spPr bwMode="gray">
            <a:xfrm>
              <a:off x="3677937" y="1925494"/>
              <a:ext cx="1768508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0" name="Oval 41"/>
            <p:cNvSpPr>
              <a:spLocks noChangeArrowheads="1"/>
            </p:cNvSpPr>
            <p:nvPr/>
          </p:nvSpPr>
          <p:spPr bwMode="gray">
            <a:xfrm>
              <a:off x="3697556" y="1931269"/>
              <a:ext cx="1681624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1" name="Oval 42"/>
            <p:cNvSpPr>
              <a:spLocks noChangeArrowheads="1"/>
            </p:cNvSpPr>
            <p:nvPr/>
          </p:nvSpPr>
          <p:spPr bwMode="gray">
            <a:xfrm>
              <a:off x="3795650" y="1946669"/>
              <a:ext cx="1493843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</p:grpSp>
      <p:sp>
        <p:nvSpPr>
          <p:cNvPr id="56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3924300" y="981075"/>
            <a:ext cx="1584325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Доходы </a:t>
            </a:r>
          </a:p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бюджета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1331913" y="1052513"/>
            <a:ext cx="1295400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4" name="Прямоугольник 57"/>
          <p:cNvSpPr>
            <a:spLocks noChangeArrowheads="1"/>
          </p:cNvSpPr>
          <p:nvPr/>
        </p:nvSpPr>
        <p:spPr bwMode="auto">
          <a:xfrm>
            <a:off x="323850" y="4868863"/>
            <a:ext cx="84248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Если расходная часть бюджета превышает доходную, то бюджет формируется с 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дефицитом</a:t>
            </a:r>
            <a:endParaRPr lang="ru-RU" altLang="ru-RU" sz="1500" i="1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Превышение доходов над расходами  образует положительный остаток бюджета (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  <p:sp>
        <p:nvSpPr>
          <p:cNvPr id="29" name="Прямоугольник 28">
            <a:extLst>
              <a:ext uri="{FF2B5EF4-FFF2-40B4-BE49-F238E27FC236}"/>
            </a:extLst>
          </p:cNvPr>
          <p:cNvSpPr/>
          <p:nvPr/>
        </p:nvSpPr>
        <p:spPr>
          <a:xfrm>
            <a:off x="373757" y="5580856"/>
            <a:ext cx="8712968" cy="923330"/>
          </a:xfrm>
          <a:prstGeom prst="rect">
            <a:avLst/>
          </a:prstGeom>
          <a:solidFill>
            <a:srgbClr val="FDFDC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Сбалансированность бюджета по доходам и расходам —</a:t>
            </a:r>
          </a:p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основополагающее требование, предъявляемое к органам, составляющим и утверждающим бюджет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6" descr="Почтовая бумага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7849120" cy="5327650"/>
          </a:xfrm>
          <a:prstGeom prst="horizontalScroll">
            <a:avLst>
              <a:gd name="adj" fmla="val 18792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993300"/>
            </a:solidFill>
            <a:round/>
          </a:ln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 b="1" dirty="0" smtClean="0"/>
              <a:t>Бюджет</a:t>
            </a:r>
            <a:r>
              <a:rPr lang="ru-RU" altLang="ru-RU" sz="2800" b="1" dirty="0" smtClean="0"/>
              <a:t> городского округа МО        п. Михайловский – это свод доходов и расходов на очередной финансовый год, ежегодно утверждаемый решением Собрания депутатов городского округа МО  п. Михайловский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188913"/>
            <a:ext cx="25177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357158" y="1500174"/>
          <a:ext cx="7358114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1484313"/>
            <a:ext cx="5903912" cy="11223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300" dirty="0">
                <a:latin typeface="Arial" charset="0"/>
              </a:rPr>
              <a:t>Работа по составлению проекта бюджета начинается за 9 месяцев до начала очередного финансового года с  разработки и последующей защиты прогноза показателей социально-экономического развития.  Одновременно утверждается перечень мероприятий по разработке проекта бюджета, ответственные исполнители и сроки. </a:t>
            </a:r>
          </a:p>
        </p:txBody>
      </p:sp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2916238" y="2636838"/>
            <a:ext cx="5903912" cy="2308225"/>
          </a:xfrm>
          <a:prstGeom prst="rect">
            <a:avLst/>
          </a:prstGeom>
          <a:solidFill>
            <a:srgbClr val="FFE8D1"/>
          </a:solidFill>
          <a:ln w="3810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300" dirty="0"/>
              <a:t>Сформированный проект бюджета на </a:t>
            </a:r>
            <a:r>
              <a:rPr lang="ru-RU" altLang="ru-RU" sz="1300" dirty="0" smtClean="0"/>
              <a:t>2022 год  </a:t>
            </a:r>
            <a:r>
              <a:rPr lang="ru-RU" altLang="ru-RU" sz="1300" dirty="0"/>
              <a:t>и плановый период </a:t>
            </a:r>
            <a:r>
              <a:rPr lang="ru-RU" altLang="ru-RU" sz="1300" dirty="0" smtClean="0"/>
              <a:t>2023 </a:t>
            </a:r>
            <a:r>
              <a:rPr lang="ru-RU" altLang="ru-RU" sz="1300" dirty="0"/>
              <a:t>и </a:t>
            </a:r>
            <a:r>
              <a:rPr lang="ru-RU" altLang="ru-RU" sz="1300" dirty="0" smtClean="0"/>
              <a:t>2024 </a:t>
            </a:r>
            <a:r>
              <a:rPr lang="ru-RU" altLang="ru-RU" sz="1300" dirty="0"/>
              <a:t>годов глава </a:t>
            </a:r>
            <a:r>
              <a:rPr lang="ru-RU" altLang="ru-RU" sz="1300" dirty="0" smtClean="0"/>
              <a:t>муниципального образования п. </a:t>
            </a:r>
            <a:r>
              <a:rPr lang="ru-RU" altLang="ru-RU" sz="1400" dirty="0"/>
              <a:t>Михайловский </a:t>
            </a:r>
            <a:r>
              <a:rPr lang="ru-RU" altLang="ru-RU" sz="1300" dirty="0"/>
              <a:t>вносит на рассмотрение собрания депутатов городского округа </a:t>
            </a:r>
            <a:r>
              <a:rPr lang="ru-RU" altLang="ru-RU" sz="1300" dirty="0" smtClean="0"/>
              <a:t>МО п. Михайловский </a:t>
            </a:r>
            <a:r>
              <a:rPr lang="ru-RU" altLang="ru-RU" sz="1300" dirty="0"/>
              <a:t>не позднее </a:t>
            </a:r>
            <a:r>
              <a:rPr lang="ru-RU" altLang="ru-RU" sz="1300" dirty="0">
                <a:solidFill>
                  <a:srgbClr val="FF0000"/>
                </a:solidFill>
              </a:rPr>
              <a:t>15</a:t>
            </a:r>
            <a:r>
              <a:rPr lang="ru-RU" altLang="ru-RU" sz="1300" dirty="0"/>
              <a:t> ноября текущего года.</a:t>
            </a:r>
          </a:p>
          <a:p>
            <a:r>
              <a:rPr lang="ru-RU" altLang="ru-RU" sz="1300" dirty="0"/>
              <a:t>Проект бюджета подлежит официальному обнародованию и по нему проводятся публичные слушания. Для этого проект бюджета публикуется в газете «Михайловские новости» или размещается на официальном сайте администрации </a:t>
            </a:r>
            <a:r>
              <a:rPr lang="en-US" altLang="ru-RU" sz="1300" dirty="0">
                <a:solidFill>
                  <a:srgbClr val="FF3300"/>
                </a:solidFill>
              </a:rPr>
              <a:t>www.mihailovski.ru</a:t>
            </a:r>
            <a:r>
              <a:rPr lang="ru-RU" altLang="ru-RU" sz="1300" dirty="0"/>
              <a:t>. В слушаниях могут участвовать граждане, проживающие в </a:t>
            </a:r>
            <a:r>
              <a:rPr lang="ru-RU" altLang="ru-RU" sz="1300" dirty="0" smtClean="0"/>
              <a:t>МО п. </a:t>
            </a:r>
            <a:r>
              <a:rPr lang="ru-RU" altLang="ru-RU" sz="1300" dirty="0"/>
              <a:t>Михайловский, а также представители организаций, осуществляющих деятельность на территории городского округа. </a:t>
            </a:r>
          </a:p>
        </p:txBody>
      </p:sp>
      <p:sp>
        <p:nvSpPr>
          <p:cNvPr id="9" name="TextBox 8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5064125"/>
            <a:ext cx="5905500" cy="1793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>
              <a:defRPr/>
            </a:pPr>
            <a:endParaRPr lang="ru-RU" sz="500" dirty="0">
              <a:latin typeface="Arial" charset="0"/>
            </a:endParaRPr>
          </a:p>
          <a:p>
            <a:pPr>
              <a:defRPr/>
            </a:pPr>
            <a:r>
              <a:rPr lang="ru-RU" sz="1300" dirty="0">
                <a:latin typeface="Arial" charset="0"/>
              </a:rPr>
              <a:t>Проект бюджета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Михайловский, с учетом предложений, высказанных на публичных слушаниях, с учетом заключения, подготовленного контрольно-счетным органом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 рассматривается и утверждается на заседании Собрания депутатов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Михайловский. Решение о бюджете городского </a:t>
            </a:r>
            <a:r>
              <a:rPr lang="ru-RU" sz="1300" dirty="0" smtClean="0">
                <a:latin typeface="Arial" charset="0"/>
              </a:rPr>
              <a:t>округа МО  п. </a:t>
            </a:r>
            <a:r>
              <a:rPr lang="ru-RU" sz="1300" dirty="0">
                <a:latin typeface="Arial" charset="0"/>
              </a:rPr>
              <a:t>Михайловский вступает в силу с 01 января очередного года. Принятое решение о  бюджете подлежит обнародованию. </a:t>
            </a:r>
          </a:p>
        </p:txBody>
      </p:sp>
      <p:sp>
        <p:nvSpPr>
          <p:cNvPr id="14342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 smtClean="0">
                <a:solidFill>
                  <a:srgbClr val="CC0066"/>
                </a:solidFill>
              </a:rPr>
              <a:t>Этапы составления и утверждения бюджета</a:t>
            </a:r>
            <a:r>
              <a:rPr lang="ru-RU" altLang="ru-RU" sz="3600" smtClean="0"/>
              <a:t> 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785813" y="214313"/>
            <a:ext cx="7797800" cy="67945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Гражданин, его участие </a:t>
            </a:r>
            <a:b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 бюджетном процессе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363" name="TextBox 122"/>
          <p:cNvGrpSpPr>
            <a:grpSpLocks/>
          </p:cNvGrpSpPr>
          <p:nvPr/>
        </p:nvGrpSpPr>
        <p:grpSpPr bwMode="auto">
          <a:xfrm>
            <a:off x="179388" y="4437063"/>
            <a:ext cx="4127500" cy="2157412"/>
            <a:chOff x="119" y="2815"/>
            <a:chExt cx="2600" cy="1359"/>
          </a:xfrm>
        </p:grpSpPr>
        <p:pic>
          <p:nvPicPr>
            <p:cNvPr id="15384" name="TextBox 122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" y="2815"/>
              <a:ext cx="2600" cy="1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85" name="Text Box 6"/>
            <p:cNvSpPr txBox="1">
              <a:spLocks noChangeArrowheads="1"/>
            </p:cNvSpPr>
            <p:nvPr/>
          </p:nvSpPr>
          <p:spPr bwMode="auto">
            <a:xfrm>
              <a:off x="158" y="2840"/>
              <a:ext cx="2495" cy="126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400">
                  <a:latin typeface="Times New Roman" pitchFamily="18" charset="0"/>
                  <a:cs typeface="Times New Roman" pitchFamily="18" charset="0"/>
                </a:rPr>
                <a:t>Получает социальные гарантии - расходная часть бюджета (образование, здравоохранение, социальные льготы и другие направления социальных гарантий населению)</a:t>
              </a: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26" name="Прямая соединительная линия 125">
            <a:extLst>
              <a:ext uri="{FF2B5EF4-FFF2-40B4-BE49-F238E27FC236}"/>
            </a:extLst>
          </p:cNvPr>
          <p:cNvCxnSpPr/>
          <p:nvPr/>
        </p:nvCxnSpPr>
        <p:spPr>
          <a:xfrm>
            <a:off x="4500563" y="908050"/>
            <a:ext cx="0" cy="55451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9" name="Рисунок 128" descr="ЖКХ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94174" y="5491832"/>
            <a:ext cx="785817" cy="7858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0" name="Рисунок 129" descr="образование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5517232"/>
            <a:ext cx="1094796" cy="824136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1" name="Рисунок 130" descr="здрав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7283" y="5682332"/>
            <a:ext cx="928694" cy="832247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sp>
        <p:nvSpPr>
          <p:cNvPr id="15368" name="Rectangle 22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15369" name="AutoShape 23"/>
          <p:cNvSpPr>
            <a:spLocks noChangeArrowheads="1"/>
          </p:cNvSpPr>
          <p:nvPr/>
        </p:nvSpPr>
        <p:spPr bwMode="auto">
          <a:xfrm>
            <a:off x="4572000" y="31416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1</a:t>
            </a:r>
            <a:endParaRPr lang="ru-RU" altLang="ru-RU"/>
          </a:p>
        </p:txBody>
      </p:sp>
      <p:sp>
        <p:nvSpPr>
          <p:cNvPr id="15370" name="AutoShape 24"/>
          <p:cNvSpPr>
            <a:spLocks noChangeArrowheads="1"/>
          </p:cNvSpPr>
          <p:nvPr/>
        </p:nvSpPr>
        <p:spPr bwMode="auto">
          <a:xfrm>
            <a:off x="4427538" y="48688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2</a:t>
            </a:r>
            <a:endParaRPr lang="ru-RU" altLang="ru-RU"/>
          </a:p>
        </p:txBody>
      </p:sp>
      <p:sp>
        <p:nvSpPr>
          <p:cNvPr id="15371" name="Oval 27"/>
          <p:cNvSpPr>
            <a:spLocks noChangeArrowheads="1"/>
          </p:cNvSpPr>
          <p:nvPr/>
        </p:nvSpPr>
        <p:spPr bwMode="auto">
          <a:xfrm>
            <a:off x="5651500" y="2492375"/>
            <a:ext cx="3097213" cy="16573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по проекту бюджета  городского округа </a:t>
            </a:r>
            <a:r>
              <a:rPr lang="ru-RU" altLang="ru-RU" sz="1400" b="1" i="1" dirty="0" smtClean="0">
                <a:latin typeface="Times New Roman" pitchFamily="18" charset="0"/>
              </a:rPr>
              <a:t>МО п. Михайловский </a:t>
            </a:r>
            <a:r>
              <a:rPr lang="ru-RU" altLang="ru-RU" sz="1400" b="1" i="1" dirty="0">
                <a:latin typeface="Times New Roman" pitchFamily="18" charset="0"/>
              </a:rPr>
              <a:t>на очередной финансовый год и плановый период</a:t>
            </a:r>
            <a:endParaRPr lang="ru-RU" altLang="ru-RU" sz="1400" dirty="0"/>
          </a:p>
        </p:txBody>
      </p:sp>
      <p:sp>
        <p:nvSpPr>
          <p:cNvPr id="15372" name="Oval 28"/>
          <p:cNvSpPr>
            <a:spLocks noChangeArrowheads="1"/>
          </p:cNvSpPr>
          <p:nvPr/>
        </p:nvSpPr>
        <p:spPr bwMode="auto">
          <a:xfrm>
            <a:off x="5508625" y="4365625"/>
            <a:ext cx="3429000" cy="17272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 по  проекту отчета об исполнения бюджета городского округа </a:t>
            </a:r>
            <a:r>
              <a:rPr lang="ru-RU" altLang="ru-RU" sz="1400" b="1" i="1" dirty="0" smtClean="0">
                <a:latin typeface="Times New Roman" pitchFamily="18" charset="0"/>
              </a:rPr>
              <a:t>МО п. </a:t>
            </a:r>
            <a:r>
              <a:rPr lang="ru-RU" altLang="ru-RU" sz="1400" b="1" i="1" dirty="0">
                <a:latin typeface="Times New Roman" pitchFamily="18" charset="0"/>
              </a:rPr>
              <a:t>Михайловский за отчетный финансовый год</a:t>
            </a:r>
            <a:r>
              <a:rPr lang="ru-RU" altLang="ru-RU" sz="1000" b="1" i="1" dirty="0">
                <a:latin typeface="Times New Roman" pitchFamily="18" charset="0"/>
              </a:rPr>
              <a:t> </a:t>
            </a:r>
          </a:p>
          <a:p>
            <a:pPr algn="ctr"/>
            <a:endParaRPr lang="ru-RU" altLang="ru-RU" dirty="0"/>
          </a:p>
        </p:txBody>
      </p:sp>
      <p:sp>
        <p:nvSpPr>
          <p:cNvPr id="124" name="TextBox 123">
            <a:extLst>
              <a:ext uri="{FF2B5EF4-FFF2-40B4-BE49-F238E27FC236}"/>
            </a:extLst>
          </p:cNvPr>
          <p:cNvSpPr txBox="1"/>
          <p:nvPr/>
        </p:nvSpPr>
        <p:spPr>
          <a:xfrm>
            <a:off x="142875" y="2071688"/>
            <a:ext cx="4500563" cy="614362"/>
          </a:xfrm>
          <a:prstGeom prst="downArrow">
            <a:avLst>
              <a:gd name="adj1" fmla="val 71811"/>
              <a:gd name="adj2" fmla="val 62798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НАЛОГОПЛАТЕЛЬЩИК</a:t>
            </a:r>
          </a:p>
        </p:txBody>
      </p:sp>
      <p:sp>
        <p:nvSpPr>
          <p:cNvPr id="132" name="TextBox 131">
            <a:extLst>
              <a:ext uri="{FF2B5EF4-FFF2-40B4-BE49-F238E27FC236}"/>
            </a:extLst>
          </p:cNvPr>
          <p:cNvSpPr txBox="1"/>
          <p:nvPr/>
        </p:nvSpPr>
        <p:spPr>
          <a:xfrm>
            <a:off x="5138415" y="1159669"/>
            <a:ext cx="3744416" cy="1123712"/>
          </a:xfrm>
          <a:prstGeom prst="wedgeRoundRectCallout">
            <a:avLst>
              <a:gd name="adj1" fmla="val -46244"/>
              <a:gd name="adj2" fmla="val 102994"/>
              <a:gd name="adj3" fmla="val 16667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Возможности влияния гражданина на состав бюджета</a:t>
            </a:r>
          </a:p>
        </p:txBody>
      </p:sp>
      <p:sp>
        <p:nvSpPr>
          <p:cNvPr id="120" name="TextBox 119">
            <a:extLst>
              <a:ext uri="{FF2B5EF4-FFF2-40B4-BE49-F238E27FC236}"/>
            </a:extLst>
          </p:cNvPr>
          <p:cNvSpPr txBox="1"/>
          <p:nvPr/>
        </p:nvSpPr>
        <p:spPr>
          <a:xfrm>
            <a:off x="785786" y="1000108"/>
            <a:ext cx="3238650" cy="107721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Помогает формировать доходную часть бюджета (налог на доходы физических лиц, налог на имущество и др.)</a:t>
            </a:r>
          </a:p>
        </p:txBody>
      </p:sp>
      <p:sp>
        <p:nvSpPr>
          <p:cNvPr id="128" name="Овал 127">
            <a:extLst>
              <a:ext uri="{FF2B5EF4-FFF2-40B4-BE49-F238E27FC236}"/>
            </a:extLst>
          </p:cNvPr>
          <p:cNvSpPr/>
          <p:nvPr/>
        </p:nvSpPr>
        <p:spPr>
          <a:xfrm>
            <a:off x="1071538" y="2643182"/>
            <a:ext cx="2376264" cy="864097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>
              <a:rot lat="0" lon="0" rev="2400000"/>
            </a:lightRig>
          </a:scene3d>
          <a:sp3d>
            <a:bevelT w="311150" h="336550"/>
            <a:bevelB w="412750" h="901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</a:p>
        </p:txBody>
      </p:sp>
      <p:sp>
        <p:nvSpPr>
          <p:cNvPr id="127" name="TextBox 126">
            <a:extLst>
              <a:ext uri="{FF2B5EF4-FFF2-40B4-BE49-F238E27FC236}"/>
            </a:extLst>
          </p:cNvPr>
          <p:cNvSpPr txBox="1"/>
          <p:nvPr/>
        </p:nvSpPr>
        <p:spPr>
          <a:xfrm>
            <a:off x="0" y="3573463"/>
            <a:ext cx="4427538" cy="866775"/>
          </a:xfrm>
          <a:prstGeom prst="downArrow">
            <a:avLst>
              <a:gd name="adj1" fmla="val 66225"/>
              <a:gd name="adj2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КАК ПОЛУЧАТЕЛЬ СОЦИАЛЬНЫХ ГАРАНТИЙ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smtClean="0"/>
              <a:t>Документы, на основе которых составляет финансовый орган проект бюджета</a:t>
            </a:r>
          </a:p>
        </p:txBody>
      </p:sp>
      <p:sp>
        <p:nvSpPr>
          <p:cNvPr id="6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1844675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>
                <a:latin typeface="Arial" charset="0"/>
              </a:rPr>
              <a:t>Бюджетное послание Президента Российской Федерации</a:t>
            </a:r>
          </a:p>
        </p:txBody>
      </p:sp>
      <p:sp>
        <p:nvSpPr>
          <p:cNvPr id="2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2781300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Прогноз социально-экономического развития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3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3716338"/>
            <a:ext cx="6697662" cy="1087437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Основные направления бюджетной и налоговой политики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4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5084763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Муниципальные программы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3"/>
          <p:cNvSpPr>
            <a:spLocks noChangeArrowheads="1"/>
          </p:cNvSpPr>
          <p:nvPr/>
        </p:nvSpPr>
        <p:spPr bwMode="auto">
          <a:xfrm>
            <a:off x="250825" y="2579688"/>
            <a:ext cx="8642350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u="sng" dirty="0"/>
              <a:t>Основные направления бюджетной политики:</a:t>
            </a:r>
          </a:p>
          <a:p>
            <a:endParaRPr lang="ru-RU" sz="1200" b="1" u="sng" dirty="0"/>
          </a:p>
          <a:p>
            <a:pPr>
              <a:spcAft>
                <a:spcPts val="600"/>
              </a:spcAft>
            </a:pPr>
            <a:r>
              <a:rPr lang="ru-RU" sz="1400" dirty="0"/>
              <a:t>   определение основных параметров городского бюджета исходя из ожидаемого прогноза поступлений доходов и допустимого уровня муниципального долга;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планирование бюджетных ассигнований на реализацию муниципальных программ с учетом результатов их реализации за предыдущий год, а также в тесной увязке с целевыми индикаторами и показателями, характеризующими достижение поставленных целей указанных программ;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усиление текущего контроля и ответственности за выполнение муниципальных заданий;</a:t>
            </a:r>
          </a:p>
          <a:p>
            <a:pPr>
              <a:spcAft>
                <a:spcPts val="600"/>
              </a:spcAft>
            </a:pP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недопущение увеличения действующих и принятия новых расходных обязательств, не обеспеченных финансовыми </a:t>
            </a:r>
            <a:r>
              <a:rPr lang="ru-RU" sz="1400" dirty="0" smtClean="0"/>
              <a:t>источниками.</a:t>
            </a: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endParaRPr lang="ru-RU" sz="1200" u="sng" dirty="0">
              <a:solidFill>
                <a:srgbClr val="0070C0"/>
              </a:solidFill>
            </a:endParaRPr>
          </a:p>
          <a:p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427038" y="82550"/>
            <a:ext cx="84486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Основные направления бюджетной политики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МО п . Михайловский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на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2022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 и плановый период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2023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2024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годов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0416" y="1142984"/>
            <a:ext cx="8723584" cy="108204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5" name="TextBox 6"/>
          <p:cNvSpPr txBox="1">
            <a:spLocks noChangeArrowheads="1"/>
          </p:cNvSpPr>
          <p:nvPr/>
        </p:nvSpPr>
        <p:spPr bwMode="auto">
          <a:xfrm>
            <a:off x="673100" y="1098550"/>
            <a:ext cx="7993063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/>
              <a:t>Итоги реализации бюджетной политики в </a:t>
            </a:r>
            <a:r>
              <a:rPr lang="ru-RU" sz="1200" dirty="0" smtClean="0"/>
              <a:t>2022 </a:t>
            </a:r>
            <a:r>
              <a:rPr lang="ru-RU" sz="1200" dirty="0"/>
              <a:t>году: обеспечение </a:t>
            </a:r>
            <a:r>
              <a:rPr lang="ru-RU" sz="1200" dirty="0" smtClean="0"/>
              <a:t>сбалансированности и </a:t>
            </a:r>
            <a:r>
              <a:rPr lang="ru-RU" sz="1200" dirty="0"/>
              <a:t>устойчивости бюджетной системы округа на основе стабильной налоговой политики с целью максимального выполнения принятых обязательств; выявление внутренних резервов в расходах городского бюджета с целью их перераспределения в пользу приоритетных направлений, в том числе задач, обозначенных в Указах Президента Российской Федерации; своевременная реализация антикризисных мероприятий; повышение открытости бюджета.</a:t>
            </a:r>
          </a:p>
          <a:p>
            <a:endParaRPr lang="ru-RU" sz="1200" dirty="0"/>
          </a:p>
          <a:p>
            <a:endParaRPr lang="ru-RU" dirty="0"/>
          </a:p>
        </p:txBody>
      </p:sp>
      <p:pic>
        <p:nvPicPr>
          <p:cNvPr id="17416" name="Рисунок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901700"/>
            <a:ext cx="65881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Рисунок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86775" y="901700"/>
            <a:ext cx="663575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Прямоугольник 2"/>
          <p:cNvSpPr>
            <a:spLocks noChangeArrowheads="1"/>
          </p:cNvSpPr>
          <p:nvPr/>
        </p:nvSpPr>
        <p:spPr bwMode="auto">
          <a:xfrm>
            <a:off x="8532813" y="1795463"/>
            <a:ext cx="6064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r>
              <a:rPr lang="ru-RU" b="1" i="1">
                <a:solidFill>
                  <a:srgbClr val="0070C0"/>
                </a:solidFill>
                <a:latin typeface="Times New Roman" pitchFamily="18" charset="0"/>
              </a:rPr>
              <a:t>. </a:t>
            </a:r>
            <a:endParaRPr lang="ru-RU" b="1" i="1">
              <a:solidFill>
                <a:srgbClr val="0070C0"/>
              </a:solidFill>
            </a:endParaRPr>
          </a:p>
        </p:txBody>
      </p:sp>
      <p:pic>
        <p:nvPicPr>
          <p:cNvPr id="17419" name="Рисунок 3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813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Рисунок 4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449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Рисунок 4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0847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Рисунок 4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370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2dfd25978d3e8d171ea13a69859288a132c56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5568</Words>
  <Characters>0</Characters>
  <Application>Microsoft Office PowerPoint</Application>
  <DocSecurity>0</DocSecurity>
  <PresentationFormat>Экран (4:3)</PresentationFormat>
  <Lines>0</Lines>
  <Paragraphs>1496</Paragraphs>
  <Slides>36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9" baseType="lpstr">
      <vt:lpstr>默认设计模板</vt:lpstr>
      <vt:lpstr>1_默认设计模板</vt:lpstr>
      <vt:lpstr>Лист</vt:lpstr>
      <vt:lpstr>БЮДЖЕТ ДЛЯ ГРАЖДАН</vt:lpstr>
      <vt:lpstr>Уважаемые жители МО п. Михайловский !</vt:lpstr>
      <vt:lpstr>Что такое бюджет для граждан?</vt:lpstr>
      <vt:lpstr>Основные понятия</vt:lpstr>
      <vt:lpstr>Презентация PowerPoint</vt:lpstr>
      <vt:lpstr>Этапы составления и утверждения бюджета </vt:lpstr>
      <vt:lpstr>Гражданин, его участие  в бюджетном процессе</vt:lpstr>
      <vt:lpstr>Документы, на основе которых составляет финансовый орган проект бюджета</vt:lpstr>
      <vt:lpstr>Презентация PowerPoint</vt:lpstr>
      <vt:lpstr>Показатели прогноза социально-экономического развития МО п. Михайловский на 2022 – 2024 годы</vt:lpstr>
      <vt:lpstr>Прогноз социально-экономического развития муниципального образования п. Михайловский на 2022 год и плановый период 2023 и 2024 годов </vt:lpstr>
      <vt:lpstr>Презентация PowerPoint</vt:lpstr>
      <vt:lpstr>Презентация PowerPoint</vt:lpstr>
      <vt:lpstr>Презентация PowerPoint</vt:lpstr>
      <vt:lpstr>Динамика доходной части бюджета  городского округа МО п. Михайловский  в 2020-2024 г. (млн. рублей)</vt:lpstr>
      <vt:lpstr> Безвозмездные поступления  в бюджет МО п. Михайловский 2020-2024 гг.</vt:lpstr>
      <vt:lpstr>Презентация PowerPoint</vt:lpstr>
      <vt:lpstr>Презентация PowerPoint</vt:lpstr>
      <vt:lpstr>Налоговые и неналоговые доходы</vt:lpstr>
      <vt:lpstr>Структура расходов бюджета на 2022 год(тыс. рублей)</vt:lpstr>
      <vt:lpstr>Структура расходов бюджета  на 2023 год(тыс. рублей)</vt:lpstr>
      <vt:lpstr>Структура расходов бюджета  на 2024 год(тыс. рублей)</vt:lpstr>
      <vt:lpstr>Распределение бюджетных ассигнований по разделам и подразделам на 2022 год и плановый период 2023 и 2024 годы тыс. руб</vt:lpstr>
      <vt:lpstr>Презентация PowerPoint</vt:lpstr>
      <vt:lpstr>Перечень  муниципальных  программ МО п. Михайловский             на 2022 год и плановый период 2023 и 2024 годов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СВЕДЕНИЯ О СОЦИАЛЬНО-ЗНАЧИМЫХ ПРОЕКТАХ, ПРЕДУСМОТРЕННЫХ К ФИНАНСИРОВАНИЮ ЗА СЧЕТ БЮДЖЕТА В 2022 ГОДУ   </vt:lpstr>
      <vt:lpstr>Презентация PowerPoint</vt:lpstr>
      <vt:lpstr>Контактная информация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2016-12-10T09:58:04Z</dcterms:created>
  <dcterms:modified xsi:type="dcterms:W3CDTF">2021-12-20T11:43:26Z</dcterms:modified>
</cp:coreProperties>
</file>