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4022" r:id="rId1"/>
  </p:sldMasterIdLst>
  <p:notesMasterIdLst>
    <p:notesMasterId r:id="rId25"/>
  </p:notesMasterIdLst>
  <p:handoutMasterIdLst>
    <p:handoutMasterId r:id="rId26"/>
  </p:handoutMasterIdLst>
  <p:sldIdLst>
    <p:sldId id="256" r:id="rId2"/>
    <p:sldId id="289" r:id="rId3"/>
    <p:sldId id="278" r:id="rId4"/>
    <p:sldId id="290" r:id="rId5"/>
    <p:sldId id="291" r:id="rId6"/>
    <p:sldId id="288" r:id="rId7"/>
    <p:sldId id="292" r:id="rId8"/>
    <p:sldId id="275" r:id="rId9"/>
    <p:sldId id="276" r:id="rId10"/>
    <p:sldId id="293" r:id="rId11"/>
    <p:sldId id="294" r:id="rId12"/>
    <p:sldId id="271" r:id="rId13"/>
    <p:sldId id="280" r:id="rId14"/>
    <p:sldId id="295" r:id="rId15"/>
    <p:sldId id="274" r:id="rId16"/>
    <p:sldId id="268" r:id="rId17"/>
    <p:sldId id="287" r:id="rId18"/>
    <p:sldId id="269" r:id="rId19"/>
    <p:sldId id="284" r:id="rId20"/>
    <p:sldId id="296" r:id="rId21"/>
    <p:sldId id="283" r:id="rId22"/>
    <p:sldId id="286" r:id="rId23"/>
    <p:sldId id="279" r:id="rId2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Окс" initials="О" lastIdx="1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5B5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06" autoAdjust="0"/>
    <p:restoredTop sz="94660"/>
  </p:normalViewPr>
  <p:slideViewPr>
    <p:cSldViewPr snapToGrid="0">
      <p:cViewPr>
        <p:scale>
          <a:sx n="87" d="100"/>
          <a:sy n="87" d="100"/>
        </p:scale>
        <p:origin x="-666" y="-43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3" d="100"/>
          <a:sy n="83" d="100"/>
        </p:scale>
        <p:origin x="-1194" y="-7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59939468503937"/>
          <c:y val="8.4335875984251962E-2"/>
          <c:w val="0.63008661417322831"/>
          <c:h val="0.4945472440944881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2021 год</c:v>
                </c:pt>
              </c:strCache>
            </c:strRef>
          </c:tx>
          <c:invertIfNegative val="0"/>
          <c:cat>
            <c:strRef>
              <c:f>Лист1!$A$2:$A$4</c:f>
              <c:strCache>
                <c:ptCount val="3"/>
                <c:pt idx="0">
                  <c:v>Объем отгруженной продукции, тыс. руб.</c:v>
                </c:pt>
                <c:pt idx="1">
                  <c:v>Объем инвестиций, тыс.руб.</c:v>
                </c:pt>
                <c:pt idx="2">
                  <c:v>Розничный товарооборот, тыс.руб.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22617</c:v>
                </c:pt>
                <c:pt idx="1">
                  <c:v>13400</c:v>
                </c:pt>
                <c:pt idx="2">
                  <c:v>126096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2022 год</c:v>
                </c:pt>
              </c:strCache>
            </c:strRef>
          </c:tx>
          <c:invertIfNegative val="0"/>
          <c:cat>
            <c:strRef>
              <c:f>Лист1!$A$2:$A$4</c:f>
              <c:strCache>
                <c:ptCount val="3"/>
                <c:pt idx="0">
                  <c:v>Объем отгруженной продукции, тыс. руб.</c:v>
                </c:pt>
                <c:pt idx="1">
                  <c:v>Объем инвестиций, тыс.руб.</c:v>
                </c:pt>
                <c:pt idx="2">
                  <c:v>Розничный товарооборот, тыс.руб.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21832.1</c:v>
                </c:pt>
                <c:pt idx="1">
                  <c:v>77700</c:v>
                </c:pt>
                <c:pt idx="2">
                  <c:v>158481.60000000001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2023 год</c:v>
                </c:pt>
              </c:strCache>
            </c:strRef>
          </c:tx>
          <c:invertIfNegative val="0"/>
          <c:cat>
            <c:strRef>
              <c:f>Лист1!$A$2:$A$4</c:f>
              <c:strCache>
                <c:ptCount val="3"/>
                <c:pt idx="0">
                  <c:v>Объем отгруженной продукции, тыс. руб.</c:v>
                </c:pt>
                <c:pt idx="1">
                  <c:v>Объем инвестиций, тыс.руб.</c:v>
                </c:pt>
                <c:pt idx="2">
                  <c:v>Розничный товарооборот, тыс.руб.</c:v>
                </c:pt>
              </c:strCache>
            </c:strRef>
          </c:cat>
          <c:val>
            <c:numRef>
              <c:f>Лист1!$D$2:$D$4</c:f>
              <c:numCache>
                <c:formatCode>General</c:formatCode>
                <c:ptCount val="3"/>
                <c:pt idx="0">
                  <c:v>27805.200000000001</c:v>
                </c:pt>
                <c:pt idx="1">
                  <c:v>50900</c:v>
                </c:pt>
                <c:pt idx="2">
                  <c:v>173850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89058304"/>
        <c:axId val="92222208"/>
      </c:barChart>
      <c:catAx>
        <c:axId val="89058304"/>
        <c:scaling>
          <c:orientation val="minMax"/>
        </c:scaling>
        <c:delete val="0"/>
        <c:axPos val="b"/>
        <c:majorTickMark val="out"/>
        <c:minorTickMark val="none"/>
        <c:tickLblPos val="nextTo"/>
        <c:crossAx val="92222208"/>
        <c:crosses val="autoZero"/>
        <c:auto val="1"/>
        <c:lblAlgn val="ctr"/>
        <c:lblOffset val="100"/>
        <c:noMultiLvlLbl val="0"/>
      </c:catAx>
      <c:valAx>
        <c:axId val="9222220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89058304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2021 год</c:v>
                </c:pt>
              </c:strCache>
            </c:strRef>
          </c:tx>
          <c:spPr>
            <a:gradFill rotWithShape="1">
              <a:gsLst>
                <a:gs pos="0">
                  <a:schemeClr val="accent3">
                    <a:tint val="65000"/>
                  </a:schemeClr>
                </a:gs>
                <a:gs pos="90000">
                  <a:schemeClr val="accent3">
                    <a:tint val="65000"/>
                    <a:shade val="100000"/>
                    <a:satMod val="105000"/>
                  </a:schemeClr>
                </a:gs>
                <a:gs pos="100000">
                  <a:schemeClr val="accent3">
                    <a:tint val="65000"/>
                    <a:shade val="80000"/>
                    <a:satMod val="120000"/>
                  </a:schemeClr>
                </a:gs>
              </a:gsLst>
              <a:path path="circle">
                <a:fillToRect l="100000" t="100000" r="100000" b="100000"/>
              </a:path>
            </a:gradFill>
            <a:ln>
              <a:noFill/>
            </a:ln>
            <a:effectLst>
              <a:outerShdw blurRad="38100" dist="25400" dir="5400000" rotWithShape="0">
                <a:srgbClr val="000000">
                  <a:alpha val="45000"/>
                </a:srgbClr>
              </a:outerShdw>
            </a:effectLst>
            <a:scene3d>
              <a:camera prst="orthographicFront">
                <a:rot lat="0" lon="0" rev="0"/>
              </a:camera>
              <a:lightRig rig="brightRoom" dir="t"/>
            </a:scene3d>
            <a:sp3d extrusionH="12700" contourW="25400" prstMaterial="flat">
              <a:bevelT w="63500" h="152400" prst="angle"/>
              <a:contourClr>
                <a:scrgbClr r="0" g="0" b="0">
                  <a:shade val="27000"/>
                  <a:satMod val="120000"/>
                </a:scrgbClr>
              </a:contourClr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 sz="1600"/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lt1">
                          <a:lumMod val="95000"/>
                          <a:alpha val="54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Лист1!$A$2:$A$4</c:f>
              <c:strCache>
                <c:ptCount val="3"/>
                <c:pt idx="0">
                  <c:v>Заработная плата, руб.</c:v>
                </c:pt>
                <c:pt idx="1">
                  <c:v>Уровень безработицы, %</c:v>
                </c:pt>
                <c:pt idx="2">
                  <c:v>Численность работающих, чел.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32967</c:v>
                </c:pt>
                <c:pt idx="1">
                  <c:v>0.3</c:v>
                </c:pt>
                <c:pt idx="2">
                  <c:v>1060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98F5-44F3-99A4-B54F4512FF62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2022 год </c:v>
                </c:pt>
              </c:strCache>
            </c:strRef>
          </c:tx>
          <c:spPr>
            <a:gradFill rotWithShape="1">
              <a:gsLst>
                <a:gs pos="0">
                  <a:schemeClr val="accent3"/>
                </a:gs>
                <a:gs pos="90000">
                  <a:schemeClr val="accent3">
                    <a:shade val="100000"/>
                    <a:satMod val="105000"/>
                  </a:schemeClr>
                </a:gs>
                <a:gs pos="100000">
                  <a:schemeClr val="accent3">
                    <a:shade val="80000"/>
                    <a:satMod val="120000"/>
                  </a:schemeClr>
                </a:gs>
              </a:gsLst>
              <a:path path="circle">
                <a:fillToRect l="100000" t="100000" r="100000" b="100000"/>
              </a:path>
            </a:gradFill>
            <a:ln>
              <a:noFill/>
            </a:ln>
            <a:effectLst>
              <a:outerShdw blurRad="38100" dist="25400" dir="5400000" rotWithShape="0">
                <a:srgbClr val="000000">
                  <a:alpha val="45000"/>
                </a:srgbClr>
              </a:outerShdw>
            </a:effectLst>
            <a:scene3d>
              <a:camera prst="orthographicFront">
                <a:rot lat="0" lon="0" rev="0"/>
              </a:camera>
              <a:lightRig rig="brightRoom" dir="t"/>
            </a:scene3d>
            <a:sp3d extrusionH="12700" contourW="25400" prstMaterial="flat">
              <a:bevelT w="63500" h="152400" prst="angle"/>
              <a:contourClr>
                <a:scrgbClr r="0" g="0" b="0">
                  <a:shade val="27000"/>
                  <a:satMod val="120000"/>
                </a:scrgbClr>
              </a:contourClr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 sz="1600"/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lt1">
                          <a:lumMod val="95000"/>
                          <a:alpha val="54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Лист1!$A$2:$A$4</c:f>
              <c:strCache>
                <c:ptCount val="3"/>
                <c:pt idx="0">
                  <c:v>Заработная плата, руб.</c:v>
                </c:pt>
                <c:pt idx="1">
                  <c:v>Уровень безработицы, %</c:v>
                </c:pt>
                <c:pt idx="2">
                  <c:v>Численность работающих, чел.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36264.300000000003</c:v>
                </c:pt>
                <c:pt idx="1">
                  <c:v>1.3</c:v>
                </c:pt>
                <c:pt idx="2">
                  <c:v>1085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98F5-44F3-99A4-B54F4512FF62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2023 год</c:v>
                </c:pt>
              </c:strCache>
            </c:strRef>
          </c:tx>
          <c:spPr>
            <a:gradFill rotWithShape="1">
              <a:gsLst>
                <a:gs pos="0">
                  <a:schemeClr val="accent3">
                    <a:shade val="65000"/>
                  </a:schemeClr>
                </a:gs>
                <a:gs pos="90000">
                  <a:schemeClr val="accent3">
                    <a:shade val="65000"/>
                    <a:shade val="100000"/>
                    <a:satMod val="105000"/>
                  </a:schemeClr>
                </a:gs>
                <a:gs pos="100000">
                  <a:schemeClr val="accent3">
                    <a:shade val="65000"/>
                    <a:shade val="80000"/>
                    <a:satMod val="120000"/>
                  </a:schemeClr>
                </a:gs>
              </a:gsLst>
              <a:path path="circle">
                <a:fillToRect l="100000" t="100000" r="100000" b="100000"/>
              </a:path>
            </a:gradFill>
            <a:ln>
              <a:noFill/>
            </a:ln>
            <a:effectLst>
              <a:outerShdw blurRad="38100" dist="25400" dir="5400000" rotWithShape="0">
                <a:srgbClr val="000000">
                  <a:alpha val="45000"/>
                </a:srgbClr>
              </a:outerShdw>
            </a:effectLst>
            <a:scene3d>
              <a:camera prst="orthographicFront">
                <a:rot lat="0" lon="0" rev="0"/>
              </a:camera>
              <a:lightRig rig="brightRoom" dir="t"/>
            </a:scene3d>
            <a:sp3d extrusionH="12700" contourW="25400" prstMaterial="flat">
              <a:bevelT w="63500" h="152400" prst="angle"/>
              <a:contourClr>
                <a:scrgbClr r="0" g="0" b="0">
                  <a:shade val="27000"/>
                  <a:satMod val="120000"/>
                </a:scrgbClr>
              </a:contourClr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 sz="1600"/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lt1">
                          <a:lumMod val="95000"/>
                          <a:alpha val="54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Лист1!$A$2:$A$4</c:f>
              <c:strCache>
                <c:ptCount val="3"/>
                <c:pt idx="0">
                  <c:v>Заработная плата, руб.</c:v>
                </c:pt>
                <c:pt idx="1">
                  <c:v>Уровень безработицы, %</c:v>
                </c:pt>
                <c:pt idx="2">
                  <c:v>Численность работающих, чел.</c:v>
                </c:pt>
              </c:strCache>
            </c:strRef>
          </c:cat>
          <c:val>
            <c:numRef>
              <c:f>Лист1!$D$2:$D$4</c:f>
              <c:numCache>
                <c:formatCode>General</c:formatCode>
                <c:ptCount val="3"/>
                <c:pt idx="0">
                  <c:v>41779.599999999999</c:v>
                </c:pt>
                <c:pt idx="1">
                  <c:v>0.3</c:v>
                </c:pt>
                <c:pt idx="2">
                  <c:v>1070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98F5-44F3-99A4-B54F4512FF62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24"/>
        <c:axId val="92829952"/>
        <c:axId val="92844032"/>
      </c:barChart>
      <c:catAx>
        <c:axId val="928299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lt1">
                <a:lumMod val="95000"/>
                <a:alpha val="54000"/>
              </a:schemeClr>
            </a:solidFill>
            <a:round/>
          </a:ln>
          <a:effectLst/>
        </c:spPr>
        <c:txPr>
          <a:bodyPr rot="-60000000" vert="horz"/>
          <a:lstStyle/>
          <a:p>
            <a:pPr>
              <a:defRPr/>
            </a:pPr>
            <a:endParaRPr lang="ru-RU"/>
          </a:p>
        </c:txPr>
        <c:crossAx val="92844032"/>
        <c:crosses val="autoZero"/>
        <c:auto val="1"/>
        <c:lblAlgn val="ctr"/>
        <c:lblOffset val="100"/>
        <c:noMultiLvlLbl val="0"/>
      </c:catAx>
      <c:valAx>
        <c:axId val="9284403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lt1">
                  <a:lumMod val="95000"/>
                  <a:alpha val="10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vert="horz"/>
          <a:lstStyle/>
          <a:p>
            <a:pPr>
              <a:defRPr/>
            </a:pPr>
            <a:endParaRPr lang="ru-RU"/>
          </a:p>
        </c:txPr>
        <c:crossAx val="9282995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vert="horz"/>
        <a:lstStyle/>
        <a:p>
          <a:pPr>
            <a:defRPr sz="1600"/>
          </a:pPr>
          <a:endParaRPr lang="ru-RU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gradFill rotWithShape="1">
      <a:gsLst>
        <a:gs pos="0">
          <a:schemeClr val="accent1">
            <a:tint val="50000"/>
            <a:satMod val="300000"/>
          </a:schemeClr>
        </a:gs>
        <a:gs pos="35000">
          <a:schemeClr val="accent1">
            <a:tint val="37000"/>
            <a:satMod val="300000"/>
          </a:schemeClr>
        </a:gs>
        <a:gs pos="100000">
          <a:schemeClr val="accent1">
            <a:tint val="15000"/>
            <a:satMod val="350000"/>
          </a:schemeClr>
        </a:gs>
      </a:gsLst>
      <a:lin ang="16200000" scaled="1"/>
    </a:gradFill>
    <a:ln w="9525" cap="flat" cmpd="sng" algn="ctr">
      <a:solidFill>
        <a:schemeClr val="accent1">
          <a:shade val="95000"/>
          <a:satMod val="105000"/>
        </a:schemeClr>
      </a:solidFill>
      <a:prstDash val="solid"/>
    </a:ln>
    <a:effectLst>
      <a:outerShdw blurRad="40000" dist="20000" dir="5400000" rotWithShape="0">
        <a:srgbClr val="000000">
          <a:alpha val="38000"/>
        </a:srgbClr>
      </a:outerShdw>
    </a:effectLst>
  </c:spPr>
  <c:txPr>
    <a:bodyPr/>
    <a:lstStyle/>
    <a:p>
      <a:pPr>
        <a:defRPr>
          <a:solidFill>
            <a:schemeClr val="dk1"/>
          </a:solidFill>
          <a:latin typeface="+mn-lt"/>
          <a:ea typeface="+mn-ea"/>
          <a:cs typeface="+mn-cs"/>
        </a:defRPr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2021 год</c:v>
                </c:pt>
              </c:strCache>
            </c:strRef>
          </c:tx>
          <c:invertIfNegative val="0"/>
          <c:cat>
            <c:strRef>
              <c:f>Лист1!$A$2:$A$6</c:f>
              <c:strCache>
                <c:ptCount val="5"/>
                <c:pt idx="0">
                  <c:v>Образование</c:v>
                </c:pt>
                <c:pt idx="1">
                  <c:v>Культура, спорт</c:v>
                </c:pt>
                <c:pt idx="2">
                  <c:v>Информация и связь</c:v>
                </c:pt>
                <c:pt idx="3">
                  <c:v>Торговля</c:v>
                </c:pt>
                <c:pt idx="4">
                  <c:v>Строительство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25615.5</c:v>
                </c:pt>
                <c:pt idx="1">
                  <c:v>31600</c:v>
                </c:pt>
                <c:pt idx="2">
                  <c:v>18164.400000000001</c:v>
                </c:pt>
                <c:pt idx="3">
                  <c:v>13540</c:v>
                </c:pt>
                <c:pt idx="4">
                  <c:v>116143.45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2022 год</c:v>
                </c:pt>
              </c:strCache>
            </c:strRef>
          </c:tx>
          <c:invertIfNegative val="0"/>
          <c:cat>
            <c:strRef>
              <c:f>Лист1!$A$2:$A$6</c:f>
              <c:strCache>
                <c:ptCount val="5"/>
                <c:pt idx="0">
                  <c:v>Образование</c:v>
                </c:pt>
                <c:pt idx="1">
                  <c:v>Культура, спорт</c:v>
                </c:pt>
                <c:pt idx="2">
                  <c:v>Информация и связь</c:v>
                </c:pt>
                <c:pt idx="3">
                  <c:v>Торговля</c:v>
                </c:pt>
                <c:pt idx="4">
                  <c:v>Строительство</c:v>
                </c:pt>
              </c:strCache>
            </c:strRef>
          </c:cat>
          <c:val>
            <c:numRef>
              <c:f>Лист1!$C$2:$C$6</c:f>
              <c:numCache>
                <c:formatCode>General</c:formatCode>
                <c:ptCount val="5"/>
                <c:pt idx="0">
                  <c:v>31153.5</c:v>
                </c:pt>
                <c:pt idx="1">
                  <c:v>39256.199999999997</c:v>
                </c:pt>
                <c:pt idx="2">
                  <c:v>30083.3</c:v>
                </c:pt>
                <c:pt idx="3">
                  <c:v>15300</c:v>
                </c:pt>
                <c:pt idx="4">
                  <c:v>127757.8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2023 год</c:v>
                </c:pt>
              </c:strCache>
            </c:strRef>
          </c:tx>
          <c:invertIfNegative val="0"/>
          <c:cat>
            <c:strRef>
              <c:f>Лист1!$A$2:$A$6</c:f>
              <c:strCache>
                <c:ptCount val="5"/>
                <c:pt idx="0">
                  <c:v>Образование</c:v>
                </c:pt>
                <c:pt idx="1">
                  <c:v>Культура, спорт</c:v>
                </c:pt>
                <c:pt idx="2">
                  <c:v>Информация и связь</c:v>
                </c:pt>
                <c:pt idx="3">
                  <c:v>Торговля</c:v>
                </c:pt>
                <c:pt idx="4">
                  <c:v>Строительство</c:v>
                </c:pt>
              </c:strCache>
            </c:strRef>
          </c:cat>
          <c:val>
            <c:numRef>
              <c:f>Лист1!$D$2:$D$6</c:f>
              <c:numCache>
                <c:formatCode>General</c:formatCode>
                <c:ptCount val="5"/>
                <c:pt idx="0">
                  <c:v>36183.599999999999</c:v>
                </c:pt>
                <c:pt idx="1">
                  <c:v>45412.7</c:v>
                </c:pt>
                <c:pt idx="2">
                  <c:v>32243.9</c:v>
                </c:pt>
                <c:pt idx="3">
                  <c:v>17200</c:v>
                </c:pt>
                <c:pt idx="4">
                  <c:v>136396.5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one"/>
        <c:axId val="27281280"/>
        <c:axId val="27282816"/>
        <c:axId val="92220480"/>
      </c:bar3DChart>
      <c:catAx>
        <c:axId val="27281280"/>
        <c:scaling>
          <c:orientation val="minMax"/>
        </c:scaling>
        <c:delete val="0"/>
        <c:axPos val="b"/>
        <c:majorTickMark val="out"/>
        <c:minorTickMark val="none"/>
        <c:tickLblPos val="nextTo"/>
        <c:crossAx val="27282816"/>
        <c:crosses val="autoZero"/>
        <c:auto val="1"/>
        <c:lblAlgn val="ctr"/>
        <c:lblOffset val="100"/>
        <c:noMultiLvlLbl val="0"/>
      </c:catAx>
      <c:valAx>
        <c:axId val="2728281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27281280"/>
        <c:crosses val="autoZero"/>
        <c:crossBetween val="between"/>
      </c:valAx>
      <c:serAx>
        <c:axId val="92220480"/>
        <c:scaling>
          <c:orientation val="minMax"/>
        </c:scaling>
        <c:delete val="0"/>
        <c:axPos val="b"/>
        <c:majorTickMark val="out"/>
        <c:minorTickMark val="none"/>
        <c:tickLblPos val="nextTo"/>
        <c:crossAx val="27282816"/>
        <c:crosses val="autoZero"/>
      </c:ser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diagrams/_rels/data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diagrams/_rels/data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image" Target="../media/image9.jpeg"/></Relationships>
</file>

<file path=ppt/diagrams/_rels/drawing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diagrams/_rels/drawing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image" Target="../media/image9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24C9D0A-0149-4558-A5B4-4468DE746D93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6FC2EB0-B5EC-4EB0-8674-0EF8A49A6E41}">
      <dgm:prSet/>
      <dgm:spPr/>
      <dgm:t>
        <a:bodyPr/>
        <a:lstStyle/>
        <a:p>
          <a:pPr rtl="0"/>
          <a:r>
            <a:rPr lang="ru-RU" dirty="0" smtClean="0">
              <a:solidFill>
                <a:schemeClr val="accent3">
                  <a:lumMod val="50000"/>
                </a:schemeClr>
              </a:solidFill>
            </a:rPr>
            <a:t>Транспортная доступность округа</a:t>
          </a:r>
          <a:endParaRPr lang="ru-RU" dirty="0">
            <a:solidFill>
              <a:schemeClr val="accent3">
                <a:lumMod val="50000"/>
              </a:schemeClr>
            </a:solidFill>
          </a:endParaRPr>
        </a:p>
      </dgm:t>
    </dgm:pt>
    <dgm:pt modelId="{4E872A8C-EF24-452F-BE6D-2551FF0C67A7}" type="parTrans" cxnId="{387C74E3-EEFC-4588-B34F-90FF5D8E1D8B}">
      <dgm:prSet/>
      <dgm:spPr/>
      <dgm:t>
        <a:bodyPr/>
        <a:lstStyle/>
        <a:p>
          <a:endParaRPr lang="ru-RU"/>
        </a:p>
      </dgm:t>
    </dgm:pt>
    <dgm:pt modelId="{24765EC6-4E84-4709-AFD8-5CF567F7141A}" type="sibTrans" cxnId="{387C74E3-EEFC-4588-B34F-90FF5D8E1D8B}">
      <dgm:prSet/>
      <dgm:spPr/>
      <dgm:t>
        <a:bodyPr/>
        <a:lstStyle/>
        <a:p>
          <a:endParaRPr lang="ru-RU"/>
        </a:p>
      </dgm:t>
    </dgm:pt>
    <dgm:pt modelId="{E0248E66-6BA7-49F4-ACD0-810F9FAA3240}">
      <dgm:prSet>
        <dgm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pPr rtl="0"/>
          <a:r>
            <a:rPr lang="ru-RU" b="1" i="0" u="none" dirty="0" smtClean="0">
              <a:solidFill>
                <a:schemeClr val="accent3">
                  <a:lumMod val="50000"/>
                </a:schemeClr>
              </a:solidFill>
            </a:rPr>
            <a:t>Автомобильный транспорт</a:t>
          </a:r>
          <a:endParaRPr lang="ru-RU" b="1" i="0" u="none" dirty="0">
            <a:solidFill>
              <a:schemeClr val="accent3">
                <a:lumMod val="50000"/>
              </a:schemeClr>
            </a:solidFill>
          </a:endParaRPr>
        </a:p>
      </dgm:t>
    </dgm:pt>
    <dgm:pt modelId="{F849471F-762F-4605-97E8-2D98FFCFA87C}" type="parTrans" cxnId="{1FC97F9E-3C81-4C35-8DBE-5DCFDD23AD9F}">
      <dgm:prSet/>
      <dgm:spPr/>
      <dgm:t>
        <a:bodyPr/>
        <a:lstStyle/>
        <a:p>
          <a:endParaRPr lang="ru-RU"/>
        </a:p>
      </dgm:t>
    </dgm:pt>
    <dgm:pt modelId="{5DCF0BD9-FBF2-4AD7-8822-A73635C1BEAF}" type="sibTrans" cxnId="{1FC97F9E-3C81-4C35-8DBE-5DCFDD23AD9F}">
      <dgm:prSet/>
      <dgm:spPr/>
      <dgm:t>
        <a:bodyPr/>
        <a:lstStyle/>
        <a:p>
          <a:endParaRPr lang="ru-RU"/>
        </a:p>
      </dgm:t>
    </dgm:pt>
    <dgm:pt modelId="{787FD457-AB58-4CA9-8583-5ADA41FEB9F7}">
      <dgm:prSet>
        <dgm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pPr rtl="0"/>
          <a:r>
            <a:rPr lang="ru-RU" b="1" i="0" u="none" dirty="0" smtClean="0">
              <a:solidFill>
                <a:schemeClr val="accent3">
                  <a:lumMod val="50000"/>
                </a:schemeClr>
              </a:solidFill>
            </a:rPr>
            <a:t>Удаленность от железнодорожной ветки на 18 км. (Ершов-Пугачев)</a:t>
          </a:r>
          <a:endParaRPr lang="ru-RU" b="1" i="0" u="none" dirty="0">
            <a:solidFill>
              <a:schemeClr val="accent3">
                <a:lumMod val="50000"/>
              </a:schemeClr>
            </a:solidFill>
          </a:endParaRPr>
        </a:p>
      </dgm:t>
    </dgm:pt>
    <dgm:pt modelId="{B25DB421-7930-4E56-AC4D-0C1419A0AFF9}" type="parTrans" cxnId="{90CD459C-4E26-4B8F-8E09-BC48AA828909}">
      <dgm:prSet/>
      <dgm:spPr/>
      <dgm:t>
        <a:bodyPr/>
        <a:lstStyle/>
        <a:p>
          <a:endParaRPr lang="ru-RU"/>
        </a:p>
      </dgm:t>
    </dgm:pt>
    <dgm:pt modelId="{0C893004-B01C-4598-B32D-06B6BC0A211F}" type="sibTrans" cxnId="{90CD459C-4E26-4B8F-8E09-BC48AA828909}">
      <dgm:prSet/>
      <dgm:spPr/>
      <dgm:t>
        <a:bodyPr/>
        <a:lstStyle/>
        <a:p>
          <a:endParaRPr lang="ru-RU"/>
        </a:p>
      </dgm:t>
    </dgm:pt>
    <dgm:pt modelId="{21E6A32B-24D2-461F-B32A-1A0E8755686E}">
      <dgm:prSet>
        <dgm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pPr rtl="0"/>
          <a:r>
            <a:rPr lang="ru-RU" b="1" i="0" u="none" dirty="0" smtClean="0">
              <a:solidFill>
                <a:schemeClr val="accent3">
                  <a:lumMod val="50000"/>
                </a:schemeClr>
              </a:solidFill>
            </a:rPr>
            <a:t>Транспортная инфраструктура городского округа состоит из автомобильных дорог общего пользования местного назначения. Общая протяженность дорог – 49,92 км., из них с асфальтобетонным покрытием – 49,92 км.</a:t>
          </a:r>
          <a:endParaRPr lang="ru-RU" b="1" i="0" u="none" dirty="0">
            <a:solidFill>
              <a:schemeClr val="accent3">
                <a:lumMod val="50000"/>
              </a:schemeClr>
            </a:solidFill>
          </a:endParaRPr>
        </a:p>
      </dgm:t>
    </dgm:pt>
    <dgm:pt modelId="{BF262501-74AE-4317-80AA-C4C7E7992B76}" type="parTrans" cxnId="{C809FC96-9DEE-4192-85C8-72158AE2905E}">
      <dgm:prSet/>
      <dgm:spPr/>
      <dgm:t>
        <a:bodyPr/>
        <a:lstStyle/>
        <a:p>
          <a:endParaRPr lang="ru-RU"/>
        </a:p>
      </dgm:t>
    </dgm:pt>
    <dgm:pt modelId="{3B87A466-CA4D-4B8E-8277-D3590439E7BA}" type="sibTrans" cxnId="{C809FC96-9DEE-4192-85C8-72158AE2905E}">
      <dgm:prSet/>
      <dgm:spPr/>
      <dgm:t>
        <a:bodyPr/>
        <a:lstStyle/>
        <a:p>
          <a:endParaRPr lang="ru-RU"/>
        </a:p>
      </dgm:t>
    </dgm:pt>
    <dgm:pt modelId="{1DD369E1-37B6-46AF-BC5D-2C95A01AFB8B}" type="pres">
      <dgm:prSet presAssocID="{E24C9D0A-0149-4558-A5B4-4468DE746D93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397DE78-B956-4FD4-9646-2FB99CB247CC}" type="pres">
      <dgm:prSet presAssocID="{A6FC2EB0-B5EC-4EB0-8674-0EF8A49A6E41}" presName="linNode" presStyleCnt="0"/>
      <dgm:spPr/>
    </dgm:pt>
    <dgm:pt modelId="{3DD8EA77-5902-4035-9288-BFEA427D1304}" type="pres">
      <dgm:prSet presAssocID="{A6FC2EB0-B5EC-4EB0-8674-0EF8A49A6E41}" presName="parentText" presStyleLbl="node1" presStyleIdx="0" presStyleCnt="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0AFEA69-F44C-469F-946A-36CFAE1706A2}" type="pres">
      <dgm:prSet presAssocID="{A6FC2EB0-B5EC-4EB0-8674-0EF8A49A6E41}" presName="descendantText" presStyleLbl="alignAccFollowNode1" presStyleIdx="0" presStyleCnt="1" custLinFactNeighborX="2556" custLinFactNeighborY="-114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FC97F9E-3C81-4C35-8DBE-5DCFDD23AD9F}" srcId="{A6FC2EB0-B5EC-4EB0-8674-0EF8A49A6E41}" destId="{E0248E66-6BA7-49F4-ACD0-810F9FAA3240}" srcOrd="0" destOrd="0" parTransId="{F849471F-762F-4605-97E8-2D98FFCFA87C}" sibTransId="{5DCF0BD9-FBF2-4AD7-8822-A73635C1BEAF}"/>
    <dgm:cxn modelId="{38AADF62-D907-4AC0-9398-7626EF3E9274}" type="presOf" srcId="{21E6A32B-24D2-461F-B32A-1A0E8755686E}" destId="{E0AFEA69-F44C-469F-946A-36CFAE1706A2}" srcOrd="0" destOrd="2" presId="urn:microsoft.com/office/officeart/2005/8/layout/vList5"/>
    <dgm:cxn modelId="{26B5C254-CF6F-45D5-987C-4A97164D1C8A}" type="presOf" srcId="{A6FC2EB0-B5EC-4EB0-8674-0EF8A49A6E41}" destId="{3DD8EA77-5902-4035-9288-BFEA427D1304}" srcOrd="0" destOrd="0" presId="urn:microsoft.com/office/officeart/2005/8/layout/vList5"/>
    <dgm:cxn modelId="{387C74E3-EEFC-4588-B34F-90FF5D8E1D8B}" srcId="{E24C9D0A-0149-4558-A5B4-4468DE746D93}" destId="{A6FC2EB0-B5EC-4EB0-8674-0EF8A49A6E41}" srcOrd="0" destOrd="0" parTransId="{4E872A8C-EF24-452F-BE6D-2551FF0C67A7}" sibTransId="{24765EC6-4E84-4709-AFD8-5CF567F7141A}"/>
    <dgm:cxn modelId="{08765045-BDD6-47EE-B4AA-5C1C17B215EE}" type="presOf" srcId="{E24C9D0A-0149-4558-A5B4-4468DE746D93}" destId="{1DD369E1-37B6-46AF-BC5D-2C95A01AFB8B}" srcOrd="0" destOrd="0" presId="urn:microsoft.com/office/officeart/2005/8/layout/vList5"/>
    <dgm:cxn modelId="{6FFA2810-A83C-430B-B067-853DEE7CC330}" type="presOf" srcId="{787FD457-AB58-4CA9-8583-5ADA41FEB9F7}" destId="{E0AFEA69-F44C-469F-946A-36CFAE1706A2}" srcOrd="0" destOrd="1" presId="urn:microsoft.com/office/officeart/2005/8/layout/vList5"/>
    <dgm:cxn modelId="{C809FC96-9DEE-4192-85C8-72158AE2905E}" srcId="{A6FC2EB0-B5EC-4EB0-8674-0EF8A49A6E41}" destId="{21E6A32B-24D2-461F-B32A-1A0E8755686E}" srcOrd="2" destOrd="0" parTransId="{BF262501-74AE-4317-80AA-C4C7E7992B76}" sibTransId="{3B87A466-CA4D-4B8E-8277-D3590439E7BA}"/>
    <dgm:cxn modelId="{7B89E577-F971-4421-863D-4B2F8A79C528}" type="presOf" srcId="{E0248E66-6BA7-49F4-ACD0-810F9FAA3240}" destId="{E0AFEA69-F44C-469F-946A-36CFAE1706A2}" srcOrd="0" destOrd="0" presId="urn:microsoft.com/office/officeart/2005/8/layout/vList5"/>
    <dgm:cxn modelId="{90CD459C-4E26-4B8F-8E09-BC48AA828909}" srcId="{A6FC2EB0-B5EC-4EB0-8674-0EF8A49A6E41}" destId="{787FD457-AB58-4CA9-8583-5ADA41FEB9F7}" srcOrd="1" destOrd="0" parTransId="{B25DB421-7930-4E56-AC4D-0C1419A0AFF9}" sibTransId="{0C893004-B01C-4598-B32D-06B6BC0A211F}"/>
    <dgm:cxn modelId="{691BF559-E922-4D44-9135-76E031B13A42}" type="presParOf" srcId="{1DD369E1-37B6-46AF-BC5D-2C95A01AFB8B}" destId="{6397DE78-B956-4FD4-9646-2FB99CB247CC}" srcOrd="0" destOrd="0" presId="urn:microsoft.com/office/officeart/2005/8/layout/vList5"/>
    <dgm:cxn modelId="{6E828319-9B92-487F-AD11-E9C8CC781439}" type="presParOf" srcId="{6397DE78-B956-4FD4-9646-2FB99CB247CC}" destId="{3DD8EA77-5902-4035-9288-BFEA427D1304}" srcOrd="0" destOrd="0" presId="urn:microsoft.com/office/officeart/2005/8/layout/vList5"/>
    <dgm:cxn modelId="{7F0FC8AF-747A-49E9-BBA7-48AFB973302F}" type="presParOf" srcId="{6397DE78-B956-4FD4-9646-2FB99CB247CC}" destId="{E0AFEA69-F44C-469F-946A-36CFAE1706A2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B6ADFD5-C22C-49C5-8B2E-56628529CBB6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01BD5EA-6B28-4505-B4B5-20430D511736}">
      <dgm:prSet phldrT="[Текст]"/>
      <dgm:spPr/>
      <dgm:t>
        <a:bodyPr/>
        <a:lstStyle/>
        <a:p>
          <a:r>
            <a:rPr lang="ru-RU" dirty="0" smtClean="0"/>
            <a:t>Образование</a:t>
          </a:r>
          <a:endParaRPr lang="ru-RU" dirty="0"/>
        </a:p>
      </dgm:t>
    </dgm:pt>
    <dgm:pt modelId="{03DC548F-82F3-43E7-85A8-58473C365E9D}" type="parTrans" cxnId="{CFA4AFA0-EB90-496E-9B7F-B5D3D1FBD282}">
      <dgm:prSet/>
      <dgm:spPr/>
      <dgm:t>
        <a:bodyPr/>
        <a:lstStyle/>
        <a:p>
          <a:endParaRPr lang="ru-RU"/>
        </a:p>
      </dgm:t>
    </dgm:pt>
    <dgm:pt modelId="{83BBA2F7-922B-49CD-872C-4EE4501C098B}" type="sibTrans" cxnId="{CFA4AFA0-EB90-496E-9B7F-B5D3D1FBD282}">
      <dgm:prSet/>
      <dgm:spPr/>
      <dgm:t>
        <a:bodyPr/>
        <a:lstStyle/>
        <a:p>
          <a:endParaRPr lang="ru-RU"/>
        </a:p>
      </dgm:t>
    </dgm:pt>
    <dgm:pt modelId="{2BBF2E89-0AC6-4293-8137-744E2EFD8475}">
      <dgm:prSet phldrT="[Текст]"/>
      <dgm:spPr/>
      <dgm:t>
        <a:bodyPr/>
        <a:lstStyle/>
        <a:p>
          <a:r>
            <a:rPr lang="ru-RU" b="1" dirty="0" smtClean="0">
              <a:solidFill>
                <a:schemeClr val="accent3">
                  <a:lumMod val="50000"/>
                </a:schemeClr>
              </a:solidFill>
            </a:rPr>
            <a:t>1 учреждение дошкольного образования</a:t>
          </a:r>
          <a:endParaRPr lang="ru-RU" b="1" dirty="0">
            <a:solidFill>
              <a:schemeClr val="accent3">
                <a:lumMod val="50000"/>
              </a:schemeClr>
            </a:solidFill>
          </a:endParaRPr>
        </a:p>
      </dgm:t>
    </dgm:pt>
    <dgm:pt modelId="{05E389FB-72E6-454F-917A-D1EDEBC1BDFD}" type="parTrans" cxnId="{8931460B-BE8D-4023-9703-D176BA904745}">
      <dgm:prSet/>
      <dgm:spPr/>
      <dgm:t>
        <a:bodyPr/>
        <a:lstStyle/>
        <a:p>
          <a:endParaRPr lang="ru-RU"/>
        </a:p>
      </dgm:t>
    </dgm:pt>
    <dgm:pt modelId="{3ABE4B2C-BE18-4BD3-8515-5F727C5B348D}" type="sibTrans" cxnId="{8931460B-BE8D-4023-9703-D176BA904745}">
      <dgm:prSet/>
      <dgm:spPr/>
      <dgm:t>
        <a:bodyPr/>
        <a:lstStyle/>
        <a:p>
          <a:endParaRPr lang="ru-RU"/>
        </a:p>
      </dgm:t>
    </dgm:pt>
    <dgm:pt modelId="{1B1B6DDA-358E-474F-8875-D6221DAC8D88}">
      <dgm:prSet phldrT="[Текст]"/>
      <dgm:spPr/>
      <dgm:t>
        <a:bodyPr/>
        <a:lstStyle/>
        <a:p>
          <a:r>
            <a:rPr lang="ru-RU" b="1" dirty="0" smtClean="0">
              <a:solidFill>
                <a:schemeClr val="accent3">
                  <a:lumMod val="50000"/>
                </a:schemeClr>
              </a:solidFill>
            </a:rPr>
            <a:t>1 учреждение школьного образования</a:t>
          </a:r>
          <a:endParaRPr lang="ru-RU" b="1" dirty="0">
            <a:solidFill>
              <a:schemeClr val="accent3">
                <a:lumMod val="50000"/>
              </a:schemeClr>
            </a:solidFill>
          </a:endParaRPr>
        </a:p>
      </dgm:t>
    </dgm:pt>
    <dgm:pt modelId="{642EE790-CCD2-4D43-A2DB-702C2AD860AC}" type="parTrans" cxnId="{400FBA8F-51A4-47D9-8224-D3A786323D40}">
      <dgm:prSet/>
      <dgm:spPr/>
      <dgm:t>
        <a:bodyPr/>
        <a:lstStyle/>
        <a:p>
          <a:endParaRPr lang="ru-RU"/>
        </a:p>
      </dgm:t>
    </dgm:pt>
    <dgm:pt modelId="{5FD4326A-E690-4536-BF5C-A6B4F2B48AE1}" type="sibTrans" cxnId="{400FBA8F-51A4-47D9-8224-D3A786323D40}">
      <dgm:prSet/>
      <dgm:spPr/>
      <dgm:t>
        <a:bodyPr/>
        <a:lstStyle/>
        <a:p>
          <a:endParaRPr lang="ru-RU"/>
        </a:p>
      </dgm:t>
    </dgm:pt>
    <dgm:pt modelId="{3CD34ECC-53DE-4E44-A892-37E72828E48E}">
      <dgm:prSet phldrT="[Текст]"/>
      <dgm:spPr/>
      <dgm:t>
        <a:bodyPr/>
        <a:lstStyle/>
        <a:p>
          <a:r>
            <a:rPr lang="ru-RU" dirty="0" smtClean="0"/>
            <a:t>Здравоохранение</a:t>
          </a:r>
          <a:endParaRPr lang="ru-RU" dirty="0"/>
        </a:p>
      </dgm:t>
    </dgm:pt>
    <dgm:pt modelId="{A4F03274-EABA-4C42-A99B-3F00E2A41AC2}" type="parTrans" cxnId="{26FDB11F-6710-472C-9249-D48908627D92}">
      <dgm:prSet/>
      <dgm:spPr/>
      <dgm:t>
        <a:bodyPr/>
        <a:lstStyle/>
        <a:p>
          <a:endParaRPr lang="ru-RU"/>
        </a:p>
      </dgm:t>
    </dgm:pt>
    <dgm:pt modelId="{6CA6F4EC-6732-4759-8618-99BE1BA8A25A}" type="sibTrans" cxnId="{26FDB11F-6710-472C-9249-D48908627D92}">
      <dgm:prSet/>
      <dgm:spPr/>
      <dgm:t>
        <a:bodyPr/>
        <a:lstStyle/>
        <a:p>
          <a:endParaRPr lang="ru-RU"/>
        </a:p>
      </dgm:t>
    </dgm:pt>
    <dgm:pt modelId="{7DEA351A-72E1-42BD-BAE0-531C175F364B}">
      <dgm:prSet phldrT="[Текст]"/>
      <dgm:spPr/>
      <dgm:t>
        <a:bodyPr/>
        <a:lstStyle/>
        <a:p>
          <a:r>
            <a:rPr lang="ru-RU" b="1" dirty="0" smtClean="0">
              <a:solidFill>
                <a:schemeClr val="accent3">
                  <a:lumMod val="50000"/>
                </a:schemeClr>
              </a:solidFill>
            </a:rPr>
            <a:t>1 фельдшерско-акушерский пункт</a:t>
          </a:r>
          <a:endParaRPr lang="ru-RU" b="1" dirty="0">
            <a:solidFill>
              <a:schemeClr val="accent3">
                <a:lumMod val="50000"/>
              </a:schemeClr>
            </a:solidFill>
          </a:endParaRPr>
        </a:p>
      </dgm:t>
    </dgm:pt>
    <dgm:pt modelId="{55F6B524-6D8F-4308-85CE-0FED87D3C73D}" type="parTrans" cxnId="{32AEF9E2-EE98-4C74-8515-15C410FA8889}">
      <dgm:prSet/>
      <dgm:spPr/>
      <dgm:t>
        <a:bodyPr/>
        <a:lstStyle/>
        <a:p>
          <a:endParaRPr lang="ru-RU"/>
        </a:p>
      </dgm:t>
    </dgm:pt>
    <dgm:pt modelId="{D3BFDA0C-7BC1-4AF2-9022-EDD90F5E7CD6}" type="sibTrans" cxnId="{32AEF9E2-EE98-4C74-8515-15C410FA8889}">
      <dgm:prSet/>
      <dgm:spPr/>
      <dgm:t>
        <a:bodyPr/>
        <a:lstStyle/>
        <a:p>
          <a:endParaRPr lang="ru-RU"/>
        </a:p>
      </dgm:t>
    </dgm:pt>
    <dgm:pt modelId="{FAC19084-BBC5-492F-BA6D-B64A6F2AB5AB}">
      <dgm:prSet phldrT="[Текст]"/>
      <dgm:spPr/>
      <dgm:t>
        <a:bodyPr/>
        <a:lstStyle/>
        <a:p>
          <a:r>
            <a:rPr lang="ru-RU" dirty="0" smtClean="0"/>
            <a:t>Спорт, культура </a:t>
          </a:r>
          <a:endParaRPr lang="ru-RU" dirty="0"/>
        </a:p>
      </dgm:t>
    </dgm:pt>
    <dgm:pt modelId="{793030F7-5B18-443C-B3BA-53A5024349CA}" type="parTrans" cxnId="{5EEAA1E5-07AD-4B70-8600-80008186C00F}">
      <dgm:prSet/>
      <dgm:spPr/>
      <dgm:t>
        <a:bodyPr/>
        <a:lstStyle/>
        <a:p>
          <a:endParaRPr lang="ru-RU"/>
        </a:p>
      </dgm:t>
    </dgm:pt>
    <dgm:pt modelId="{0E87F88F-3DA5-4A94-9352-3C1CFF7623CC}" type="sibTrans" cxnId="{5EEAA1E5-07AD-4B70-8600-80008186C00F}">
      <dgm:prSet/>
      <dgm:spPr/>
      <dgm:t>
        <a:bodyPr/>
        <a:lstStyle/>
        <a:p>
          <a:endParaRPr lang="ru-RU"/>
        </a:p>
      </dgm:t>
    </dgm:pt>
    <dgm:pt modelId="{31EA8BD4-2B25-42E1-B580-81F5D322518A}">
      <dgm:prSet phldrT="[Текст]"/>
      <dgm:spPr/>
      <dgm:t>
        <a:bodyPr/>
        <a:lstStyle/>
        <a:p>
          <a:r>
            <a:rPr lang="ru-RU" b="1" dirty="0" smtClean="0">
              <a:solidFill>
                <a:schemeClr val="accent3">
                  <a:lumMod val="50000"/>
                </a:schemeClr>
              </a:solidFill>
            </a:rPr>
            <a:t>1 стадион</a:t>
          </a:r>
          <a:endParaRPr lang="ru-RU" b="1" dirty="0">
            <a:solidFill>
              <a:schemeClr val="accent3">
                <a:lumMod val="50000"/>
              </a:schemeClr>
            </a:solidFill>
          </a:endParaRPr>
        </a:p>
      </dgm:t>
    </dgm:pt>
    <dgm:pt modelId="{FB121718-90DA-4EF4-B745-44F06BB47CE4}" type="parTrans" cxnId="{F9E6FDC7-555A-48FD-8E23-54DF0358B471}">
      <dgm:prSet/>
      <dgm:spPr/>
      <dgm:t>
        <a:bodyPr/>
        <a:lstStyle/>
        <a:p>
          <a:endParaRPr lang="ru-RU"/>
        </a:p>
      </dgm:t>
    </dgm:pt>
    <dgm:pt modelId="{101695E8-8F79-4DEE-980D-6BF5F1657B7D}" type="sibTrans" cxnId="{F9E6FDC7-555A-48FD-8E23-54DF0358B471}">
      <dgm:prSet/>
      <dgm:spPr/>
      <dgm:t>
        <a:bodyPr/>
        <a:lstStyle/>
        <a:p>
          <a:endParaRPr lang="ru-RU"/>
        </a:p>
      </dgm:t>
    </dgm:pt>
    <dgm:pt modelId="{C83400EF-3A49-4434-92D4-7810F722E541}">
      <dgm:prSet phldrT="[Текст]"/>
      <dgm:spPr/>
      <dgm:t>
        <a:bodyPr/>
        <a:lstStyle/>
        <a:p>
          <a:r>
            <a:rPr lang="ru-RU" b="1" dirty="0" smtClean="0">
              <a:solidFill>
                <a:schemeClr val="accent3">
                  <a:lumMod val="50000"/>
                </a:schemeClr>
              </a:solidFill>
            </a:rPr>
            <a:t>1 учреждение дополнительного образования</a:t>
          </a:r>
          <a:endParaRPr lang="ru-RU" b="1" dirty="0">
            <a:solidFill>
              <a:schemeClr val="accent3">
                <a:lumMod val="50000"/>
              </a:schemeClr>
            </a:solidFill>
          </a:endParaRPr>
        </a:p>
      </dgm:t>
    </dgm:pt>
    <dgm:pt modelId="{A70536E2-FAB7-46AC-AB8B-A0E789212A16}" type="parTrans" cxnId="{D33FFFDD-0492-459C-A1A0-96C91217C678}">
      <dgm:prSet/>
      <dgm:spPr/>
      <dgm:t>
        <a:bodyPr/>
        <a:lstStyle/>
        <a:p>
          <a:endParaRPr lang="ru-RU"/>
        </a:p>
      </dgm:t>
    </dgm:pt>
    <dgm:pt modelId="{8E109513-B27E-4998-A871-6572A8BF9BAE}" type="sibTrans" cxnId="{D33FFFDD-0492-459C-A1A0-96C91217C678}">
      <dgm:prSet/>
      <dgm:spPr/>
      <dgm:t>
        <a:bodyPr/>
        <a:lstStyle/>
        <a:p>
          <a:endParaRPr lang="ru-RU"/>
        </a:p>
      </dgm:t>
    </dgm:pt>
    <dgm:pt modelId="{A8B0E154-B17E-421B-A790-A2BB2939A62C}">
      <dgm:prSet phldrT="[Текст]"/>
      <dgm:spPr/>
      <dgm:t>
        <a:bodyPr/>
        <a:lstStyle/>
        <a:p>
          <a:r>
            <a:rPr lang="ru-RU" b="1" dirty="0" smtClean="0">
              <a:solidFill>
                <a:schemeClr val="accent3">
                  <a:lumMod val="50000"/>
                </a:schemeClr>
              </a:solidFill>
            </a:rPr>
            <a:t>1 клубное учреждение</a:t>
          </a:r>
          <a:endParaRPr lang="ru-RU" b="1" dirty="0">
            <a:solidFill>
              <a:schemeClr val="accent3">
                <a:lumMod val="50000"/>
              </a:schemeClr>
            </a:solidFill>
          </a:endParaRPr>
        </a:p>
      </dgm:t>
    </dgm:pt>
    <dgm:pt modelId="{43336079-33A5-4BF2-BC7A-82E08E1E15A1}" type="parTrans" cxnId="{F6C0DE7F-4357-4995-9188-A9A119C94B40}">
      <dgm:prSet/>
      <dgm:spPr/>
      <dgm:t>
        <a:bodyPr/>
        <a:lstStyle/>
        <a:p>
          <a:endParaRPr lang="ru-RU"/>
        </a:p>
      </dgm:t>
    </dgm:pt>
    <dgm:pt modelId="{2C8D47D2-B76D-42C0-9F4D-1925DCD4CD10}" type="sibTrans" cxnId="{F6C0DE7F-4357-4995-9188-A9A119C94B40}">
      <dgm:prSet/>
      <dgm:spPr/>
      <dgm:t>
        <a:bodyPr/>
        <a:lstStyle/>
        <a:p>
          <a:endParaRPr lang="ru-RU"/>
        </a:p>
      </dgm:t>
    </dgm:pt>
    <dgm:pt modelId="{6C6D1F91-0CD4-42C9-94A6-A5695C51A96A}">
      <dgm:prSet phldrT="[Текст]"/>
      <dgm:spPr/>
      <dgm:t>
        <a:bodyPr/>
        <a:lstStyle/>
        <a:p>
          <a:r>
            <a:rPr lang="ru-RU" b="1" dirty="0" smtClean="0">
              <a:solidFill>
                <a:schemeClr val="accent3">
                  <a:lumMod val="50000"/>
                </a:schemeClr>
              </a:solidFill>
            </a:rPr>
            <a:t>1 плавательный бассейн</a:t>
          </a:r>
          <a:endParaRPr lang="ru-RU" b="1" dirty="0">
            <a:solidFill>
              <a:schemeClr val="accent3">
                <a:lumMod val="50000"/>
              </a:schemeClr>
            </a:solidFill>
          </a:endParaRPr>
        </a:p>
      </dgm:t>
    </dgm:pt>
    <dgm:pt modelId="{5806CC03-E11D-44F2-A39D-036C547BF582}" type="parTrans" cxnId="{70F64131-76E5-4CF1-8AED-CA66CB449F5D}">
      <dgm:prSet/>
      <dgm:spPr/>
      <dgm:t>
        <a:bodyPr/>
        <a:lstStyle/>
        <a:p>
          <a:endParaRPr lang="ru-RU"/>
        </a:p>
      </dgm:t>
    </dgm:pt>
    <dgm:pt modelId="{48C1D758-BB8C-4AD9-A56D-A70B75235E44}" type="sibTrans" cxnId="{70F64131-76E5-4CF1-8AED-CA66CB449F5D}">
      <dgm:prSet/>
      <dgm:spPr/>
      <dgm:t>
        <a:bodyPr/>
        <a:lstStyle/>
        <a:p>
          <a:endParaRPr lang="ru-RU"/>
        </a:p>
      </dgm:t>
    </dgm:pt>
    <dgm:pt modelId="{B6AA136D-2123-4A6E-92D9-C1FBE2FD457F}" type="pres">
      <dgm:prSet presAssocID="{7B6ADFD5-C22C-49C5-8B2E-56628529CBB6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F957009-6BF8-40E0-A491-443F83F5A0BF}" type="pres">
      <dgm:prSet presAssocID="{B01BD5EA-6B28-4505-B4B5-20430D511736}" presName="linNode" presStyleCnt="0"/>
      <dgm:spPr/>
    </dgm:pt>
    <dgm:pt modelId="{98106A83-2945-40A8-9F3C-5358DC6021BA}" type="pres">
      <dgm:prSet presAssocID="{B01BD5EA-6B28-4505-B4B5-20430D511736}" presName="parentText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EBAA559-2D0E-4177-83C1-4AE03CB4A135}" type="pres">
      <dgm:prSet presAssocID="{B01BD5EA-6B28-4505-B4B5-20430D511736}" presName="descendantText" presStyleLbl="align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0355D20-F68B-4557-9F19-AD857E208233}" type="pres">
      <dgm:prSet presAssocID="{83BBA2F7-922B-49CD-872C-4EE4501C098B}" presName="sp" presStyleCnt="0"/>
      <dgm:spPr/>
    </dgm:pt>
    <dgm:pt modelId="{B922BE2A-D426-4C7B-80EA-8A08E935E541}" type="pres">
      <dgm:prSet presAssocID="{3CD34ECC-53DE-4E44-A892-37E72828E48E}" presName="linNode" presStyleCnt="0"/>
      <dgm:spPr/>
    </dgm:pt>
    <dgm:pt modelId="{E7764C5A-B840-4EB1-9EE4-E9E3EB35FF0F}" type="pres">
      <dgm:prSet presAssocID="{3CD34ECC-53DE-4E44-A892-37E72828E48E}" presName="parentText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172DC88-2490-43FE-9D5C-DA9B3A37618B}" type="pres">
      <dgm:prSet presAssocID="{3CD34ECC-53DE-4E44-A892-37E72828E48E}" presName="descendantText" presStyleLbl="align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EADC7C7-9B9E-48B5-90E0-5186F4BBBCF5}" type="pres">
      <dgm:prSet presAssocID="{6CA6F4EC-6732-4759-8618-99BE1BA8A25A}" presName="sp" presStyleCnt="0"/>
      <dgm:spPr/>
    </dgm:pt>
    <dgm:pt modelId="{57CB7A39-264D-4598-8FC4-C80B92A52965}" type="pres">
      <dgm:prSet presAssocID="{FAC19084-BBC5-492F-BA6D-B64A6F2AB5AB}" presName="linNode" presStyleCnt="0"/>
      <dgm:spPr/>
    </dgm:pt>
    <dgm:pt modelId="{A7584D3C-9255-4EE6-93C6-16AE440091C5}" type="pres">
      <dgm:prSet presAssocID="{FAC19084-BBC5-492F-BA6D-B64A6F2AB5AB}" presName="parentText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1D59BDF-5D69-4A9F-A79C-A1DEA90EAFA8}" type="pres">
      <dgm:prSet presAssocID="{FAC19084-BBC5-492F-BA6D-B64A6F2AB5AB}" presName="descendantText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931460B-BE8D-4023-9703-D176BA904745}" srcId="{B01BD5EA-6B28-4505-B4B5-20430D511736}" destId="{2BBF2E89-0AC6-4293-8137-744E2EFD8475}" srcOrd="0" destOrd="0" parTransId="{05E389FB-72E6-454F-917A-D1EDEBC1BDFD}" sibTransId="{3ABE4B2C-BE18-4BD3-8515-5F727C5B348D}"/>
    <dgm:cxn modelId="{ADDFB702-12B3-4C35-BD46-E5A805F9EC90}" type="presOf" srcId="{7DEA351A-72E1-42BD-BAE0-531C175F364B}" destId="{B172DC88-2490-43FE-9D5C-DA9B3A37618B}" srcOrd="0" destOrd="0" presId="urn:microsoft.com/office/officeart/2005/8/layout/vList5"/>
    <dgm:cxn modelId="{5EEAA1E5-07AD-4B70-8600-80008186C00F}" srcId="{7B6ADFD5-C22C-49C5-8B2E-56628529CBB6}" destId="{FAC19084-BBC5-492F-BA6D-B64A6F2AB5AB}" srcOrd="2" destOrd="0" parTransId="{793030F7-5B18-443C-B3BA-53A5024349CA}" sibTransId="{0E87F88F-3DA5-4A94-9352-3C1CFF7623CC}"/>
    <dgm:cxn modelId="{EA31D85E-B472-4B39-93D6-C1EE12BB0723}" type="presOf" srcId="{31EA8BD4-2B25-42E1-B580-81F5D322518A}" destId="{91D59BDF-5D69-4A9F-A79C-A1DEA90EAFA8}" srcOrd="0" destOrd="0" presId="urn:microsoft.com/office/officeart/2005/8/layout/vList5"/>
    <dgm:cxn modelId="{400FBA8F-51A4-47D9-8224-D3A786323D40}" srcId="{B01BD5EA-6B28-4505-B4B5-20430D511736}" destId="{1B1B6DDA-358E-474F-8875-D6221DAC8D88}" srcOrd="1" destOrd="0" parTransId="{642EE790-CCD2-4D43-A2DB-702C2AD860AC}" sibTransId="{5FD4326A-E690-4536-BF5C-A6B4F2B48AE1}"/>
    <dgm:cxn modelId="{70F64131-76E5-4CF1-8AED-CA66CB449F5D}" srcId="{FAC19084-BBC5-492F-BA6D-B64A6F2AB5AB}" destId="{6C6D1F91-0CD4-42C9-94A6-A5695C51A96A}" srcOrd="2" destOrd="0" parTransId="{5806CC03-E11D-44F2-A39D-036C547BF582}" sibTransId="{48C1D758-BB8C-4AD9-A56D-A70B75235E44}"/>
    <dgm:cxn modelId="{689B1E6D-676D-48CA-AEB2-2D3BF3AAA042}" type="presOf" srcId="{1B1B6DDA-358E-474F-8875-D6221DAC8D88}" destId="{9EBAA559-2D0E-4177-83C1-4AE03CB4A135}" srcOrd="0" destOrd="1" presId="urn:microsoft.com/office/officeart/2005/8/layout/vList5"/>
    <dgm:cxn modelId="{D6170052-C689-4C15-AD93-F089AF27415F}" type="presOf" srcId="{A8B0E154-B17E-421B-A790-A2BB2939A62C}" destId="{91D59BDF-5D69-4A9F-A79C-A1DEA90EAFA8}" srcOrd="0" destOrd="1" presId="urn:microsoft.com/office/officeart/2005/8/layout/vList5"/>
    <dgm:cxn modelId="{CFA4AFA0-EB90-496E-9B7F-B5D3D1FBD282}" srcId="{7B6ADFD5-C22C-49C5-8B2E-56628529CBB6}" destId="{B01BD5EA-6B28-4505-B4B5-20430D511736}" srcOrd="0" destOrd="0" parTransId="{03DC548F-82F3-43E7-85A8-58473C365E9D}" sibTransId="{83BBA2F7-922B-49CD-872C-4EE4501C098B}"/>
    <dgm:cxn modelId="{AEC48473-3804-44C5-8725-9AF15D2130C6}" type="presOf" srcId="{7B6ADFD5-C22C-49C5-8B2E-56628529CBB6}" destId="{B6AA136D-2123-4A6E-92D9-C1FBE2FD457F}" srcOrd="0" destOrd="0" presId="urn:microsoft.com/office/officeart/2005/8/layout/vList5"/>
    <dgm:cxn modelId="{3BC06232-02A3-4FC3-B08C-B74A9E366A30}" type="presOf" srcId="{B01BD5EA-6B28-4505-B4B5-20430D511736}" destId="{98106A83-2945-40A8-9F3C-5358DC6021BA}" srcOrd="0" destOrd="0" presId="urn:microsoft.com/office/officeart/2005/8/layout/vList5"/>
    <dgm:cxn modelId="{32AEF9E2-EE98-4C74-8515-15C410FA8889}" srcId="{3CD34ECC-53DE-4E44-A892-37E72828E48E}" destId="{7DEA351A-72E1-42BD-BAE0-531C175F364B}" srcOrd="0" destOrd="0" parTransId="{55F6B524-6D8F-4308-85CE-0FED87D3C73D}" sibTransId="{D3BFDA0C-7BC1-4AF2-9022-EDD90F5E7CD6}"/>
    <dgm:cxn modelId="{2B010622-6F48-4BDC-895B-4FFB44C7189B}" type="presOf" srcId="{2BBF2E89-0AC6-4293-8137-744E2EFD8475}" destId="{9EBAA559-2D0E-4177-83C1-4AE03CB4A135}" srcOrd="0" destOrd="0" presId="urn:microsoft.com/office/officeart/2005/8/layout/vList5"/>
    <dgm:cxn modelId="{78851E29-1D3C-402C-B55D-63B512E83996}" type="presOf" srcId="{FAC19084-BBC5-492F-BA6D-B64A6F2AB5AB}" destId="{A7584D3C-9255-4EE6-93C6-16AE440091C5}" srcOrd="0" destOrd="0" presId="urn:microsoft.com/office/officeart/2005/8/layout/vList5"/>
    <dgm:cxn modelId="{3C020F10-0DA2-4E32-B621-F734F0912C16}" type="presOf" srcId="{C83400EF-3A49-4434-92D4-7810F722E541}" destId="{9EBAA559-2D0E-4177-83C1-4AE03CB4A135}" srcOrd="0" destOrd="2" presId="urn:microsoft.com/office/officeart/2005/8/layout/vList5"/>
    <dgm:cxn modelId="{F6C0DE7F-4357-4995-9188-A9A119C94B40}" srcId="{FAC19084-BBC5-492F-BA6D-B64A6F2AB5AB}" destId="{A8B0E154-B17E-421B-A790-A2BB2939A62C}" srcOrd="1" destOrd="0" parTransId="{43336079-33A5-4BF2-BC7A-82E08E1E15A1}" sibTransId="{2C8D47D2-B76D-42C0-9F4D-1925DCD4CD10}"/>
    <dgm:cxn modelId="{AE419F94-583A-4A71-859D-895F7B1515D0}" type="presOf" srcId="{3CD34ECC-53DE-4E44-A892-37E72828E48E}" destId="{E7764C5A-B840-4EB1-9EE4-E9E3EB35FF0F}" srcOrd="0" destOrd="0" presId="urn:microsoft.com/office/officeart/2005/8/layout/vList5"/>
    <dgm:cxn modelId="{7FADFDB2-2AE9-4FED-843D-E9AF6F7666BE}" type="presOf" srcId="{6C6D1F91-0CD4-42C9-94A6-A5695C51A96A}" destId="{91D59BDF-5D69-4A9F-A79C-A1DEA90EAFA8}" srcOrd="0" destOrd="2" presId="urn:microsoft.com/office/officeart/2005/8/layout/vList5"/>
    <dgm:cxn modelId="{D33FFFDD-0492-459C-A1A0-96C91217C678}" srcId="{B01BD5EA-6B28-4505-B4B5-20430D511736}" destId="{C83400EF-3A49-4434-92D4-7810F722E541}" srcOrd="2" destOrd="0" parTransId="{A70536E2-FAB7-46AC-AB8B-A0E789212A16}" sibTransId="{8E109513-B27E-4998-A871-6572A8BF9BAE}"/>
    <dgm:cxn modelId="{F9E6FDC7-555A-48FD-8E23-54DF0358B471}" srcId="{FAC19084-BBC5-492F-BA6D-B64A6F2AB5AB}" destId="{31EA8BD4-2B25-42E1-B580-81F5D322518A}" srcOrd="0" destOrd="0" parTransId="{FB121718-90DA-4EF4-B745-44F06BB47CE4}" sibTransId="{101695E8-8F79-4DEE-980D-6BF5F1657B7D}"/>
    <dgm:cxn modelId="{26FDB11F-6710-472C-9249-D48908627D92}" srcId="{7B6ADFD5-C22C-49C5-8B2E-56628529CBB6}" destId="{3CD34ECC-53DE-4E44-A892-37E72828E48E}" srcOrd="1" destOrd="0" parTransId="{A4F03274-EABA-4C42-A99B-3F00E2A41AC2}" sibTransId="{6CA6F4EC-6732-4759-8618-99BE1BA8A25A}"/>
    <dgm:cxn modelId="{CB4CE557-6EC2-4DD6-B02B-06CAB81ED8B8}" type="presParOf" srcId="{B6AA136D-2123-4A6E-92D9-C1FBE2FD457F}" destId="{CF957009-6BF8-40E0-A491-443F83F5A0BF}" srcOrd="0" destOrd="0" presId="urn:microsoft.com/office/officeart/2005/8/layout/vList5"/>
    <dgm:cxn modelId="{53F1F2AC-5CA0-44F1-A862-A32D6822BC30}" type="presParOf" srcId="{CF957009-6BF8-40E0-A491-443F83F5A0BF}" destId="{98106A83-2945-40A8-9F3C-5358DC6021BA}" srcOrd="0" destOrd="0" presId="urn:microsoft.com/office/officeart/2005/8/layout/vList5"/>
    <dgm:cxn modelId="{D0F56025-5BC8-4E16-8AAB-8C7A9BDE7129}" type="presParOf" srcId="{CF957009-6BF8-40E0-A491-443F83F5A0BF}" destId="{9EBAA559-2D0E-4177-83C1-4AE03CB4A135}" srcOrd="1" destOrd="0" presId="urn:microsoft.com/office/officeart/2005/8/layout/vList5"/>
    <dgm:cxn modelId="{573B2703-C2F2-4BA5-8B82-681FD4BA37FE}" type="presParOf" srcId="{B6AA136D-2123-4A6E-92D9-C1FBE2FD457F}" destId="{10355D20-F68B-4557-9F19-AD857E208233}" srcOrd="1" destOrd="0" presId="urn:microsoft.com/office/officeart/2005/8/layout/vList5"/>
    <dgm:cxn modelId="{768ACAAD-BCB9-485F-9F3A-D6E71A68E732}" type="presParOf" srcId="{B6AA136D-2123-4A6E-92D9-C1FBE2FD457F}" destId="{B922BE2A-D426-4C7B-80EA-8A08E935E541}" srcOrd="2" destOrd="0" presId="urn:microsoft.com/office/officeart/2005/8/layout/vList5"/>
    <dgm:cxn modelId="{898264A2-014F-4FEE-8601-96348F4E8768}" type="presParOf" srcId="{B922BE2A-D426-4C7B-80EA-8A08E935E541}" destId="{E7764C5A-B840-4EB1-9EE4-E9E3EB35FF0F}" srcOrd="0" destOrd="0" presId="urn:microsoft.com/office/officeart/2005/8/layout/vList5"/>
    <dgm:cxn modelId="{319AC9BB-1B6E-4372-B3F4-45DC8DDE4CDE}" type="presParOf" srcId="{B922BE2A-D426-4C7B-80EA-8A08E935E541}" destId="{B172DC88-2490-43FE-9D5C-DA9B3A37618B}" srcOrd="1" destOrd="0" presId="urn:microsoft.com/office/officeart/2005/8/layout/vList5"/>
    <dgm:cxn modelId="{FADD2472-30FA-49F1-9FF5-A8B8D4014A1D}" type="presParOf" srcId="{B6AA136D-2123-4A6E-92D9-C1FBE2FD457F}" destId="{9EADC7C7-9B9E-48B5-90E0-5186F4BBBCF5}" srcOrd="3" destOrd="0" presId="urn:microsoft.com/office/officeart/2005/8/layout/vList5"/>
    <dgm:cxn modelId="{BAA4EDF7-8553-4764-B63F-C0CB916B39F8}" type="presParOf" srcId="{B6AA136D-2123-4A6E-92D9-C1FBE2FD457F}" destId="{57CB7A39-264D-4598-8FC4-C80B92A52965}" srcOrd="4" destOrd="0" presId="urn:microsoft.com/office/officeart/2005/8/layout/vList5"/>
    <dgm:cxn modelId="{BBB76D04-0F38-4620-BDCE-2942F1363A80}" type="presParOf" srcId="{57CB7A39-264D-4598-8FC4-C80B92A52965}" destId="{A7584D3C-9255-4EE6-93C6-16AE440091C5}" srcOrd="0" destOrd="0" presId="urn:microsoft.com/office/officeart/2005/8/layout/vList5"/>
    <dgm:cxn modelId="{ACB08FD2-CA38-4265-8FAB-7620B3C06AA5}" type="presParOf" srcId="{57CB7A39-264D-4598-8FC4-C80B92A52965}" destId="{91D59BDF-5D69-4A9F-A79C-A1DEA90EAFA8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6CE930F1-40A4-4546-9D1E-3C4940CD394D}" type="doc">
      <dgm:prSet loTypeId="urn:microsoft.com/office/officeart/2005/8/layout/pList2" loCatId="list" qsTypeId="urn:microsoft.com/office/officeart/2005/8/quickstyle/simple1" qsCatId="simple" csTypeId="urn:microsoft.com/office/officeart/2005/8/colors/accent1_2" csCatId="accent1" phldr="1"/>
      <dgm:spPr/>
    </dgm:pt>
    <dgm:pt modelId="{649A65DC-50CB-4724-9676-EA24681FBA0D}">
      <dgm:prSet phldrT="[Текст]" custT="1"/>
      <dgm:spPr/>
      <dgm:t>
        <a:bodyPr/>
        <a:lstStyle/>
        <a:p>
          <a:pPr algn="l"/>
          <a:r>
            <a:rPr lang="ru-RU" sz="1400" b="1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rPr>
            <a:t>МОУ «СОШ МО пос. Михайловский» функционирует с 01.09.2006 </a:t>
          </a:r>
        </a:p>
        <a:p>
          <a:pPr algn="l"/>
          <a:r>
            <a:rPr lang="ru-RU" sz="1400" b="1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rPr>
            <a:t>Школа располагает 17 кабинетами по всем предметам обучения, библиотекой, спортивным и актовым залом, плавательным бассейном, медицинским кабинетом, столовой. </a:t>
          </a:r>
          <a:r>
            <a:rPr lang="ru-RU" sz="1400" b="1" dirty="0" smtClean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rPr>
            <a:t>Открыт </a:t>
          </a:r>
          <a:r>
            <a:rPr lang="ru-RU" sz="1400" b="1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rPr>
            <a:t>класс «Юный пожарный-спасатель</a:t>
          </a:r>
          <a:r>
            <a:rPr lang="ru-RU" sz="1400" b="1" dirty="0" smtClean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rPr>
            <a:t>», «Менделеевский </a:t>
          </a:r>
          <a:r>
            <a:rPr lang="ru-RU" sz="1400" b="1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rPr>
            <a:t>класс», создан Центр «Точка роста». </a:t>
          </a:r>
          <a:endParaRPr lang="ru-RU" sz="1400" b="1" dirty="0">
            <a:solidFill>
              <a:schemeClr val="accent3">
                <a:lumMod val="50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7C1F0E3-D755-4B77-96BF-BDCD3E70F9A2}" type="parTrans" cxnId="{363B17EE-82D9-4974-A3FD-4BB807786BB2}">
      <dgm:prSet/>
      <dgm:spPr/>
      <dgm:t>
        <a:bodyPr/>
        <a:lstStyle/>
        <a:p>
          <a:endParaRPr lang="ru-RU"/>
        </a:p>
      </dgm:t>
    </dgm:pt>
    <dgm:pt modelId="{3C4DC587-84AC-403E-B618-E63C7DD15B83}" type="sibTrans" cxnId="{363B17EE-82D9-4974-A3FD-4BB807786BB2}">
      <dgm:prSet/>
      <dgm:spPr/>
      <dgm:t>
        <a:bodyPr/>
        <a:lstStyle/>
        <a:p>
          <a:endParaRPr lang="ru-RU"/>
        </a:p>
      </dgm:t>
    </dgm:pt>
    <dgm:pt modelId="{3A58E2B5-7AEB-41B2-AC72-257F610EDD64}">
      <dgm:prSet phldrT="[Текст]" custT="1"/>
      <dgm:spPr/>
      <dgm:t>
        <a:bodyPr/>
        <a:lstStyle/>
        <a:p>
          <a:pPr algn="l"/>
          <a:r>
            <a:rPr lang="ru-RU" sz="1400" b="1" dirty="0">
              <a:solidFill>
                <a:schemeClr val="accent3">
                  <a:lumMod val="50000"/>
                </a:schemeClr>
              </a:solidFill>
              <a:latin typeface="Times New Roman"/>
              <a:ea typeface="Times New Roman"/>
              <a:cs typeface="Times New Roman"/>
            </a:rPr>
            <a:t>Муниципальное дошкольное образовательное учреждение детский сад №1 "Сказка" муниципального образования поселка Михайловский Саратовской области</a:t>
          </a:r>
        </a:p>
        <a:p>
          <a:pPr algn="l"/>
          <a:endParaRPr lang="ru-RU" sz="1400" b="1" dirty="0">
            <a:solidFill>
              <a:schemeClr val="accent3">
                <a:lumMod val="50000"/>
              </a:schemeClr>
            </a:solidFill>
            <a:latin typeface="Times New Roman"/>
            <a:ea typeface="Times New Roman"/>
            <a:cs typeface="Times New Roman"/>
          </a:endParaRPr>
        </a:p>
        <a:p>
          <a:pPr algn="l"/>
          <a:r>
            <a:rPr lang="ru-RU" sz="1400" b="1" dirty="0">
              <a:solidFill>
                <a:schemeClr val="accent3">
                  <a:lumMod val="50000"/>
                </a:schemeClr>
              </a:solidFill>
              <a:latin typeface="Times New Roman"/>
              <a:ea typeface="Times New Roman"/>
              <a:cs typeface="Times New Roman"/>
            </a:rPr>
            <a:t>Детский сад посещает </a:t>
          </a:r>
        </a:p>
        <a:p>
          <a:pPr algn="l"/>
          <a:r>
            <a:rPr lang="ru-RU" sz="1400" b="1" dirty="0">
              <a:solidFill>
                <a:schemeClr val="accent3">
                  <a:lumMod val="50000"/>
                </a:schemeClr>
              </a:solidFill>
              <a:latin typeface="Times New Roman"/>
              <a:ea typeface="Times New Roman"/>
              <a:cs typeface="Times New Roman"/>
            </a:rPr>
            <a:t>78 воспитанников </a:t>
          </a:r>
          <a:endParaRPr lang="ru-RU" sz="1400" b="1" dirty="0">
            <a:solidFill>
              <a:schemeClr val="accent3">
                <a:lumMod val="50000"/>
              </a:schemeClr>
            </a:solidFill>
          </a:endParaRPr>
        </a:p>
      </dgm:t>
    </dgm:pt>
    <dgm:pt modelId="{33B8AAA7-2673-4A6A-8E31-D95116B23D40}" type="parTrans" cxnId="{0DD07079-AB7B-4522-B469-547B4A58FE9B}">
      <dgm:prSet/>
      <dgm:spPr/>
      <dgm:t>
        <a:bodyPr/>
        <a:lstStyle/>
        <a:p>
          <a:endParaRPr lang="ru-RU"/>
        </a:p>
      </dgm:t>
    </dgm:pt>
    <dgm:pt modelId="{B7BB3FA0-393E-4664-B5E1-E584B5B326B4}" type="sibTrans" cxnId="{0DD07079-AB7B-4522-B469-547B4A58FE9B}">
      <dgm:prSet/>
      <dgm:spPr/>
      <dgm:t>
        <a:bodyPr/>
        <a:lstStyle/>
        <a:p>
          <a:endParaRPr lang="ru-RU"/>
        </a:p>
      </dgm:t>
    </dgm:pt>
    <dgm:pt modelId="{148DA153-9DE9-4877-AA5B-7D551ACCE664}">
      <dgm:prSet phldrT="[Текст]" custT="1"/>
      <dgm:spPr/>
      <dgm:t>
        <a:bodyPr/>
        <a:lstStyle/>
        <a:p>
          <a:pPr algn="l"/>
          <a:r>
            <a:rPr lang="ru-RU" sz="1400" b="1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rPr>
            <a:t>Дом культуры п. Михайловский - центр общественной и культурной жизни жителей поселка, место общения, развития творческих способностей земляков. </a:t>
          </a:r>
        </a:p>
        <a:p>
          <a:pPr algn="l"/>
          <a:r>
            <a:rPr lang="ru-RU" sz="1400" b="1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rPr>
            <a:t>Учреждение проводит культурно-массовые мероприятия и организует досуговую деятельность </a:t>
          </a:r>
          <a:r>
            <a:rPr lang="ru-RU" sz="1400" b="1" dirty="0" err="1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rPr>
            <a:t>михайловцев</a:t>
          </a:r>
          <a:r>
            <a:rPr lang="ru-RU" sz="1400" b="1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rPr>
            <a:t>.</a:t>
          </a:r>
          <a:endParaRPr lang="ru-RU" sz="1400" b="1" dirty="0">
            <a:solidFill>
              <a:schemeClr val="accent3">
                <a:lumMod val="50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A5F7003-2C82-49FF-9137-4385A05C7FDC}" type="parTrans" cxnId="{EED05A64-FC72-4629-AB97-C2EFF185E0BF}">
      <dgm:prSet/>
      <dgm:spPr/>
      <dgm:t>
        <a:bodyPr/>
        <a:lstStyle/>
        <a:p>
          <a:endParaRPr lang="ru-RU"/>
        </a:p>
      </dgm:t>
    </dgm:pt>
    <dgm:pt modelId="{FB555346-D82F-4693-9827-24D05FCB216F}" type="sibTrans" cxnId="{EED05A64-FC72-4629-AB97-C2EFF185E0BF}">
      <dgm:prSet/>
      <dgm:spPr/>
      <dgm:t>
        <a:bodyPr/>
        <a:lstStyle/>
        <a:p>
          <a:endParaRPr lang="ru-RU"/>
        </a:p>
      </dgm:t>
    </dgm:pt>
    <dgm:pt modelId="{5BED71D9-FBED-472C-B9D7-C349F0CBEF9A}" type="pres">
      <dgm:prSet presAssocID="{6CE930F1-40A4-4546-9D1E-3C4940CD394D}" presName="Name0" presStyleCnt="0">
        <dgm:presLayoutVars>
          <dgm:dir/>
          <dgm:resizeHandles val="exact"/>
        </dgm:presLayoutVars>
      </dgm:prSet>
      <dgm:spPr/>
    </dgm:pt>
    <dgm:pt modelId="{2C03F8B3-2D8D-4F3C-96A6-2AB611780FA8}" type="pres">
      <dgm:prSet presAssocID="{6CE930F1-40A4-4546-9D1E-3C4940CD394D}" presName="bkgdShp" presStyleLbl="alignAccFollowNode1" presStyleIdx="0" presStyleCnt="1" custLinFactNeighborY="-2245"/>
      <dgm:spPr/>
      <dgm:t>
        <a:bodyPr/>
        <a:lstStyle/>
        <a:p>
          <a:endParaRPr lang="ru-RU"/>
        </a:p>
      </dgm:t>
    </dgm:pt>
    <dgm:pt modelId="{87E83237-242C-408F-AD2F-126DFE961F63}" type="pres">
      <dgm:prSet presAssocID="{6CE930F1-40A4-4546-9D1E-3C4940CD394D}" presName="linComp" presStyleCnt="0"/>
      <dgm:spPr/>
    </dgm:pt>
    <dgm:pt modelId="{E242F134-EBFD-44D3-B45D-9977936FD95F}" type="pres">
      <dgm:prSet presAssocID="{649A65DC-50CB-4724-9676-EA24681FBA0D}" presName="compNode" presStyleCnt="0"/>
      <dgm:spPr/>
    </dgm:pt>
    <dgm:pt modelId="{654EB984-51C7-407E-9FF9-A159381EC3DC}" type="pres">
      <dgm:prSet presAssocID="{649A65DC-50CB-4724-9676-EA24681FBA0D}" presName="node" presStyleLbl="node1" presStyleIdx="0" presStyleCnt="3" custScaleX="114654" custScaleY="120742" custLinFactNeighborX="-679" custLinFactNeighborY="183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35882D1-4F49-44EA-B1B8-096A51F8CC9F}" type="pres">
      <dgm:prSet presAssocID="{649A65DC-50CB-4724-9676-EA24681FBA0D}" presName="invisiNode" presStyleLbl="node1" presStyleIdx="0" presStyleCnt="3"/>
      <dgm:spPr/>
    </dgm:pt>
    <dgm:pt modelId="{D881402E-A8AC-4086-910F-A6D5FBC51218}" type="pres">
      <dgm:prSet presAssocID="{649A65DC-50CB-4724-9676-EA24681FBA0D}" presName="imagNode" presStyleLbl="fgImgPlace1" presStyleIdx="0" presStyleCnt="3" custLinFactNeighborX="232" custLinFactNeighborY="3905"/>
      <dgm:spPr>
        <a:blipFill rotWithShape="1">
          <a:blip xmlns:r="http://schemas.openxmlformats.org/officeDocument/2006/relationships" r:embed="rId1"/>
          <a:srcRect/>
          <a:stretch>
            <a:fillRect l="-3000" r="-3000"/>
          </a:stretch>
        </a:blipFill>
      </dgm:spPr>
    </dgm:pt>
    <dgm:pt modelId="{8AF842AB-87F1-4C8F-937D-9A45CB89B41C}" type="pres">
      <dgm:prSet presAssocID="{3C4DC587-84AC-403E-B618-E63C7DD15B83}" presName="sibTrans" presStyleLbl="sibTrans2D1" presStyleIdx="0" presStyleCnt="0"/>
      <dgm:spPr/>
      <dgm:t>
        <a:bodyPr/>
        <a:lstStyle/>
        <a:p>
          <a:endParaRPr lang="ru-RU"/>
        </a:p>
      </dgm:t>
    </dgm:pt>
    <dgm:pt modelId="{D8AB47FC-6AD8-414E-8630-18C2A36F0807}" type="pres">
      <dgm:prSet presAssocID="{3A58E2B5-7AEB-41B2-AC72-257F610EDD64}" presName="compNode" presStyleCnt="0"/>
      <dgm:spPr/>
    </dgm:pt>
    <dgm:pt modelId="{C3785CDB-697A-4E2B-A14F-12567B575E1D}" type="pres">
      <dgm:prSet presAssocID="{3A58E2B5-7AEB-41B2-AC72-257F610EDD64}" presName="node" presStyleLbl="node1" presStyleIdx="1" presStyleCnt="3" custScaleX="110674" custScaleY="119422" custLinFactNeighborX="31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820F57D-E05E-4ADA-AF3A-D64C6E90D032}" type="pres">
      <dgm:prSet presAssocID="{3A58E2B5-7AEB-41B2-AC72-257F610EDD64}" presName="invisiNode" presStyleLbl="node1" presStyleIdx="1" presStyleCnt="3"/>
      <dgm:spPr/>
    </dgm:pt>
    <dgm:pt modelId="{F80DF6E3-B11A-4400-8E83-688BCF513285}" type="pres">
      <dgm:prSet presAssocID="{3A58E2B5-7AEB-41B2-AC72-257F610EDD64}" presName="imagNode" presStyleLbl="fgImgPlace1" presStyleIdx="1" presStyleCnt="3" custLinFactNeighborX="-608" custLinFactNeighborY="2033"/>
      <dgm:spPr>
        <a:blipFill rotWithShape="1">
          <a:blip xmlns:r="http://schemas.openxmlformats.org/officeDocument/2006/relationships" r:embed="rId2"/>
          <a:srcRect/>
          <a:stretch>
            <a:fillRect t="-11000" b="-11000"/>
          </a:stretch>
        </a:blipFill>
      </dgm:spPr>
    </dgm:pt>
    <dgm:pt modelId="{8B3B2B61-69E3-43FE-83DE-8FEAC09DB8D2}" type="pres">
      <dgm:prSet presAssocID="{B7BB3FA0-393E-4664-B5E1-E584B5B326B4}" presName="sibTrans" presStyleLbl="sibTrans2D1" presStyleIdx="0" presStyleCnt="0"/>
      <dgm:spPr/>
      <dgm:t>
        <a:bodyPr/>
        <a:lstStyle/>
        <a:p>
          <a:endParaRPr lang="ru-RU"/>
        </a:p>
      </dgm:t>
    </dgm:pt>
    <dgm:pt modelId="{51D77004-9A63-466E-9C94-93E0D6B6BB40}" type="pres">
      <dgm:prSet presAssocID="{148DA153-9DE9-4877-AA5B-7D551ACCE664}" presName="compNode" presStyleCnt="0"/>
      <dgm:spPr/>
    </dgm:pt>
    <dgm:pt modelId="{DC00B678-AD68-4AD3-846A-E5FB01B3770C}" type="pres">
      <dgm:prSet presAssocID="{148DA153-9DE9-4877-AA5B-7D551ACCE664}" presName="node" presStyleLbl="node1" presStyleIdx="2" presStyleCnt="3" custScaleX="118515" custScaleY="11929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E8C41E1-DF31-4E72-8F76-5410E83736C3}" type="pres">
      <dgm:prSet presAssocID="{148DA153-9DE9-4877-AA5B-7D551ACCE664}" presName="invisiNode" presStyleLbl="node1" presStyleIdx="2" presStyleCnt="3"/>
      <dgm:spPr/>
    </dgm:pt>
    <dgm:pt modelId="{E4F70EB2-EE82-4571-A5D7-7D33FE8EF443}" type="pres">
      <dgm:prSet presAssocID="{148DA153-9DE9-4877-AA5B-7D551ACCE664}" presName="imagNode" presStyleLbl="fgImgPlace1" presStyleIdx="2" presStyleCnt="3" custLinFactNeighborY="2033"/>
      <dgm:spPr>
        <a:blipFill rotWithShape="1">
          <a:blip xmlns:r="http://schemas.openxmlformats.org/officeDocument/2006/relationships" r:embed="rId3"/>
          <a:srcRect/>
          <a:stretch>
            <a:fillRect t="-11000" b="-11000"/>
          </a:stretch>
        </a:blipFill>
      </dgm:spPr>
    </dgm:pt>
  </dgm:ptLst>
  <dgm:cxnLst>
    <dgm:cxn modelId="{EED05A64-FC72-4629-AB97-C2EFF185E0BF}" srcId="{6CE930F1-40A4-4546-9D1E-3C4940CD394D}" destId="{148DA153-9DE9-4877-AA5B-7D551ACCE664}" srcOrd="2" destOrd="0" parTransId="{BA5F7003-2C82-49FF-9137-4385A05C7FDC}" sibTransId="{FB555346-D82F-4693-9827-24D05FCB216F}"/>
    <dgm:cxn modelId="{06BE620C-5E0E-4B47-BD3C-DA29BCAFD39A}" type="presOf" srcId="{3A58E2B5-7AEB-41B2-AC72-257F610EDD64}" destId="{C3785CDB-697A-4E2B-A14F-12567B575E1D}" srcOrd="0" destOrd="0" presId="urn:microsoft.com/office/officeart/2005/8/layout/pList2"/>
    <dgm:cxn modelId="{24D00754-E40F-4F44-970F-EA8AD227F478}" type="presOf" srcId="{6CE930F1-40A4-4546-9D1E-3C4940CD394D}" destId="{5BED71D9-FBED-472C-B9D7-C349F0CBEF9A}" srcOrd="0" destOrd="0" presId="urn:microsoft.com/office/officeart/2005/8/layout/pList2"/>
    <dgm:cxn modelId="{5FA9BA86-E2F9-4CDA-9BA5-1217368735F8}" type="presOf" srcId="{148DA153-9DE9-4877-AA5B-7D551ACCE664}" destId="{DC00B678-AD68-4AD3-846A-E5FB01B3770C}" srcOrd="0" destOrd="0" presId="urn:microsoft.com/office/officeart/2005/8/layout/pList2"/>
    <dgm:cxn modelId="{0DD07079-AB7B-4522-B469-547B4A58FE9B}" srcId="{6CE930F1-40A4-4546-9D1E-3C4940CD394D}" destId="{3A58E2B5-7AEB-41B2-AC72-257F610EDD64}" srcOrd="1" destOrd="0" parTransId="{33B8AAA7-2673-4A6A-8E31-D95116B23D40}" sibTransId="{B7BB3FA0-393E-4664-B5E1-E584B5B326B4}"/>
    <dgm:cxn modelId="{1A5A9C90-23FB-40C0-8A1C-DC8614893A50}" type="presOf" srcId="{3C4DC587-84AC-403E-B618-E63C7DD15B83}" destId="{8AF842AB-87F1-4C8F-937D-9A45CB89B41C}" srcOrd="0" destOrd="0" presId="urn:microsoft.com/office/officeart/2005/8/layout/pList2"/>
    <dgm:cxn modelId="{649A3615-D596-4E19-AEC7-2E875BAA02E2}" type="presOf" srcId="{649A65DC-50CB-4724-9676-EA24681FBA0D}" destId="{654EB984-51C7-407E-9FF9-A159381EC3DC}" srcOrd="0" destOrd="0" presId="urn:microsoft.com/office/officeart/2005/8/layout/pList2"/>
    <dgm:cxn modelId="{BEB01B2C-92FB-499A-86C1-3C1E30E45351}" type="presOf" srcId="{B7BB3FA0-393E-4664-B5E1-E584B5B326B4}" destId="{8B3B2B61-69E3-43FE-83DE-8FEAC09DB8D2}" srcOrd="0" destOrd="0" presId="urn:microsoft.com/office/officeart/2005/8/layout/pList2"/>
    <dgm:cxn modelId="{363B17EE-82D9-4974-A3FD-4BB807786BB2}" srcId="{6CE930F1-40A4-4546-9D1E-3C4940CD394D}" destId="{649A65DC-50CB-4724-9676-EA24681FBA0D}" srcOrd="0" destOrd="0" parTransId="{D7C1F0E3-D755-4B77-96BF-BDCD3E70F9A2}" sibTransId="{3C4DC587-84AC-403E-B618-E63C7DD15B83}"/>
    <dgm:cxn modelId="{721430AE-8CF9-4A60-B073-7709949AD8E7}" type="presParOf" srcId="{5BED71D9-FBED-472C-B9D7-C349F0CBEF9A}" destId="{2C03F8B3-2D8D-4F3C-96A6-2AB611780FA8}" srcOrd="0" destOrd="0" presId="urn:microsoft.com/office/officeart/2005/8/layout/pList2"/>
    <dgm:cxn modelId="{80EDF753-3DE9-4DCF-9E74-CBCACFCD8C96}" type="presParOf" srcId="{5BED71D9-FBED-472C-B9D7-C349F0CBEF9A}" destId="{87E83237-242C-408F-AD2F-126DFE961F63}" srcOrd="1" destOrd="0" presId="urn:microsoft.com/office/officeart/2005/8/layout/pList2"/>
    <dgm:cxn modelId="{9A508BDC-663B-4A65-804C-564150BF499A}" type="presParOf" srcId="{87E83237-242C-408F-AD2F-126DFE961F63}" destId="{E242F134-EBFD-44D3-B45D-9977936FD95F}" srcOrd="0" destOrd="0" presId="urn:microsoft.com/office/officeart/2005/8/layout/pList2"/>
    <dgm:cxn modelId="{A018C727-AAED-46C9-B5C1-6434023F629B}" type="presParOf" srcId="{E242F134-EBFD-44D3-B45D-9977936FD95F}" destId="{654EB984-51C7-407E-9FF9-A159381EC3DC}" srcOrd="0" destOrd="0" presId="urn:microsoft.com/office/officeart/2005/8/layout/pList2"/>
    <dgm:cxn modelId="{B99A11F9-D081-486E-9812-D736CA4BB5B5}" type="presParOf" srcId="{E242F134-EBFD-44D3-B45D-9977936FD95F}" destId="{F35882D1-4F49-44EA-B1B8-096A51F8CC9F}" srcOrd="1" destOrd="0" presId="urn:microsoft.com/office/officeart/2005/8/layout/pList2"/>
    <dgm:cxn modelId="{1B46D3E6-CA66-423B-A2D0-53986477A595}" type="presParOf" srcId="{E242F134-EBFD-44D3-B45D-9977936FD95F}" destId="{D881402E-A8AC-4086-910F-A6D5FBC51218}" srcOrd="2" destOrd="0" presId="urn:microsoft.com/office/officeart/2005/8/layout/pList2"/>
    <dgm:cxn modelId="{91507534-5A83-4525-9F15-D3B890DE4884}" type="presParOf" srcId="{87E83237-242C-408F-AD2F-126DFE961F63}" destId="{8AF842AB-87F1-4C8F-937D-9A45CB89B41C}" srcOrd="1" destOrd="0" presId="urn:microsoft.com/office/officeart/2005/8/layout/pList2"/>
    <dgm:cxn modelId="{C602C9E2-9210-4EB1-814A-CC27B6C0BC24}" type="presParOf" srcId="{87E83237-242C-408F-AD2F-126DFE961F63}" destId="{D8AB47FC-6AD8-414E-8630-18C2A36F0807}" srcOrd="2" destOrd="0" presId="urn:microsoft.com/office/officeart/2005/8/layout/pList2"/>
    <dgm:cxn modelId="{6488D268-8D5F-4559-AFA8-34B83B27BC11}" type="presParOf" srcId="{D8AB47FC-6AD8-414E-8630-18C2A36F0807}" destId="{C3785CDB-697A-4E2B-A14F-12567B575E1D}" srcOrd="0" destOrd="0" presId="urn:microsoft.com/office/officeart/2005/8/layout/pList2"/>
    <dgm:cxn modelId="{AD756FF2-DB5B-4B6B-A7EE-274BADA61AF5}" type="presParOf" srcId="{D8AB47FC-6AD8-414E-8630-18C2A36F0807}" destId="{6820F57D-E05E-4ADA-AF3A-D64C6E90D032}" srcOrd="1" destOrd="0" presId="urn:microsoft.com/office/officeart/2005/8/layout/pList2"/>
    <dgm:cxn modelId="{7C3FF517-2C27-418B-B1D3-62E3698C9079}" type="presParOf" srcId="{D8AB47FC-6AD8-414E-8630-18C2A36F0807}" destId="{F80DF6E3-B11A-4400-8E83-688BCF513285}" srcOrd="2" destOrd="0" presId="urn:microsoft.com/office/officeart/2005/8/layout/pList2"/>
    <dgm:cxn modelId="{D77F6C54-F3BC-4129-B9C6-C296D347879C}" type="presParOf" srcId="{87E83237-242C-408F-AD2F-126DFE961F63}" destId="{8B3B2B61-69E3-43FE-83DE-8FEAC09DB8D2}" srcOrd="3" destOrd="0" presId="urn:microsoft.com/office/officeart/2005/8/layout/pList2"/>
    <dgm:cxn modelId="{6DEF6C6C-692B-4F9A-9CAF-643007CBA198}" type="presParOf" srcId="{87E83237-242C-408F-AD2F-126DFE961F63}" destId="{51D77004-9A63-466E-9C94-93E0D6B6BB40}" srcOrd="4" destOrd="0" presId="urn:microsoft.com/office/officeart/2005/8/layout/pList2"/>
    <dgm:cxn modelId="{1BFDD806-0E48-4C8A-8B26-AB4883667160}" type="presParOf" srcId="{51D77004-9A63-466E-9C94-93E0D6B6BB40}" destId="{DC00B678-AD68-4AD3-846A-E5FB01B3770C}" srcOrd="0" destOrd="0" presId="urn:microsoft.com/office/officeart/2005/8/layout/pList2"/>
    <dgm:cxn modelId="{F53EE9D0-C4AD-4106-9DB8-6D3FD3875D46}" type="presParOf" srcId="{51D77004-9A63-466E-9C94-93E0D6B6BB40}" destId="{4E8C41E1-DF31-4E72-8F76-5410E83736C3}" srcOrd="1" destOrd="0" presId="urn:microsoft.com/office/officeart/2005/8/layout/pList2"/>
    <dgm:cxn modelId="{E218F6F8-CF45-4C04-8325-54D35EDBFE7B}" type="presParOf" srcId="{51D77004-9A63-466E-9C94-93E0D6B6BB40}" destId="{E4F70EB2-EE82-4571-A5D7-7D33FE8EF443}" srcOrd="2" destOrd="0" presId="urn:microsoft.com/office/officeart/2005/8/layout/p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8ACA3C8E-EB4B-4071-9C65-A72211C3121C}" type="doc">
      <dgm:prSet loTypeId="urn:microsoft.com/office/officeart/2005/8/layout/pList2" loCatId="list" qsTypeId="urn:microsoft.com/office/officeart/2005/8/quickstyle/simple1" qsCatId="simple" csTypeId="urn:microsoft.com/office/officeart/2005/8/colors/accent1_2" csCatId="accent1" phldr="1"/>
      <dgm:spPr/>
    </dgm:pt>
    <dgm:pt modelId="{9B338990-A4E1-4C37-B6A5-D790896CB0FF}">
      <dgm:prSet phldrT="[Текст]" custT="1"/>
      <dgm:spPr/>
      <dgm:t>
        <a:bodyPr/>
        <a:lstStyle/>
        <a:p>
          <a:pPr algn="l"/>
          <a:r>
            <a:rPr lang="ru-RU" sz="1400" b="1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ea typeface="Helvetica Neue"/>
              <a:cs typeface="Times New Roman" panose="02020603050405020304" pitchFamily="18" charset="0"/>
            </a:rPr>
            <a:t>Плавательный бассейн – не только место для развлечений, но и отличная возможность для занятий спортом и поддержания здоровья!</a:t>
          </a:r>
          <a:endParaRPr lang="ru-RU" sz="1400" b="1" dirty="0">
            <a:solidFill>
              <a:schemeClr val="accent3">
                <a:lumMod val="50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0A94FDE-81C5-438D-A8E0-6AA629AD87D4}" type="parTrans" cxnId="{311CC6FA-6690-4472-A725-BDF5DACBE43A}">
      <dgm:prSet/>
      <dgm:spPr/>
      <dgm:t>
        <a:bodyPr/>
        <a:lstStyle/>
        <a:p>
          <a:endParaRPr lang="ru-RU"/>
        </a:p>
      </dgm:t>
    </dgm:pt>
    <dgm:pt modelId="{92DAA503-31E0-4EEF-B9DE-AF3DC5C08028}" type="sibTrans" cxnId="{311CC6FA-6690-4472-A725-BDF5DACBE43A}">
      <dgm:prSet/>
      <dgm:spPr/>
      <dgm:t>
        <a:bodyPr/>
        <a:lstStyle/>
        <a:p>
          <a:endParaRPr lang="ru-RU"/>
        </a:p>
      </dgm:t>
    </dgm:pt>
    <dgm:pt modelId="{760AAEE4-5B6C-4948-BDAA-ADD34B52662C}">
      <dgm:prSet phldrT="[Текст]" custT="1"/>
      <dgm:spPr/>
      <dgm:t>
        <a:bodyPr/>
        <a:lstStyle/>
        <a:p>
          <a:pPr algn="l"/>
          <a:r>
            <a:rPr lang="ru-RU" sz="1400" b="1" dirty="0">
              <a:solidFill>
                <a:schemeClr val="accent3">
                  <a:lumMod val="50000"/>
                </a:schemeClr>
              </a:solidFill>
              <a:latin typeface="Times New Roman"/>
              <a:ea typeface="Times New Roman"/>
              <a:cs typeface="Times New Roman"/>
            </a:rPr>
            <a:t>Физкультурно-оздоровительная и воспитательная работа среди детей и подростков, направленная на укрепление их здоровья и всестороннее физическое развитие. Занятия проводятся по следующим видам спорта: футбол, волейбол, бокс, тяжелая атлетика, легкая атлетика, лыжный спорт. </a:t>
          </a:r>
          <a:endParaRPr lang="ru-RU" sz="1400" b="1" dirty="0">
            <a:solidFill>
              <a:schemeClr val="accent3">
                <a:lumMod val="50000"/>
              </a:schemeClr>
            </a:solidFill>
          </a:endParaRPr>
        </a:p>
      </dgm:t>
    </dgm:pt>
    <dgm:pt modelId="{DED085B1-1727-457E-B573-E03E8D2E0164}" type="parTrans" cxnId="{424C51A8-0E2F-43DC-ADC1-7C6BBC6D82EC}">
      <dgm:prSet/>
      <dgm:spPr/>
      <dgm:t>
        <a:bodyPr/>
        <a:lstStyle/>
        <a:p>
          <a:endParaRPr lang="ru-RU"/>
        </a:p>
      </dgm:t>
    </dgm:pt>
    <dgm:pt modelId="{C9CF5326-76B9-4000-AC97-05C0C6BBB0A2}" type="sibTrans" cxnId="{424C51A8-0E2F-43DC-ADC1-7C6BBC6D82EC}">
      <dgm:prSet/>
      <dgm:spPr/>
      <dgm:t>
        <a:bodyPr/>
        <a:lstStyle/>
        <a:p>
          <a:endParaRPr lang="ru-RU"/>
        </a:p>
      </dgm:t>
    </dgm:pt>
    <dgm:pt modelId="{461F94AD-C490-40DD-95D6-27718D8D9DD9}" type="pres">
      <dgm:prSet presAssocID="{8ACA3C8E-EB4B-4071-9C65-A72211C3121C}" presName="Name0" presStyleCnt="0">
        <dgm:presLayoutVars>
          <dgm:dir/>
          <dgm:resizeHandles val="exact"/>
        </dgm:presLayoutVars>
      </dgm:prSet>
      <dgm:spPr/>
    </dgm:pt>
    <dgm:pt modelId="{0BB18B31-9184-40CE-AE87-70C6ADECFF2D}" type="pres">
      <dgm:prSet presAssocID="{8ACA3C8E-EB4B-4071-9C65-A72211C3121C}" presName="bkgdShp" presStyleLbl="alignAccFollowNode1" presStyleIdx="0" presStyleCnt="1"/>
      <dgm:spPr/>
    </dgm:pt>
    <dgm:pt modelId="{28619B76-1DC3-497D-9177-B78107FCBF21}" type="pres">
      <dgm:prSet presAssocID="{8ACA3C8E-EB4B-4071-9C65-A72211C3121C}" presName="linComp" presStyleCnt="0"/>
      <dgm:spPr/>
    </dgm:pt>
    <dgm:pt modelId="{1670945F-0771-41D9-989F-9D79591C1F2A}" type="pres">
      <dgm:prSet presAssocID="{9B338990-A4E1-4C37-B6A5-D790896CB0FF}" presName="compNode" presStyleCnt="0"/>
      <dgm:spPr/>
    </dgm:pt>
    <dgm:pt modelId="{A95E7210-1814-420A-A0C2-73FCDDF03582}" type="pres">
      <dgm:prSet presAssocID="{9B338990-A4E1-4C37-B6A5-D790896CB0FF}" presName="node" presStyleLbl="node1" presStyleIdx="0" presStyleCnt="2" custLinFactNeighborX="967" custLinFactNeighborY="73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89C7EC5-E3DA-4BC3-8BEC-74E731A35052}" type="pres">
      <dgm:prSet presAssocID="{9B338990-A4E1-4C37-B6A5-D790896CB0FF}" presName="invisiNode" presStyleLbl="node1" presStyleIdx="0" presStyleCnt="2"/>
      <dgm:spPr/>
    </dgm:pt>
    <dgm:pt modelId="{A77B024D-68E6-42D7-95D2-447FB2207216}" type="pres">
      <dgm:prSet presAssocID="{9B338990-A4E1-4C37-B6A5-D790896CB0FF}" presName="imagNode" presStyleLbl="fgImgPlace1" presStyleIdx="0" presStyleCnt="2" custScaleX="105323" custScaleY="111766" custLinFactNeighborY="-2750"/>
      <dgm:spPr>
        <a:blipFill rotWithShape="1">
          <a:blip xmlns:r="http://schemas.openxmlformats.org/officeDocument/2006/relationships" r:embed="rId1"/>
          <a:srcRect/>
          <a:stretch>
            <a:fillRect t="-56000" b="-56000"/>
          </a:stretch>
        </a:blipFill>
      </dgm:spPr>
    </dgm:pt>
    <dgm:pt modelId="{5F3E3CE1-0D34-4399-A5EF-1AA8E23BAE0F}" type="pres">
      <dgm:prSet presAssocID="{92DAA503-31E0-4EEF-B9DE-AF3DC5C08028}" presName="sibTrans" presStyleLbl="sibTrans2D1" presStyleIdx="0" presStyleCnt="0"/>
      <dgm:spPr/>
      <dgm:t>
        <a:bodyPr/>
        <a:lstStyle/>
        <a:p>
          <a:endParaRPr lang="ru-RU"/>
        </a:p>
      </dgm:t>
    </dgm:pt>
    <dgm:pt modelId="{977CD79F-F616-414D-92F1-3300C1044ECA}" type="pres">
      <dgm:prSet presAssocID="{760AAEE4-5B6C-4948-BDAA-ADD34B52662C}" presName="compNode" presStyleCnt="0"/>
      <dgm:spPr/>
    </dgm:pt>
    <dgm:pt modelId="{22CB233F-7B8C-4F75-8910-3C27445572CA}" type="pres">
      <dgm:prSet presAssocID="{760AAEE4-5B6C-4948-BDAA-ADD34B52662C}" presName="node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983C383-0988-4988-B877-1E891B55A6BA}" type="pres">
      <dgm:prSet presAssocID="{760AAEE4-5B6C-4948-BDAA-ADD34B52662C}" presName="invisiNode" presStyleLbl="node1" presStyleIdx="1" presStyleCnt="2"/>
      <dgm:spPr/>
    </dgm:pt>
    <dgm:pt modelId="{878CDB21-FD43-4CAF-9347-4CFF7EFF5765}" type="pres">
      <dgm:prSet presAssocID="{760AAEE4-5B6C-4948-BDAA-ADD34B52662C}" presName="imagNode" presStyleLbl="fgImgPlace1" presStyleIdx="1" presStyleCnt="2" custScaleX="101841" custScaleY="117266"/>
      <dgm:spPr>
        <a:blipFill rotWithShape="1">
          <a:blip xmlns:r="http://schemas.openxmlformats.org/officeDocument/2006/relationships" r:embed="rId2"/>
          <a:srcRect/>
          <a:stretch>
            <a:fillRect t="-7000" b="-7000"/>
          </a:stretch>
        </a:blipFill>
      </dgm:spPr>
    </dgm:pt>
  </dgm:ptLst>
  <dgm:cxnLst>
    <dgm:cxn modelId="{E27ECC51-B147-4315-AB74-CB81C430FFFB}" type="presOf" srcId="{92DAA503-31E0-4EEF-B9DE-AF3DC5C08028}" destId="{5F3E3CE1-0D34-4399-A5EF-1AA8E23BAE0F}" srcOrd="0" destOrd="0" presId="urn:microsoft.com/office/officeart/2005/8/layout/pList2"/>
    <dgm:cxn modelId="{311CC6FA-6690-4472-A725-BDF5DACBE43A}" srcId="{8ACA3C8E-EB4B-4071-9C65-A72211C3121C}" destId="{9B338990-A4E1-4C37-B6A5-D790896CB0FF}" srcOrd="0" destOrd="0" parTransId="{F0A94FDE-81C5-438D-A8E0-6AA629AD87D4}" sibTransId="{92DAA503-31E0-4EEF-B9DE-AF3DC5C08028}"/>
    <dgm:cxn modelId="{CC0AC83E-FF02-486A-B130-8B0545AD18A5}" type="presOf" srcId="{760AAEE4-5B6C-4948-BDAA-ADD34B52662C}" destId="{22CB233F-7B8C-4F75-8910-3C27445572CA}" srcOrd="0" destOrd="0" presId="urn:microsoft.com/office/officeart/2005/8/layout/pList2"/>
    <dgm:cxn modelId="{87BEE13A-B74C-46F3-8EA3-4A4B473D7783}" type="presOf" srcId="{8ACA3C8E-EB4B-4071-9C65-A72211C3121C}" destId="{461F94AD-C490-40DD-95D6-27718D8D9DD9}" srcOrd="0" destOrd="0" presId="urn:microsoft.com/office/officeart/2005/8/layout/pList2"/>
    <dgm:cxn modelId="{F50EE5EA-37C8-4582-A05B-7566444839F8}" type="presOf" srcId="{9B338990-A4E1-4C37-B6A5-D790896CB0FF}" destId="{A95E7210-1814-420A-A0C2-73FCDDF03582}" srcOrd="0" destOrd="0" presId="urn:microsoft.com/office/officeart/2005/8/layout/pList2"/>
    <dgm:cxn modelId="{424C51A8-0E2F-43DC-ADC1-7C6BBC6D82EC}" srcId="{8ACA3C8E-EB4B-4071-9C65-A72211C3121C}" destId="{760AAEE4-5B6C-4948-BDAA-ADD34B52662C}" srcOrd="1" destOrd="0" parTransId="{DED085B1-1727-457E-B573-E03E8D2E0164}" sibTransId="{C9CF5326-76B9-4000-AC97-05C0C6BBB0A2}"/>
    <dgm:cxn modelId="{20EDA535-1CDF-4DDA-9F08-FED5BC5D227F}" type="presParOf" srcId="{461F94AD-C490-40DD-95D6-27718D8D9DD9}" destId="{0BB18B31-9184-40CE-AE87-70C6ADECFF2D}" srcOrd="0" destOrd="0" presId="urn:microsoft.com/office/officeart/2005/8/layout/pList2"/>
    <dgm:cxn modelId="{7ECBFFF7-FCB1-44F3-B8D3-333E0BB57721}" type="presParOf" srcId="{461F94AD-C490-40DD-95D6-27718D8D9DD9}" destId="{28619B76-1DC3-497D-9177-B78107FCBF21}" srcOrd="1" destOrd="0" presId="urn:microsoft.com/office/officeart/2005/8/layout/pList2"/>
    <dgm:cxn modelId="{5CD5AF04-8F23-4D95-BE14-EBA2A09CD61D}" type="presParOf" srcId="{28619B76-1DC3-497D-9177-B78107FCBF21}" destId="{1670945F-0771-41D9-989F-9D79591C1F2A}" srcOrd="0" destOrd="0" presId="urn:microsoft.com/office/officeart/2005/8/layout/pList2"/>
    <dgm:cxn modelId="{26A5DCD1-A205-498F-A23B-ACA63B36244A}" type="presParOf" srcId="{1670945F-0771-41D9-989F-9D79591C1F2A}" destId="{A95E7210-1814-420A-A0C2-73FCDDF03582}" srcOrd="0" destOrd="0" presId="urn:microsoft.com/office/officeart/2005/8/layout/pList2"/>
    <dgm:cxn modelId="{BE0ABD09-530F-41D4-8E98-D2E18AA895B6}" type="presParOf" srcId="{1670945F-0771-41D9-989F-9D79591C1F2A}" destId="{D89C7EC5-E3DA-4BC3-8BEC-74E731A35052}" srcOrd="1" destOrd="0" presId="urn:microsoft.com/office/officeart/2005/8/layout/pList2"/>
    <dgm:cxn modelId="{63525AD2-E1BF-464D-9015-68D1CD373E15}" type="presParOf" srcId="{1670945F-0771-41D9-989F-9D79591C1F2A}" destId="{A77B024D-68E6-42D7-95D2-447FB2207216}" srcOrd="2" destOrd="0" presId="urn:microsoft.com/office/officeart/2005/8/layout/pList2"/>
    <dgm:cxn modelId="{B047EEE9-95E7-42C1-BA24-2EA5E8609722}" type="presParOf" srcId="{28619B76-1DC3-497D-9177-B78107FCBF21}" destId="{5F3E3CE1-0D34-4399-A5EF-1AA8E23BAE0F}" srcOrd="1" destOrd="0" presId="urn:microsoft.com/office/officeart/2005/8/layout/pList2"/>
    <dgm:cxn modelId="{26A958F3-9DC4-4509-96F9-4C62B9C10502}" type="presParOf" srcId="{28619B76-1DC3-497D-9177-B78107FCBF21}" destId="{977CD79F-F616-414D-92F1-3300C1044ECA}" srcOrd="2" destOrd="0" presId="urn:microsoft.com/office/officeart/2005/8/layout/pList2"/>
    <dgm:cxn modelId="{07D605F4-87AF-43CE-B088-30FE3CF86BDD}" type="presParOf" srcId="{977CD79F-F616-414D-92F1-3300C1044ECA}" destId="{22CB233F-7B8C-4F75-8910-3C27445572CA}" srcOrd="0" destOrd="0" presId="urn:microsoft.com/office/officeart/2005/8/layout/pList2"/>
    <dgm:cxn modelId="{01B2B42F-8044-424D-A24C-1D8E37DCBD2D}" type="presParOf" srcId="{977CD79F-F616-414D-92F1-3300C1044ECA}" destId="{5983C383-0988-4988-B877-1E891B55A6BA}" srcOrd="1" destOrd="0" presId="urn:microsoft.com/office/officeart/2005/8/layout/pList2"/>
    <dgm:cxn modelId="{C7CD29EF-1112-4ED9-B066-1F0470B74095}" type="presParOf" srcId="{977CD79F-F616-414D-92F1-3300C1044ECA}" destId="{878CDB21-FD43-4CAF-9347-4CFF7EFF5765}" srcOrd="2" destOrd="0" presId="urn:microsoft.com/office/officeart/2005/8/layout/p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7B6ADFD5-C22C-49C5-8B2E-56628529CBB6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01BD5EA-6B28-4505-B4B5-20430D511736}">
      <dgm:prSet phldrT="[Текст]"/>
      <dgm:spPr/>
      <dgm:t>
        <a:bodyPr/>
        <a:lstStyle/>
        <a:p>
          <a:r>
            <a:rPr lang="ru-RU" dirty="0" smtClean="0"/>
            <a:t>Лесные ресурсы</a:t>
          </a:r>
          <a:endParaRPr lang="ru-RU" dirty="0"/>
        </a:p>
      </dgm:t>
    </dgm:pt>
    <dgm:pt modelId="{03DC548F-82F3-43E7-85A8-58473C365E9D}" type="parTrans" cxnId="{CFA4AFA0-EB90-496E-9B7F-B5D3D1FBD282}">
      <dgm:prSet/>
      <dgm:spPr/>
      <dgm:t>
        <a:bodyPr/>
        <a:lstStyle/>
        <a:p>
          <a:endParaRPr lang="ru-RU"/>
        </a:p>
      </dgm:t>
    </dgm:pt>
    <dgm:pt modelId="{83BBA2F7-922B-49CD-872C-4EE4501C098B}" type="sibTrans" cxnId="{CFA4AFA0-EB90-496E-9B7F-B5D3D1FBD282}">
      <dgm:prSet/>
      <dgm:spPr/>
      <dgm:t>
        <a:bodyPr/>
        <a:lstStyle/>
        <a:p>
          <a:endParaRPr lang="ru-RU"/>
        </a:p>
      </dgm:t>
    </dgm:pt>
    <dgm:pt modelId="{2BBF2E89-0AC6-4293-8137-744E2EFD8475}">
      <dgm:prSet phldrT="[Текст]" custT="1"/>
      <dgm:spPr/>
      <dgm:t>
        <a:bodyPr/>
        <a:lstStyle/>
        <a:p>
          <a:r>
            <a:rPr lang="ru-RU" sz="1400" b="1" dirty="0" smtClean="0">
              <a:solidFill>
                <a:schemeClr val="accent3">
                  <a:lumMod val="50000"/>
                </a:schemeClr>
              </a:solidFill>
            </a:rPr>
            <a:t>Степные участки </a:t>
          </a:r>
          <a:endParaRPr lang="ru-RU" sz="1400" b="1" dirty="0">
            <a:solidFill>
              <a:schemeClr val="accent3">
                <a:lumMod val="50000"/>
              </a:schemeClr>
            </a:solidFill>
          </a:endParaRPr>
        </a:p>
      </dgm:t>
    </dgm:pt>
    <dgm:pt modelId="{05E389FB-72E6-454F-917A-D1EDEBC1BDFD}" type="parTrans" cxnId="{8931460B-BE8D-4023-9703-D176BA904745}">
      <dgm:prSet/>
      <dgm:spPr/>
      <dgm:t>
        <a:bodyPr/>
        <a:lstStyle/>
        <a:p>
          <a:endParaRPr lang="ru-RU"/>
        </a:p>
      </dgm:t>
    </dgm:pt>
    <dgm:pt modelId="{3ABE4B2C-BE18-4BD3-8515-5F727C5B348D}" type="sibTrans" cxnId="{8931460B-BE8D-4023-9703-D176BA904745}">
      <dgm:prSet/>
      <dgm:spPr/>
      <dgm:t>
        <a:bodyPr/>
        <a:lstStyle/>
        <a:p>
          <a:endParaRPr lang="ru-RU"/>
        </a:p>
      </dgm:t>
    </dgm:pt>
    <dgm:pt modelId="{3CD34ECC-53DE-4E44-A892-37E72828E48E}">
      <dgm:prSet phldrT="[Текст]"/>
      <dgm:spPr/>
      <dgm:t>
        <a:bodyPr/>
        <a:lstStyle/>
        <a:p>
          <a:r>
            <a:rPr lang="ru-RU" dirty="0" smtClean="0"/>
            <a:t>Водные ресурсы</a:t>
          </a:r>
          <a:endParaRPr lang="ru-RU" dirty="0"/>
        </a:p>
      </dgm:t>
    </dgm:pt>
    <dgm:pt modelId="{A4F03274-EABA-4C42-A99B-3F00E2A41AC2}" type="parTrans" cxnId="{26FDB11F-6710-472C-9249-D48908627D92}">
      <dgm:prSet/>
      <dgm:spPr/>
      <dgm:t>
        <a:bodyPr/>
        <a:lstStyle/>
        <a:p>
          <a:endParaRPr lang="ru-RU"/>
        </a:p>
      </dgm:t>
    </dgm:pt>
    <dgm:pt modelId="{6CA6F4EC-6732-4759-8618-99BE1BA8A25A}" type="sibTrans" cxnId="{26FDB11F-6710-472C-9249-D48908627D92}">
      <dgm:prSet/>
      <dgm:spPr/>
      <dgm:t>
        <a:bodyPr/>
        <a:lstStyle/>
        <a:p>
          <a:endParaRPr lang="ru-RU"/>
        </a:p>
      </dgm:t>
    </dgm:pt>
    <dgm:pt modelId="{7DEA351A-72E1-42BD-BAE0-531C175F364B}">
      <dgm:prSet phldrT="[Текст]" custT="1"/>
      <dgm:spPr/>
      <dgm:t>
        <a:bodyPr/>
        <a:lstStyle/>
        <a:p>
          <a:r>
            <a:rPr lang="ru-RU" sz="1400" b="1" dirty="0" smtClean="0">
              <a:solidFill>
                <a:schemeClr val="accent3">
                  <a:lumMod val="50000"/>
                </a:schemeClr>
              </a:solidFill>
            </a:rPr>
            <a:t>Два пруда-испарителя</a:t>
          </a:r>
          <a:endParaRPr lang="ru-RU" sz="1400" b="1" dirty="0">
            <a:solidFill>
              <a:schemeClr val="accent3">
                <a:lumMod val="50000"/>
              </a:schemeClr>
            </a:solidFill>
          </a:endParaRPr>
        </a:p>
      </dgm:t>
    </dgm:pt>
    <dgm:pt modelId="{55F6B524-6D8F-4308-85CE-0FED87D3C73D}" type="parTrans" cxnId="{32AEF9E2-EE98-4C74-8515-15C410FA8889}">
      <dgm:prSet/>
      <dgm:spPr/>
      <dgm:t>
        <a:bodyPr/>
        <a:lstStyle/>
        <a:p>
          <a:endParaRPr lang="ru-RU"/>
        </a:p>
      </dgm:t>
    </dgm:pt>
    <dgm:pt modelId="{D3BFDA0C-7BC1-4AF2-9022-EDD90F5E7CD6}" type="sibTrans" cxnId="{32AEF9E2-EE98-4C74-8515-15C410FA8889}">
      <dgm:prSet/>
      <dgm:spPr/>
      <dgm:t>
        <a:bodyPr/>
        <a:lstStyle/>
        <a:p>
          <a:endParaRPr lang="ru-RU"/>
        </a:p>
      </dgm:t>
    </dgm:pt>
    <dgm:pt modelId="{FAC19084-BBC5-492F-BA6D-B64A6F2AB5AB}">
      <dgm:prSet phldrT="[Текст]"/>
      <dgm:spPr/>
      <dgm:t>
        <a:bodyPr/>
        <a:lstStyle/>
        <a:p>
          <a:r>
            <a:rPr lang="ru-RU" dirty="0" smtClean="0"/>
            <a:t>Земельные ресурсы</a:t>
          </a:r>
          <a:endParaRPr lang="ru-RU" dirty="0"/>
        </a:p>
      </dgm:t>
    </dgm:pt>
    <dgm:pt modelId="{793030F7-5B18-443C-B3BA-53A5024349CA}" type="parTrans" cxnId="{5EEAA1E5-07AD-4B70-8600-80008186C00F}">
      <dgm:prSet/>
      <dgm:spPr/>
      <dgm:t>
        <a:bodyPr/>
        <a:lstStyle/>
        <a:p>
          <a:endParaRPr lang="ru-RU"/>
        </a:p>
      </dgm:t>
    </dgm:pt>
    <dgm:pt modelId="{0E87F88F-3DA5-4A94-9352-3C1CFF7623CC}" type="sibTrans" cxnId="{5EEAA1E5-07AD-4B70-8600-80008186C00F}">
      <dgm:prSet/>
      <dgm:spPr/>
      <dgm:t>
        <a:bodyPr/>
        <a:lstStyle/>
        <a:p>
          <a:endParaRPr lang="ru-RU"/>
        </a:p>
      </dgm:t>
    </dgm:pt>
    <dgm:pt modelId="{31EA8BD4-2B25-42E1-B580-81F5D322518A}">
      <dgm:prSet phldrT="[Текст]"/>
      <dgm:spPr/>
      <dgm:t>
        <a:bodyPr/>
        <a:lstStyle/>
        <a:p>
          <a:pPr algn="l"/>
          <a:endParaRPr lang="ru-RU" sz="900" b="1" dirty="0">
            <a:solidFill>
              <a:schemeClr val="accent3">
                <a:lumMod val="50000"/>
              </a:schemeClr>
            </a:solidFill>
          </a:endParaRPr>
        </a:p>
      </dgm:t>
    </dgm:pt>
    <dgm:pt modelId="{FB121718-90DA-4EF4-B745-44F06BB47CE4}" type="parTrans" cxnId="{F9E6FDC7-555A-48FD-8E23-54DF0358B471}">
      <dgm:prSet/>
      <dgm:spPr/>
      <dgm:t>
        <a:bodyPr/>
        <a:lstStyle/>
        <a:p>
          <a:endParaRPr lang="ru-RU"/>
        </a:p>
      </dgm:t>
    </dgm:pt>
    <dgm:pt modelId="{101695E8-8F79-4DEE-980D-6BF5F1657B7D}" type="sibTrans" cxnId="{F9E6FDC7-555A-48FD-8E23-54DF0358B471}">
      <dgm:prSet/>
      <dgm:spPr/>
      <dgm:t>
        <a:bodyPr/>
        <a:lstStyle/>
        <a:p>
          <a:endParaRPr lang="ru-RU"/>
        </a:p>
      </dgm:t>
    </dgm:pt>
    <dgm:pt modelId="{406C3B9F-4A06-4402-9978-1454FC5E122E}">
      <dgm:prSet custT="1"/>
      <dgm:spPr/>
      <dgm:t>
        <a:bodyPr/>
        <a:lstStyle/>
        <a:p>
          <a:pPr algn="just"/>
          <a:r>
            <a:rPr lang="ru-RU" sz="1200" b="1" dirty="0" smtClean="0">
              <a:solidFill>
                <a:schemeClr val="accent3">
                  <a:lumMod val="50000"/>
                </a:schemeClr>
              </a:solidFill>
            </a:rPr>
            <a:t>Общая площадь земельного фонда городского округа составляет 1 931,78 га. в т.ч. земли населенных пунктов – 609,68 га., земли промышленности – 466,6 га., земли сельхозназначения – 855,5 га.</a:t>
          </a:r>
          <a:endParaRPr lang="ru-RU" sz="1200" b="1" dirty="0">
            <a:solidFill>
              <a:schemeClr val="accent3">
                <a:lumMod val="50000"/>
              </a:schemeClr>
            </a:solidFill>
          </a:endParaRPr>
        </a:p>
      </dgm:t>
    </dgm:pt>
    <dgm:pt modelId="{171FB878-F07F-4350-86B2-2C90B21DD087}" type="parTrans" cxnId="{80DAF892-ACBD-4590-819D-AF35437ADBF5}">
      <dgm:prSet/>
      <dgm:spPr/>
      <dgm:t>
        <a:bodyPr/>
        <a:lstStyle/>
        <a:p>
          <a:endParaRPr lang="ru-RU"/>
        </a:p>
      </dgm:t>
    </dgm:pt>
    <dgm:pt modelId="{15A28435-762F-40A8-8428-52915E91CFAC}" type="sibTrans" cxnId="{80DAF892-ACBD-4590-819D-AF35437ADBF5}">
      <dgm:prSet/>
      <dgm:spPr/>
      <dgm:t>
        <a:bodyPr/>
        <a:lstStyle/>
        <a:p>
          <a:endParaRPr lang="ru-RU"/>
        </a:p>
      </dgm:t>
    </dgm:pt>
    <dgm:pt modelId="{DB64DBED-0460-49ED-A13C-BB5D2C48D08A}">
      <dgm:prSet/>
      <dgm:spPr/>
      <dgm:t>
        <a:bodyPr/>
        <a:lstStyle/>
        <a:p>
          <a:r>
            <a:rPr lang="ru-RU" dirty="0" smtClean="0"/>
            <a:t>Климат</a:t>
          </a:r>
          <a:endParaRPr lang="ru-RU" dirty="0"/>
        </a:p>
      </dgm:t>
    </dgm:pt>
    <dgm:pt modelId="{DBADBF86-DFCC-4968-BE88-AABFAB2AF6FC}" type="parTrans" cxnId="{DED49360-0CE4-4751-A063-B56A0BA64693}">
      <dgm:prSet/>
      <dgm:spPr/>
      <dgm:t>
        <a:bodyPr/>
        <a:lstStyle/>
        <a:p>
          <a:endParaRPr lang="ru-RU"/>
        </a:p>
      </dgm:t>
    </dgm:pt>
    <dgm:pt modelId="{A70FDDEE-4146-42BA-B12E-21F6F7B0053D}" type="sibTrans" cxnId="{DED49360-0CE4-4751-A063-B56A0BA64693}">
      <dgm:prSet/>
      <dgm:spPr/>
      <dgm:t>
        <a:bodyPr/>
        <a:lstStyle/>
        <a:p>
          <a:endParaRPr lang="ru-RU"/>
        </a:p>
      </dgm:t>
    </dgm:pt>
    <dgm:pt modelId="{B6AA136D-2123-4A6E-92D9-C1FBE2FD457F}" type="pres">
      <dgm:prSet presAssocID="{7B6ADFD5-C22C-49C5-8B2E-56628529CBB6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F957009-6BF8-40E0-A491-443F83F5A0BF}" type="pres">
      <dgm:prSet presAssocID="{B01BD5EA-6B28-4505-B4B5-20430D511736}" presName="linNode" presStyleCnt="0"/>
      <dgm:spPr/>
    </dgm:pt>
    <dgm:pt modelId="{98106A83-2945-40A8-9F3C-5358DC6021BA}" type="pres">
      <dgm:prSet presAssocID="{B01BD5EA-6B28-4505-B4B5-20430D511736}" presName="parentText" presStyleLbl="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EBAA559-2D0E-4177-83C1-4AE03CB4A135}" type="pres">
      <dgm:prSet presAssocID="{B01BD5EA-6B28-4505-B4B5-20430D511736}" presName="descendantText" presStyleLbl="align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0355D20-F68B-4557-9F19-AD857E208233}" type="pres">
      <dgm:prSet presAssocID="{83BBA2F7-922B-49CD-872C-4EE4501C098B}" presName="sp" presStyleCnt="0"/>
      <dgm:spPr/>
    </dgm:pt>
    <dgm:pt modelId="{B922BE2A-D426-4C7B-80EA-8A08E935E541}" type="pres">
      <dgm:prSet presAssocID="{3CD34ECC-53DE-4E44-A892-37E72828E48E}" presName="linNode" presStyleCnt="0"/>
      <dgm:spPr/>
    </dgm:pt>
    <dgm:pt modelId="{E7764C5A-B840-4EB1-9EE4-E9E3EB35FF0F}" type="pres">
      <dgm:prSet presAssocID="{3CD34ECC-53DE-4E44-A892-37E72828E48E}" presName="parentText" presStyleLbl="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172DC88-2490-43FE-9D5C-DA9B3A37618B}" type="pres">
      <dgm:prSet presAssocID="{3CD34ECC-53DE-4E44-A892-37E72828E48E}" presName="descendantText" presStyleLbl="align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EADC7C7-9B9E-48B5-90E0-5186F4BBBCF5}" type="pres">
      <dgm:prSet presAssocID="{6CA6F4EC-6732-4759-8618-99BE1BA8A25A}" presName="sp" presStyleCnt="0"/>
      <dgm:spPr/>
    </dgm:pt>
    <dgm:pt modelId="{57CB7A39-264D-4598-8FC4-C80B92A52965}" type="pres">
      <dgm:prSet presAssocID="{FAC19084-BBC5-492F-BA6D-B64A6F2AB5AB}" presName="linNode" presStyleCnt="0"/>
      <dgm:spPr/>
    </dgm:pt>
    <dgm:pt modelId="{A7584D3C-9255-4EE6-93C6-16AE440091C5}" type="pres">
      <dgm:prSet presAssocID="{FAC19084-BBC5-492F-BA6D-B64A6F2AB5AB}" presName="parentText" presStyleLbl="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1D59BDF-5D69-4A9F-A79C-A1DEA90EAFA8}" type="pres">
      <dgm:prSet presAssocID="{FAC19084-BBC5-492F-BA6D-B64A6F2AB5AB}" presName="descendantText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1A5C5E7-7219-44FD-A975-A354FCE5875F}" type="pres">
      <dgm:prSet presAssocID="{0E87F88F-3DA5-4A94-9352-3C1CFF7623CC}" presName="sp" presStyleCnt="0"/>
      <dgm:spPr/>
    </dgm:pt>
    <dgm:pt modelId="{B543E8B8-53A5-4369-A4C5-35E80CAF64F2}" type="pres">
      <dgm:prSet presAssocID="{DB64DBED-0460-49ED-A13C-BB5D2C48D08A}" presName="linNode" presStyleCnt="0"/>
      <dgm:spPr/>
    </dgm:pt>
    <dgm:pt modelId="{8FBAD847-B556-43CD-A433-8F285ACC1FF1}" type="pres">
      <dgm:prSet presAssocID="{DB64DBED-0460-49ED-A13C-BB5D2C48D08A}" presName="parentText" presStyleLbl="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2AEF9E2-EE98-4C74-8515-15C410FA8889}" srcId="{3CD34ECC-53DE-4E44-A892-37E72828E48E}" destId="{7DEA351A-72E1-42BD-BAE0-531C175F364B}" srcOrd="0" destOrd="0" parTransId="{55F6B524-6D8F-4308-85CE-0FED87D3C73D}" sibTransId="{D3BFDA0C-7BC1-4AF2-9022-EDD90F5E7CD6}"/>
    <dgm:cxn modelId="{98B9A7BC-FA54-4DE3-827E-1698B2E3CA7D}" type="presOf" srcId="{7DEA351A-72E1-42BD-BAE0-531C175F364B}" destId="{B172DC88-2490-43FE-9D5C-DA9B3A37618B}" srcOrd="0" destOrd="0" presId="urn:microsoft.com/office/officeart/2005/8/layout/vList5"/>
    <dgm:cxn modelId="{80DAF892-ACBD-4590-819D-AF35437ADBF5}" srcId="{FAC19084-BBC5-492F-BA6D-B64A6F2AB5AB}" destId="{406C3B9F-4A06-4402-9978-1454FC5E122E}" srcOrd="1" destOrd="0" parTransId="{171FB878-F07F-4350-86B2-2C90B21DD087}" sibTransId="{15A28435-762F-40A8-8428-52915E91CFAC}"/>
    <dgm:cxn modelId="{E457AFD7-BA56-471D-9F78-6F6BB9E9A102}" type="presOf" srcId="{FAC19084-BBC5-492F-BA6D-B64A6F2AB5AB}" destId="{A7584D3C-9255-4EE6-93C6-16AE440091C5}" srcOrd="0" destOrd="0" presId="urn:microsoft.com/office/officeart/2005/8/layout/vList5"/>
    <dgm:cxn modelId="{DED49360-0CE4-4751-A063-B56A0BA64693}" srcId="{7B6ADFD5-C22C-49C5-8B2E-56628529CBB6}" destId="{DB64DBED-0460-49ED-A13C-BB5D2C48D08A}" srcOrd="3" destOrd="0" parTransId="{DBADBF86-DFCC-4968-BE88-AABFAB2AF6FC}" sibTransId="{A70FDDEE-4146-42BA-B12E-21F6F7B0053D}"/>
    <dgm:cxn modelId="{F9E6FDC7-555A-48FD-8E23-54DF0358B471}" srcId="{FAC19084-BBC5-492F-BA6D-B64A6F2AB5AB}" destId="{31EA8BD4-2B25-42E1-B580-81F5D322518A}" srcOrd="0" destOrd="0" parTransId="{FB121718-90DA-4EF4-B745-44F06BB47CE4}" sibTransId="{101695E8-8F79-4DEE-980D-6BF5F1657B7D}"/>
    <dgm:cxn modelId="{4D2EA85B-A412-4F9E-BDE2-7044DBCA0C96}" type="presOf" srcId="{3CD34ECC-53DE-4E44-A892-37E72828E48E}" destId="{E7764C5A-B840-4EB1-9EE4-E9E3EB35FF0F}" srcOrd="0" destOrd="0" presId="urn:microsoft.com/office/officeart/2005/8/layout/vList5"/>
    <dgm:cxn modelId="{26FDB11F-6710-472C-9249-D48908627D92}" srcId="{7B6ADFD5-C22C-49C5-8B2E-56628529CBB6}" destId="{3CD34ECC-53DE-4E44-A892-37E72828E48E}" srcOrd="1" destOrd="0" parTransId="{A4F03274-EABA-4C42-A99B-3F00E2A41AC2}" sibTransId="{6CA6F4EC-6732-4759-8618-99BE1BA8A25A}"/>
    <dgm:cxn modelId="{2D56F2DD-EBA7-4995-B485-7C114E949BA5}" type="presOf" srcId="{B01BD5EA-6B28-4505-B4B5-20430D511736}" destId="{98106A83-2945-40A8-9F3C-5358DC6021BA}" srcOrd="0" destOrd="0" presId="urn:microsoft.com/office/officeart/2005/8/layout/vList5"/>
    <dgm:cxn modelId="{4748C0C4-882B-490A-B025-65C4E508E464}" type="presOf" srcId="{406C3B9F-4A06-4402-9978-1454FC5E122E}" destId="{91D59BDF-5D69-4A9F-A79C-A1DEA90EAFA8}" srcOrd="0" destOrd="1" presId="urn:microsoft.com/office/officeart/2005/8/layout/vList5"/>
    <dgm:cxn modelId="{B0C445F6-7E50-498C-B985-566BDBE9A49B}" type="presOf" srcId="{31EA8BD4-2B25-42E1-B580-81F5D322518A}" destId="{91D59BDF-5D69-4A9F-A79C-A1DEA90EAFA8}" srcOrd="0" destOrd="0" presId="urn:microsoft.com/office/officeart/2005/8/layout/vList5"/>
    <dgm:cxn modelId="{5EEAA1E5-07AD-4B70-8600-80008186C00F}" srcId="{7B6ADFD5-C22C-49C5-8B2E-56628529CBB6}" destId="{FAC19084-BBC5-492F-BA6D-B64A6F2AB5AB}" srcOrd="2" destOrd="0" parTransId="{793030F7-5B18-443C-B3BA-53A5024349CA}" sibTransId="{0E87F88F-3DA5-4A94-9352-3C1CFF7623CC}"/>
    <dgm:cxn modelId="{CFA4AFA0-EB90-496E-9B7F-B5D3D1FBD282}" srcId="{7B6ADFD5-C22C-49C5-8B2E-56628529CBB6}" destId="{B01BD5EA-6B28-4505-B4B5-20430D511736}" srcOrd="0" destOrd="0" parTransId="{03DC548F-82F3-43E7-85A8-58473C365E9D}" sibTransId="{83BBA2F7-922B-49CD-872C-4EE4501C098B}"/>
    <dgm:cxn modelId="{2970AE05-644A-460C-9B9E-FF571E9FBAA6}" type="presOf" srcId="{7B6ADFD5-C22C-49C5-8B2E-56628529CBB6}" destId="{B6AA136D-2123-4A6E-92D9-C1FBE2FD457F}" srcOrd="0" destOrd="0" presId="urn:microsoft.com/office/officeart/2005/8/layout/vList5"/>
    <dgm:cxn modelId="{8931460B-BE8D-4023-9703-D176BA904745}" srcId="{B01BD5EA-6B28-4505-B4B5-20430D511736}" destId="{2BBF2E89-0AC6-4293-8137-744E2EFD8475}" srcOrd="0" destOrd="0" parTransId="{05E389FB-72E6-454F-917A-D1EDEBC1BDFD}" sibTransId="{3ABE4B2C-BE18-4BD3-8515-5F727C5B348D}"/>
    <dgm:cxn modelId="{35E63831-AAEF-4E43-871D-933C0332CED9}" type="presOf" srcId="{DB64DBED-0460-49ED-A13C-BB5D2C48D08A}" destId="{8FBAD847-B556-43CD-A433-8F285ACC1FF1}" srcOrd="0" destOrd="0" presId="urn:microsoft.com/office/officeart/2005/8/layout/vList5"/>
    <dgm:cxn modelId="{1BCCBC85-A0D7-45AA-8AAB-D7C6A8AD54D2}" type="presOf" srcId="{2BBF2E89-0AC6-4293-8137-744E2EFD8475}" destId="{9EBAA559-2D0E-4177-83C1-4AE03CB4A135}" srcOrd="0" destOrd="0" presId="urn:microsoft.com/office/officeart/2005/8/layout/vList5"/>
    <dgm:cxn modelId="{C5F22C58-637B-4D3A-B65B-4C1717884AEA}" type="presParOf" srcId="{B6AA136D-2123-4A6E-92D9-C1FBE2FD457F}" destId="{CF957009-6BF8-40E0-A491-443F83F5A0BF}" srcOrd="0" destOrd="0" presId="urn:microsoft.com/office/officeart/2005/8/layout/vList5"/>
    <dgm:cxn modelId="{58BE6085-3944-47BE-A1C3-E279D0A8F337}" type="presParOf" srcId="{CF957009-6BF8-40E0-A491-443F83F5A0BF}" destId="{98106A83-2945-40A8-9F3C-5358DC6021BA}" srcOrd="0" destOrd="0" presId="urn:microsoft.com/office/officeart/2005/8/layout/vList5"/>
    <dgm:cxn modelId="{0C4E6DF9-FCFC-40D2-9DA3-0FA007173CBF}" type="presParOf" srcId="{CF957009-6BF8-40E0-A491-443F83F5A0BF}" destId="{9EBAA559-2D0E-4177-83C1-4AE03CB4A135}" srcOrd="1" destOrd="0" presId="urn:microsoft.com/office/officeart/2005/8/layout/vList5"/>
    <dgm:cxn modelId="{C15FF2C1-8D75-44CE-969D-83387C710774}" type="presParOf" srcId="{B6AA136D-2123-4A6E-92D9-C1FBE2FD457F}" destId="{10355D20-F68B-4557-9F19-AD857E208233}" srcOrd="1" destOrd="0" presId="urn:microsoft.com/office/officeart/2005/8/layout/vList5"/>
    <dgm:cxn modelId="{35FB8B55-BC98-471C-8A5C-04ED94ECDF16}" type="presParOf" srcId="{B6AA136D-2123-4A6E-92D9-C1FBE2FD457F}" destId="{B922BE2A-D426-4C7B-80EA-8A08E935E541}" srcOrd="2" destOrd="0" presId="urn:microsoft.com/office/officeart/2005/8/layout/vList5"/>
    <dgm:cxn modelId="{8008EB7D-501C-4C3E-8B30-A0D0349345BB}" type="presParOf" srcId="{B922BE2A-D426-4C7B-80EA-8A08E935E541}" destId="{E7764C5A-B840-4EB1-9EE4-E9E3EB35FF0F}" srcOrd="0" destOrd="0" presId="urn:microsoft.com/office/officeart/2005/8/layout/vList5"/>
    <dgm:cxn modelId="{B81CCC30-F218-46B1-8714-C1D52FF2102C}" type="presParOf" srcId="{B922BE2A-D426-4C7B-80EA-8A08E935E541}" destId="{B172DC88-2490-43FE-9D5C-DA9B3A37618B}" srcOrd="1" destOrd="0" presId="urn:microsoft.com/office/officeart/2005/8/layout/vList5"/>
    <dgm:cxn modelId="{69F7C48A-7126-4EFA-80C9-C6BC7B59D6C4}" type="presParOf" srcId="{B6AA136D-2123-4A6E-92D9-C1FBE2FD457F}" destId="{9EADC7C7-9B9E-48B5-90E0-5186F4BBBCF5}" srcOrd="3" destOrd="0" presId="urn:microsoft.com/office/officeart/2005/8/layout/vList5"/>
    <dgm:cxn modelId="{78E7BB01-D9CF-4081-89E3-D3A9C37F470B}" type="presParOf" srcId="{B6AA136D-2123-4A6E-92D9-C1FBE2FD457F}" destId="{57CB7A39-264D-4598-8FC4-C80B92A52965}" srcOrd="4" destOrd="0" presId="urn:microsoft.com/office/officeart/2005/8/layout/vList5"/>
    <dgm:cxn modelId="{1EE3CD74-788B-414F-BAC9-6893059789BC}" type="presParOf" srcId="{57CB7A39-264D-4598-8FC4-C80B92A52965}" destId="{A7584D3C-9255-4EE6-93C6-16AE440091C5}" srcOrd="0" destOrd="0" presId="urn:microsoft.com/office/officeart/2005/8/layout/vList5"/>
    <dgm:cxn modelId="{89B33DDC-F5EF-4792-BE6B-687286931697}" type="presParOf" srcId="{57CB7A39-264D-4598-8FC4-C80B92A52965}" destId="{91D59BDF-5D69-4A9F-A79C-A1DEA90EAFA8}" srcOrd="1" destOrd="0" presId="urn:microsoft.com/office/officeart/2005/8/layout/vList5"/>
    <dgm:cxn modelId="{90439C4F-E222-4BF3-A2B1-2B0A35FAF2B3}" type="presParOf" srcId="{B6AA136D-2123-4A6E-92D9-C1FBE2FD457F}" destId="{11A5C5E7-7219-44FD-A975-A354FCE5875F}" srcOrd="5" destOrd="0" presId="urn:microsoft.com/office/officeart/2005/8/layout/vList5"/>
    <dgm:cxn modelId="{3700040B-0525-44AE-84B6-2A81CBD46781}" type="presParOf" srcId="{B6AA136D-2123-4A6E-92D9-C1FBE2FD457F}" destId="{B543E8B8-53A5-4369-A4C5-35E80CAF64F2}" srcOrd="6" destOrd="0" presId="urn:microsoft.com/office/officeart/2005/8/layout/vList5"/>
    <dgm:cxn modelId="{C8A6B681-6888-4BE7-8DCD-E84EB24FC580}" type="presParOf" srcId="{B543E8B8-53A5-4369-A4C5-35E80CAF64F2}" destId="{8FBAD847-B556-43CD-A433-8F285ACC1FF1}" srcOrd="0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EFE76221-A509-4473-BB5B-BF293FE67943}" type="doc">
      <dgm:prSet loTypeId="urn:microsoft.com/office/officeart/2005/8/layout/cycle3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39547A1-9543-49E5-A5D1-4C0BBE56CB2B}">
      <dgm:prSet phldrT="[Текст]"/>
      <dgm:spPr/>
      <dgm:t>
        <a:bodyPr/>
        <a:lstStyle/>
        <a:p>
          <a:r>
            <a:rPr lang="ru-RU" b="1" dirty="0" smtClean="0">
              <a:solidFill>
                <a:schemeClr val="accent3">
                  <a:lumMod val="50000"/>
                </a:schemeClr>
              </a:solidFill>
            </a:rPr>
            <a:t>Промышленность</a:t>
          </a:r>
          <a:endParaRPr lang="ru-RU" b="1" dirty="0">
            <a:solidFill>
              <a:schemeClr val="accent3">
                <a:lumMod val="50000"/>
              </a:schemeClr>
            </a:solidFill>
          </a:endParaRPr>
        </a:p>
      </dgm:t>
    </dgm:pt>
    <dgm:pt modelId="{7D45FECF-952F-4BC6-B812-541F5FB1589D}" type="parTrans" cxnId="{D956C3F9-9FEA-4D0C-825E-BA13FF003446}">
      <dgm:prSet/>
      <dgm:spPr/>
      <dgm:t>
        <a:bodyPr/>
        <a:lstStyle/>
        <a:p>
          <a:endParaRPr lang="ru-RU"/>
        </a:p>
      </dgm:t>
    </dgm:pt>
    <dgm:pt modelId="{1C8C5D02-E5AE-4C13-83EE-D306B27196F1}" type="sibTrans" cxnId="{D956C3F9-9FEA-4D0C-825E-BA13FF003446}">
      <dgm:prSet/>
      <dgm:spPr/>
      <dgm:t>
        <a:bodyPr/>
        <a:lstStyle/>
        <a:p>
          <a:endParaRPr lang="ru-RU"/>
        </a:p>
      </dgm:t>
    </dgm:pt>
    <dgm:pt modelId="{E7E6A9D6-031B-4624-AD54-4A45CCC60495}">
      <dgm:prSet phldrT="[Текст]"/>
      <dgm:spPr/>
      <dgm:t>
        <a:bodyPr/>
        <a:lstStyle/>
        <a:p>
          <a:r>
            <a:rPr lang="ru-RU" b="1" dirty="0" smtClean="0">
              <a:solidFill>
                <a:schemeClr val="accent3">
                  <a:lumMod val="50000"/>
                </a:schemeClr>
              </a:solidFill>
            </a:rPr>
            <a:t>Торговля</a:t>
          </a:r>
          <a:endParaRPr lang="ru-RU" b="1" dirty="0">
            <a:solidFill>
              <a:schemeClr val="accent3">
                <a:lumMod val="50000"/>
              </a:schemeClr>
            </a:solidFill>
          </a:endParaRPr>
        </a:p>
      </dgm:t>
    </dgm:pt>
    <dgm:pt modelId="{7D425198-F492-468A-9EDF-19FAC85CB9BE}" type="parTrans" cxnId="{B35F876F-3006-4AF9-884C-5D8AAEA96CB0}">
      <dgm:prSet/>
      <dgm:spPr/>
      <dgm:t>
        <a:bodyPr/>
        <a:lstStyle/>
        <a:p>
          <a:endParaRPr lang="ru-RU"/>
        </a:p>
      </dgm:t>
    </dgm:pt>
    <dgm:pt modelId="{4C94CFD0-C566-43A6-889B-C118CC0E4DB5}" type="sibTrans" cxnId="{B35F876F-3006-4AF9-884C-5D8AAEA96CB0}">
      <dgm:prSet/>
      <dgm:spPr/>
      <dgm:t>
        <a:bodyPr/>
        <a:lstStyle/>
        <a:p>
          <a:endParaRPr lang="ru-RU"/>
        </a:p>
      </dgm:t>
    </dgm:pt>
    <dgm:pt modelId="{B116B2B3-3AC1-458F-A5DE-B24650B3B511}">
      <dgm:prSet phldrT="[Текст]"/>
      <dgm:spPr/>
      <dgm:t>
        <a:bodyPr/>
        <a:lstStyle/>
        <a:p>
          <a:r>
            <a:rPr lang="ru-RU" b="1" dirty="0" smtClean="0">
              <a:solidFill>
                <a:schemeClr val="accent3">
                  <a:lumMod val="50000"/>
                </a:schemeClr>
              </a:solidFill>
            </a:rPr>
            <a:t>Транспорт</a:t>
          </a:r>
          <a:endParaRPr lang="ru-RU" b="1" dirty="0">
            <a:solidFill>
              <a:schemeClr val="accent3">
                <a:lumMod val="50000"/>
              </a:schemeClr>
            </a:solidFill>
          </a:endParaRPr>
        </a:p>
      </dgm:t>
    </dgm:pt>
    <dgm:pt modelId="{8F7C9500-5E6F-452A-8631-E780DABA07C8}" type="parTrans" cxnId="{A2C70F42-1D10-4763-88B1-E48DF8A56506}">
      <dgm:prSet/>
      <dgm:spPr/>
      <dgm:t>
        <a:bodyPr/>
        <a:lstStyle/>
        <a:p>
          <a:endParaRPr lang="ru-RU"/>
        </a:p>
      </dgm:t>
    </dgm:pt>
    <dgm:pt modelId="{BC85CF4C-926E-4202-88A8-D72C49507E1B}" type="sibTrans" cxnId="{A2C70F42-1D10-4763-88B1-E48DF8A56506}">
      <dgm:prSet/>
      <dgm:spPr/>
      <dgm:t>
        <a:bodyPr/>
        <a:lstStyle/>
        <a:p>
          <a:endParaRPr lang="ru-RU"/>
        </a:p>
      </dgm:t>
    </dgm:pt>
    <dgm:pt modelId="{193F8C46-8BCF-4EEB-996D-0E762DCC0373}">
      <dgm:prSet phldrT="[Текст]"/>
      <dgm:spPr/>
      <dgm:t>
        <a:bodyPr/>
        <a:lstStyle/>
        <a:p>
          <a:r>
            <a:rPr lang="ru-RU" b="1" dirty="0" smtClean="0">
              <a:solidFill>
                <a:schemeClr val="accent3">
                  <a:lumMod val="50000"/>
                </a:schemeClr>
              </a:solidFill>
            </a:rPr>
            <a:t>Медицина</a:t>
          </a:r>
          <a:endParaRPr lang="ru-RU" b="1" dirty="0">
            <a:solidFill>
              <a:schemeClr val="accent3">
                <a:lumMod val="50000"/>
              </a:schemeClr>
            </a:solidFill>
          </a:endParaRPr>
        </a:p>
      </dgm:t>
    </dgm:pt>
    <dgm:pt modelId="{B441D89E-E408-40E3-A8C2-F3F0511D69B0}" type="parTrans" cxnId="{980A4B64-AB43-4788-B4CE-01251DDD6687}">
      <dgm:prSet/>
      <dgm:spPr/>
      <dgm:t>
        <a:bodyPr/>
        <a:lstStyle/>
        <a:p>
          <a:endParaRPr lang="ru-RU"/>
        </a:p>
      </dgm:t>
    </dgm:pt>
    <dgm:pt modelId="{0DC0AD67-7B6B-4BBD-B1DF-4F9F0F2C7B48}" type="sibTrans" cxnId="{980A4B64-AB43-4788-B4CE-01251DDD6687}">
      <dgm:prSet/>
      <dgm:spPr/>
      <dgm:t>
        <a:bodyPr/>
        <a:lstStyle/>
        <a:p>
          <a:endParaRPr lang="ru-RU"/>
        </a:p>
      </dgm:t>
    </dgm:pt>
    <dgm:pt modelId="{D031F831-0EBB-40F5-AF42-0938DC1FF2A7}">
      <dgm:prSet phldrT="[Текст]"/>
      <dgm:spPr/>
      <dgm:t>
        <a:bodyPr/>
        <a:lstStyle/>
        <a:p>
          <a:r>
            <a:rPr lang="ru-RU" b="1" dirty="0" smtClean="0">
              <a:solidFill>
                <a:schemeClr val="accent3">
                  <a:lumMod val="50000"/>
                </a:schemeClr>
              </a:solidFill>
            </a:rPr>
            <a:t>Образование</a:t>
          </a:r>
          <a:endParaRPr lang="ru-RU" b="1" dirty="0">
            <a:solidFill>
              <a:schemeClr val="accent3">
                <a:lumMod val="50000"/>
              </a:schemeClr>
            </a:solidFill>
          </a:endParaRPr>
        </a:p>
      </dgm:t>
    </dgm:pt>
    <dgm:pt modelId="{53D71EC1-1A49-4754-945C-9282F3DAFC33}" type="parTrans" cxnId="{B251DC7F-5594-463C-8C6F-EF13E5872551}">
      <dgm:prSet/>
      <dgm:spPr/>
      <dgm:t>
        <a:bodyPr/>
        <a:lstStyle/>
        <a:p>
          <a:endParaRPr lang="ru-RU"/>
        </a:p>
      </dgm:t>
    </dgm:pt>
    <dgm:pt modelId="{750AF144-AEC5-4285-A863-13CEC939E5C6}" type="sibTrans" cxnId="{B251DC7F-5594-463C-8C6F-EF13E5872551}">
      <dgm:prSet/>
      <dgm:spPr/>
      <dgm:t>
        <a:bodyPr/>
        <a:lstStyle/>
        <a:p>
          <a:endParaRPr lang="ru-RU"/>
        </a:p>
      </dgm:t>
    </dgm:pt>
    <dgm:pt modelId="{85E4FD96-3872-450A-A7B2-DE6291429AD6}" type="pres">
      <dgm:prSet presAssocID="{EFE76221-A509-4473-BB5B-BF293FE67943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12C88BA-BF3A-49F2-806C-2864F30BB433}" type="pres">
      <dgm:prSet presAssocID="{EFE76221-A509-4473-BB5B-BF293FE67943}" presName="cycle" presStyleCnt="0"/>
      <dgm:spPr/>
    </dgm:pt>
    <dgm:pt modelId="{1C7996FC-402D-4295-AF02-4B85C5702D3E}" type="pres">
      <dgm:prSet presAssocID="{939547A1-9543-49E5-A5D1-4C0BBE56CB2B}" presName="nodeFirst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DEDA7D1-2C95-47A0-A8E7-94CD3C5CACB9}" type="pres">
      <dgm:prSet presAssocID="{1C8C5D02-E5AE-4C13-83EE-D306B27196F1}" presName="sibTransFirstNode" presStyleLbl="bgShp" presStyleIdx="0" presStyleCnt="1"/>
      <dgm:spPr/>
      <dgm:t>
        <a:bodyPr/>
        <a:lstStyle/>
        <a:p>
          <a:endParaRPr lang="ru-RU"/>
        </a:p>
      </dgm:t>
    </dgm:pt>
    <dgm:pt modelId="{F8E40F75-9B5F-47D7-95F9-5A9000D5DA95}" type="pres">
      <dgm:prSet presAssocID="{E7E6A9D6-031B-4624-AD54-4A45CCC60495}" presName="nodeFollowingNodes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AFFDE21-ED74-4C20-999C-4B8F0A5F8286}" type="pres">
      <dgm:prSet presAssocID="{B116B2B3-3AC1-458F-A5DE-B24650B3B511}" presName="nodeFollowingNodes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3B66A37-2F93-4935-98F3-8D39ABC554C7}" type="pres">
      <dgm:prSet presAssocID="{193F8C46-8BCF-4EEB-996D-0E762DCC0373}" presName="nodeFollowingNodes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2B977B3-0C7C-4A0A-9385-4D6481F8A0A8}" type="pres">
      <dgm:prSet presAssocID="{D031F831-0EBB-40F5-AF42-0938DC1FF2A7}" presName="nodeFollowingNodes" presStyleLbl="node1" presStyleIdx="4" presStyleCnt="5" custRadScaleRad="98596" custRadScaleInc="174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F35DC5B-020E-4C9B-8523-4F48E981192D}" type="presOf" srcId="{1C8C5D02-E5AE-4C13-83EE-D306B27196F1}" destId="{EDEDA7D1-2C95-47A0-A8E7-94CD3C5CACB9}" srcOrd="0" destOrd="0" presId="urn:microsoft.com/office/officeart/2005/8/layout/cycle3"/>
    <dgm:cxn modelId="{2D665205-D3CD-4242-8BF9-A7B1CC28FEBD}" type="presOf" srcId="{D031F831-0EBB-40F5-AF42-0938DC1FF2A7}" destId="{F2B977B3-0C7C-4A0A-9385-4D6481F8A0A8}" srcOrd="0" destOrd="0" presId="urn:microsoft.com/office/officeart/2005/8/layout/cycle3"/>
    <dgm:cxn modelId="{1F4B80C0-92B6-48D1-9F69-B288A2FBFC86}" type="presOf" srcId="{939547A1-9543-49E5-A5D1-4C0BBE56CB2B}" destId="{1C7996FC-402D-4295-AF02-4B85C5702D3E}" srcOrd="0" destOrd="0" presId="urn:microsoft.com/office/officeart/2005/8/layout/cycle3"/>
    <dgm:cxn modelId="{6906C9B2-0ACC-4742-AAAC-440A7125A7FD}" type="presOf" srcId="{B116B2B3-3AC1-458F-A5DE-B24650B3B511}" destId="{2AFFDE21-ED74-4C20-999C-4B8F0A5F8286}" srcOrd="0" destOrd="0" presId="urn:microsoft.com/office/officeart/2005/8/layout/cycle3"/>
    <dgm:cxn modelId="{D956C3F9-9FEA-4D0C-825E-BA13FF003446}" srcId="{EFE76221-A509-4473-BB5B-BF293FE67943}" destId="{939547A1-9543-49E5-A5D1-4C0BBE56CB2B}" srcOrd="0" destOrd="0" parTransId="{7D45FECF-952F-4BC6-B812-541F5FB1589D}" sibTransId="{1C8C5D02-E5AE-4C13-83EE-D306B27196F1}"/>
    <dgm:cxn modelId="{B35F876F-3006-4AF9-884C-5D8AAEA96CB0}" srcId="{EFE76221-A509-4473-BB5B-BF293FE67943}" destId="{E7E6A9D6-031B-4624-AD54-4A45CCC60495}" srcOrd="1" destOrd="0" parTransId="{7D425198-F492-468A-9EDF-19FAC85CB9BE}" sibTransId="{4C94CFD0-C566-43A6-889B-C118CC0E4DB5}"/>
    <dgm:cxn modelId="{A9BC718F-CD8D-49C8-8239-1E41F070A2C6}" type="presOf" srcId="{EFE76221-A509-4473-BB5B-BF293FE67943}" destId="{85E4FD96-3872-450A-A7B2-DE6291429AD6}" srcOrd="0" destOrd="0" presId="urn:microsoft.com/office/officeart/2005/8/layout/cycle3"/>
    <dgm:cxn modelId="{8A081B69-1750-4D67-8000-1F858BD3CA08}" type="presOf" srcId="{E7E6A9D6-031B-4624-AD54-4A45CCC60495}" destId="{F8E40F75-9B5F-47D7-95F9-5A9000D5DA95}" srcOrd="0" destOrd="0" presId="urn:microsoft.com/office/officeart/2005/8/layout/cycle3"/>
    <dgm:cxn modelId="{B251DC7F-5594-463C-8C6F-EF13E5872551}" srcId="{EFE76221-A509-4473-BB5B-BF293FE67943}" destId="{D031F831-0EBB-40F5-AF42-0938DC1FF2A7}" srcOrd="4" destOrd="0" parTransId="{53D71EC1-1A49-4754-945C-9282F3DAFC33}" sibTransId="{750AF144-AEC5-4285-A863-13CEC939E5C6}"/>
    <dgm:cxn modelId="{A2C70F42-1D10-4763-88B1-E48DF8A56506}" srcId="{EFE76221-A509-4473-BB5B-BF293FE67943}" destId="{B116B2B3-3AC1-458F-A5DE-B24650B3B511}" srcOrd="2" destOrd="0" parTransId="{8F7C9500-5E6F-452A-8631-E780DABA07C8}" sibTransId="{BC85CF4C-926E-4202-88A8-D72C49507E1B}"/>
    <dgm:cxn modelId="{CBAD467B-3453-48F6-AD80-5C65C9341862}" type="presOf" srcId="{193F8C46-8BCF-4EEB-996D-0E762DCC0373}" destId="{D3B66A37-2F93-4935-98F3-8D39ABC554C7}" srcOrd="0" destOrd="0" presId="urn:microsoft.com/office/officeart/2005/8/layout/cycle3"/>
    <dgm:cxn modelId="{980A4B64-AB43-4788-B4CE-01251DDD6687}" srcId="{EFE76221-A509-4473-BB5B-BF293FE67943}" destId="{193F8C46-8BCF-4EEB-996D-0E762DCC0373}" srcOrd="3" destOrd="0" parTransId="{B441D89E-E408-40E3-A8C2-F3F0511D69B0}" sibTransId="{0DC0AD67-7B6B-4BBD-B1DF-4F9F0F2C7B48}"/>
    <dgm:cxn modelId="{6D94453A-1BCD-4F31-A530-7FD69EEA3611}" type="presParOf" srcId="{85E4FD96-3872-450A-A7B2-DE6291429AD6}" destId="{712C88BA-BF3A-49F2-806C-2864F30BB433}" srcOrd="0" destOrd="0" presId="urn:microsoft.com/office/officeart/2005/8/layout/cycle3"/>
    <dgm:cxn modelId="{EE8CF79C-D28B-4636-9B88-7887CC6FBB8F}" type="presParOf" srcId="{712C88BA-BF3A-49F2-806C-2864F30BB433}" destId="{1C7996FC-402D-4295-AF02-4B85C5702D3E}" srcOrd="0" destOrd="0" presId="urn:microsoft.com/office/officeart/2005/8/layout/cycle3"/>
    <dgm:cxn modelId="{89E89641-CFCA-4855-94B2-CE4A5DFD3E0F}" type="presParOf" srcId="{712C88BA-BF3A-49F2-806C-2864F30BB433}" destId="{EDEDA7D1-2C95-47A0-A8E7-94CD3C5CACB9}" srcOrd="1" destOrd="0" presId="urn:microsoft.com/office/officeart/2005/8/layout/cycle3"/>
    <dgm:cxn modelId="{0BAF30A8-AC77-4B5D-A03F-9F27CE99E2E6}" type="presParOf" srcId="{712C88BA-BF3A-49F2-806C-2864F30BB433}" destId="{F8E40F75-9B5F-47D7-95F9-5A9000D5DA95}" srcOrd="2" destOrd="0" presId="urn:microsoft.com/office/officeart/2005/8/layout/cycle3"/>
    <dgm:cxn modelId="{2AF3C0F7-8E12-44C9-8E7B-95372D4B6468}" type="presParOf" srcId="{712C88BA-BF3A-49F2-806C-2864F30BB433}" destId="{2AFFDE21-ED74-4C20-999C-4B8F0A5F8286}" srcOrd="3" destOrd="0" presId="urn:microsoft.com/office/officeart/2005/8/layout/cycle3"/>
    <dgm:cxn modelId="{1E9A4710-E5C0-43C5-9843-6BDC39A9E645}" type="presParOf" srcId="{712C88BA-BF3A-49F2-806C-2864F30BB433}" destId="{D3B66A37-2F93-4935-98F3-8D39ABC554C7}" srcOrd="4" destOrd="0" presId="urn:microsoft.com/office/officeart/2005/8/layout/cycle3"/>
    <dgm:cxn modelId="{8D629122-F4ED-4AE4-863C-572E2B196F15}" type="presParOf" srcId="{712C88BA-BF3A-49F2-806C-2864F30BB433}" destId="{F2B977B3-0C7C-4A0A-9385-4D6481F8A0A8}" srcOrd="5" destOrd="0" presId="urn:microsoft.com/office/officeart/2005/8/layout/cycle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0AFEA69-F44C-469F-946A-36CFAE1706A2}">
      <dsp:nvSpPr>
        <dsp:cNvPr id="0" name=""/>
        <dsp:cNvSpPr/>
      </dsp:nvSpPr>
      <dsp:spPr>
        <a:xfrm rot="5400000">
          <a:off x="1917444" y="81199"/>
          <a:ext cx="2600435" cy="3028387"/>
        </a:xfrm>
        <a:prstGeom prst="round2SameRect">
          <a:avLst/>
        </a:prstGeom>
        <a:solidFill>
          <a:schemeClr val="accent1"/>
        </a:solidFill>
        <a:ln w="25400" cap="flat" cmpd="sng" algn="ctr">
          <a:solidFill>
            <a:schemeClr val="accent1">
              <a:shade val="50000"/>
            </a:schemeClr>
          </a:solidFill>
          <a:prstDash val="solid"/>
        </a:ln>
        <a:effectLst/>
      </dsp:spPr>
      <dsp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dsp:style>
      <dsp:txBody>
        <a:bodyPr spcFirstLastPara="0" vert="horz" wrap="square" lIns="49530" tIns="24765" rIns="49530" bIns="24765" numCol="1" spcCol="1270" anchor="ctr" anchorCtr="0">
          <a:noAutofit/>
        </a:bodyPr>
        <a:lstStyle/>
        <a:p>
          <a:pPr marL="114300" lvl="1" indent="-114300" algn="l" defTabSz="5778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300" b="1" i="0" u="none" kern="1200" dirty="0" smtClean="0">
              <a:solidFill>
                <a:schemeClr val="accent3">
                  <a:lumMod val="50000"/>
                </a:schemeClr>
              </a:solidFill>
            </a:rPr>
            <a:t>Автомобильный транспорт</a:t>
          </a:r>
          <a:endParaRPr lang="ru-RU" sz="1300" b="1" i="0" u="none" kern="1200" dirty="0">
            <a:solidFill>
              <a:schemeClr val="accent3">
                <a:lumMod val="50000"/>
              </a:schemeClr>
            </a:solidFill>
          </a:endParaRPr>
        </a:p>
        <a:p>
          <a:pPr marL="114300" lvl="1" indent="-114300" algn="l" defTabSz="5778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300" b="1" i="0" u="none" kern="1200" dirty="0" smtClean="0">
              <a:solidFill>
                <a:schemeClr val="accent3">
                  <a:lumMod val="50000"/>
                </a:schemeClr>
              </a:solidFill>
            </a:rPr>
            <a:t>Удаленность от железнодорожной ветки на 18 км. (Ершов-Пугачев)</a:t>
          </a:r>
          <a:endParaRPr lang="ru-RU" sz="1300" b="1" i="0" u="none" kern="1200" dirty="0">
            <a:solidFill>
              <a:schemeClr val="accent3">
                <a:lumMod val="50000"/>
              </a:schemeClr>
            </a:solidFill>
          </a:endParaRPr>
        </a:p>
        <a:p>
          <a:pPr marL="114300" lvl="1" indent="-114300" algn="l" defTabSz="5778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300" b="1" i="0" u="none" kern="1200" dirty="0" smtClean="0">
              <a:solidFill>
                <a:schemeClr val="accent3">
                  <a:lumMod val="50000"/>
                </a:schemeClr>
              </a:solidFill>
            </a:rPr>
            <a:t>Транспортная инфраструктура городского округа состоит из автомобильных дорог общего пользования местного назначения. Общая протяженность дорог – 49,92 км., из них с асфальтобетонным покрытием – 49,92 км.</a:t>
          </a:r>
          <a:endParaRPr lang="ru-RU" sz="1300" b="1" i="0" u="none" kern="1200" dirty="0">
            <a:solidFill>
              <a:schemeClr val="accent3">
                <a:lumMod val="50000"/>
              </a:schemeClr>
            </a:solidFill>
          </a:endParaRPr>
        </a:p>
      </dsp:txBody>
      <dsp:txXfrm rot="-5400000">
        <a:off x="1703469" y="422118"/>
        <a:ext cx="2901444" cy="2346549"/>
      </dsp:txXfrm>
    </dsp:sp>
    <dsp:sp modelId="{3DD8EA77-5902-4035-9288-BFEA427D1304}">
      <dsp:nvSpPr>
        <dsp:cNvPr id="0" name=""/>
        <dsp:cNvSpPr/>
      </dsp:nvSpPr>
      <dsp:spPr>
        <a:xfrm>
          <a:off x="0" y="0"/>
          <a:ext cx="1703468" cy="325054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chemeClr val="accent3">
                  <a:lumMod val="50000"/>
                </a:schemeClr>
              </a:solidFill>
            </a:rPr>
            <a:t>Транспортная доступность округа</a:t>
          </a:r>
          <a:endParaRPr lang="ru-RU" sz="1800" kern="1200" dirty="0">
            <a:solidFill>
              <a:schemeClr val="accent3">
                <a:lumMod val="50000"/>
              </a:schemeClr>
            </a:solidFill>
          </a:endParaRPr>
        </a:p>
      </dsp:txBody>
      <dsp:txXfrm>
        <a:off x="83156" y="83156"/>
        <a:ext cx="1537156" cy="3084231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EBAA559-2D0E-4177-83C1-4AE03CB4A135}">
      <dsp:nvSpPr>
        <dsp:cNvPr id="0" name=""/>
        <dsp:cNvSpPr/>
      </dsp:nvSpPr>
      <dsp:spPr>
        <a:xfrm rot="5400000">
          <a:off x="3621404" y="-1293891"/>
          <a:ext cx="1047750" cy="3901440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kern="1200" dirty="0" smtClean="0">
              <a:solidFill>
                <a:schemeClr val="accent3">
                  <a:lumMod val="50000"/>
                </a:schemeClr>
              </a:solidFill>
            </a:rPr>
            <a:t>1 учреждение дошкольного образования</a:t>
          </a:r>
          <a:endParaRPr lang="ru-RU" sz="1400" b="1" kern="1200" dirty="0">
            <a:solidFill>
              <a:schemeClr val="accent3">
                <a:lumMod val="50000"/>
              </a:schemeClr>
            </a:solidFill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kern="1200" dirty="0" smtClean="0">
              <a:solidFill>
                <a:schemeClr val="accent3">
                  <a:lumMod val="50000"/>
                </a:schemeClr>
              </a:solidFill>
            </a:rPr>
            <a:t>1 учреждение школьного образования</a:t>
          </a:r>
          <a:endParaRPr lang="ru-RU" sz="1400" b="1" kern="1200" dirty="0">
            <a:solidFill>
              <a:schemeClr val="accent3">
                <a:lumMod val="50000"/>
              </a:schemeClr>
            </a:solidFill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kern="1200" dirty="0" smtClean="0">
              <a:solidFill>
                <a:schemeClr val="accent3">
                  <a:lumMod val="50000"/>
                </a:schemeClr>
              </a:solidFill>
            </a:rPr>
            <a:t>1 учреждение дополнительного образования</a:t>
          </a:r>
          <a:endParaRPr lang="ru-RU" sz="1400" b="1" kern="1200" dirty="0">
            <a:solidFill>
              <a:schemeClr val="accent3">
                <a:lumMod val="50000"/>
              </a:schemeClr>
            </a:solidFill>
          </a:endParaRPr>
        </a:p>
      </dsp:txBody>
      <dsp:txXfrm rot="-5400000">
        <a:off x="2194560" y="184101"/>
        <a:ext cx="3850293" cy="945456"/>
      </dsp:txXfrm>
    </dsp:sp>
    <dsp:sp modelId="{98106A83-2945-40A8-9F3C-5358DC6021BA}">
      <dsp:nvSpPr>
        <dsp:cNvPr id="0" name=""/>
        <dsp:cNvSpPr/>
      </dsp:nvSpPr>
      <dsp:spPr>
        <a:xfrm>
          <a:off x="0" y="1984"/>
          <a:ext cx="2194560" cy="130968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Образование</a:t>
          </a:r>
          <a:endParaRPr lang="ru-RU" sz="1800" kern="1200" dirty="0"/>
        </a:p>
      </dsp:txBody>
      <dsp:txXfrm>
        <a:off x="63934" y="65918"/>
        <a:ext cx="2066692" cy="1181819"/>
      </dsp:txXfrm>
    </dsp:sp>
    <dsp:sp modelId="{B172DC88-2490-43FE-9D5C-DA9B3A37618B}">
      <dsp:nvSpPr>
        <dsp:cNvPr id="0" name=""/>
        <dsp:cNvSpPr/>
      </dsp:nvSpPr>
      <dsp:spPr>
        <a:xfrm rot="5400000">
          <a:off x="3621405" y="81279"/>
          <a:ext cx="1047750" cy="3901440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kern="1200" dirty="0" smtClean="0">
              <a:solidFill>
                <a:schemeClr val="accent3">
                  <a:lumMod val="50000"/>
                </a:schemeClr>
              </a:solidFill>
            </a:rPr>
            <a:t>1 фельдшерско-акушерский пункт</a:t>
          </a:r>
          <a:endParaRPr lang="ru-RU" sz="1400" b="1" kern="1200" dirty="0">
            <a:solidFill>
              <a:schemeClr val="accent3">
                <a:lumMod val="50000"/>
              </a:schemeClr>
            </a:solidFill>
          </a:endParaRPr>
        </a:p>
      </dsp:txBody>
      <dsp:txXfrm rot="-5400000">
        <a:off x="2194561" y="1559271"/>
        <a:ext cx="3850293" cy="945456"/>
      </dsp:txXfrm>
    </dsp:sp>
    <dsp:sp modelId="{E7764C5A-B840-4EB1-9EE4-E9E3EB35FF0F}">
      <dsp:nvSpPr>
        <dsp:cNvPr id="0" name=""/>
        <dsp:cNvSpPr/>
      </dsp:nvSpPr>
      <dsp:spPr>
        <a:xfrm>
          <a:off x="0" y="1377156"/>
          <a:ext cx="2194560" cy="130968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Здравоохранение</a:t>
          </a:r>
          <a:endParaRPr lang="ru-RU" sz="1800" kern="1200" dirty="0"/>
        </a:p>
      </dsp:txBody>
      <dsp:txXfrm>
        <a:off x="63934" y="1441090"/>
        <a:ext cx="2066692" cy="1181819"/>
      </dsp:txXfrm>
    </dsp:sp>
    <dsp:sp modelId="{91D59BDF-5D69-4A9F-A79C-A1DEA90EAFA8}">
      <dsp:nvSpPr>
        <dsp:cNvPr id="0" name=""/>
        <dsp:cNvSpPr/>
      </dsp:nvSpPr>
      <dsp:spPr>
        <a:xfrm rot="5400000">
          <a:off x="3621405" y="1456451"/>
          <a:ext cx="1047750" cy="3901440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kern="1200" dirty="0" smtClean="0">
              <a:solidFill>
                <a:schemeClr val="accent3">
                  <a:lumMod val="50000"/>
                </a:schemeClr>
              </a:solidFill>
            </a:rPr>
            <a:t>1 стадион</a:t>
          </a:r>
          <a:endParaRPr lang="ru-RU" sz="1400" b="1" kern="1200" dirty="0">
            <a:solidFill>
              <a:schemeClr val="accent3">
                <a:lumMod val="50000"/>
              </a:schemeClr>
            </a:solidFill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kern="1200" dirty="0" smtClean="0">
              <a:solidFill>
                <a:schemeClr val="accent3">
                  <a:lumMod val="50000"/>
                </a:schemeClr>
              </a:solidFill>
            </a:rPr>
            <a:t>1 клубное учреждение</a:t>
          </a:r>
          <a:endParaRPr lang="ru-RU" sz="1400" b="1" kern="1200" dirty="0">
            <a:solidFill>
              <a:schemeClr val="accent3">
                <a:lumMod val="50000"/>
              </a:schemeClr>
            </a:solidFill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kern="1200" dirty="0" smtClean="0">
              <a:solidFill>
                <a:schemeClr val="accent3">
                  <a:lumMod val="50000"/>
                </a:schemeClr>
              </a:solidFill>
            </a:rPr>
            <a:t>1 плавательный бассейн</a:t>
          </a:r>
          <a:endParaRPr lang="ru-RU" sz="1400" b="1" kern="1200" dirty="0">
            <a:solidFill>
              <a:schemeClr val="accent3">
                <a:lumMod val="50000"/>
              </a:schemeClr>
            </a:solidFill>
          </a:endParaRPr>
        </a:p>
      </dsp:txBody>
      <dsp:txXfrm rot="-5400000">
        <a:off x="2194561" y="2934443"/>
        <a:ext cx="3850293" cy="945456"/>
      </dsp:txXfrm>
    </dsp:sp>
    <dsp:sp modelId="{A7584D3C-9255-4EE6-93C6-16AE440091C5}">
      <dsp:nvSpPr>
        <dsp:cNvPr id="0" name=""/>
        <dsp:cNvSpPr/>
      </dsp:nvSpPr>
      <dsp:spPr>
        <a:xfrm>
          <a:off x="0" y="2752328"/>
          <a:ext cx="2194560" cy="130968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Спорт, культура </a:t>
          </a:r>
          <a:endParaRPr lang="ru-RU" sz="1800" kern="1200" dirty="0"/>
        </a:p>
      </dsp:txBody>
      <dsp:txXfrm>
        <a:off x="63934" y="2816262"/>
        <a:ext cx="2066692" cy="1181819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C03F8B3-2D8D-4F3C-96A6-2AB611780FA8}">
      <dsp:nvSpPr>
        <dsp:cNvPr id="0" name=""/>
        <dsp:cNvSpPr/>
      </dsp:nvSpPr>
      <dsp:spPr>
        <a:xfrm>
          <a:off x="0" y="0"/>
          <a:ext cx="8257736" cy="2506863"/>
        </a:xfrm>
        <a:prstGeom prst="roundRect">
          <a:avLst>
            <a:gd name="adj" fmla="val 1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881402E-A8AC-4086-910F-A6D5FBC51218}">
      <dsp:nvSpPr>
        <dsp:cNvPr id="0" name=""/>
        <dsp:cNvSpPr/>
      </dsp:nvSpPr>
      <dsp:spPr>
        <a:xfrm>
          <a:off x="418440" y="247155"/>
          <a:ext cx="2127996" cy="1838366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1"/>
          <a:srcRect/>
          <a:stretch>
            <a:fillRect l="-3000" r="-3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54EB984-51C7-407E-9FF9-A159381EC3DC}">
      <dsp:nvSpPr>
        <dsp:cNvPr id="0" name=""/>
        <dsp:cNvSpPr/>
      </dsp:nvSpPr>
      <dsp:spPr>
        <a:xfrm rot="10800000">
          <a:off x="243135" y="2030220"/>
          <a:ext cx="2439832" cy="3699467"/>
        </a:xfrm>
        <a:prstGeom prst="round2SameRect">
          <a:avLst>
            <a:gd name="adj1" fmla="val 10500"/>
            <a:gd name="adj2" fmla="val 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t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rPr>
            <a:t>МОУ «СОШ МО пос. Михайловский» функционирует с 01.09.2006 </a:t>
          </a: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rPr>
            <a:t>Школа располагает 17 кабинетами по всем предметам обучения, библиотекой, спортивным и актовым залом, плавательным бассейном, медицинским кабинетом, столовой. </a:t>
          </a:r>
          <a:r>
            <a:rPr lang="ru-RU" sz="1400" b="1" kern="1200" dirty="0" smtClean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rPr>
            <a:t>Открыт </a:t>
          </a:r>
          <a:r>
            <a:rPr lang="ru-RU" sz="1400" b="1" kern="1200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rPr>
            <a:t>класс «Юный пожарный-спасатель</a:t>
          </a:r>
          <a:r>
            <a:rPr lang="ru-RU" sz="1400" b="1" kern="1200" dirty="0" smtClean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rPr>
            <a:t>», «Менделеевский </a:t>
          </a:r>
          <a:r>
            <a:rPr lang="ru-RU" sz="1400" b="1" kern="1200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rPr>
            <a:t>класс», создан Центр «Точка роста». </a:t>
          </a:r>
          <a:endParaRPr lang="ru-RU" sz="1400" b="1" kern="1200" dirty="0">
            <a:solidFill>
              <a:schemeClr val="accent3">
                <a:lumMod val="50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10800000">
        <a:off x="318168" y="2030220"/>
        <a:ext cx="2289766" cy="3624434"/>
      </dsp:txXfrm>
    </dsp:sp>
    <dsp:sp modelId="{F80DF6E3-B11A-4400-8E83-688BCF513285}">
      <dsp:nvSpPr>
        <dsp:cNvPr id="0" name=""/>
        <dsp:cNvSpPr/>
      </dsp:nvSpPr>
      <dsp:spPr>
        <a:xfrm>
          <a:off x="3010850" y="222852"/>
          <a:ext cx="2127996" cy="1838366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2"/>
          <a:srcRect/>
          <a:stretch>
            <a:fillRect t="-11000" b="-11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3785CDB-697A-4E2B-A14F-12567B575E1D}">
      <dsp:nvSpPr>
        <dsp:cNvPr id="0" name=""/>
        <dsp:cNvSpPr/>
      </dsp:nvSpPr>
      <dsp:spPr>
        <a:xfrm rot="10800000">
          <a:off x="2916942" y="2060553"/>
          <a:ext cx="2355138" cy="3659023"/>
        </a:xfrm>
        <a:prstGeom prst="round2SameRect">
          <a:avLst>
            <a:gd name="adj1" fmla="val 10500"/>
            <a:gd name="adj2" fmla="val 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t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>
              <a:solidFill>
                <a:schemeClr val="accent3">
                  <a:lumMod val="50000"/>
                </a:schemeClr>
              </a:solidFill>
              <a:latin typeface="Times New Roman"/>
              <a:ea typeface="Times New Roman"/>
              <a:cs typeface="Times New Roman"/>
            </a:rPr>
            <a:t>Муниципальное дошкольное образовательное учреждение детский сад №1 "Сказка" муниципального образования поселка Михайловский Саратовской области</a:t>
          </a: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b="1" kern="1200" dirty="0">
            <a:solidFill>
              <a:schemeClr val="accent3">
                <a:lumMod val="50000"/>
              </a:schemeClr>
            </a:solidFill>
            <a:latin typeface="Times New Roman"/>
            <a:ea typeface="Times New Roman"/>
            <a:cs typeface="Times New Roman"/>
          </a:endParaRP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>
              <a:solidFill>
                <a:schemeClr val="accent3">
                  <a:lumMod val="50000"/>
                </a:schemeClr>
              </a:solidFill>
              <a:latin typeface="Times New Roman"/>
              <a:ea typeface="Times New Roman"/>
              <a:cs typeface="Times New Roman"/>
            </a:rPr>
            <a:t>Детский сад посещает </a:t>
          </a: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>
              <a:solidFill>
                <a:schemeClr val="accent3">
                  <a:lumMod val="50000"/>
                </a:schemeClr>
              </a:solidFill>
              <a:latin typeface="Times New Roman"/>
              <a:ea typeface="Times New Roman"/>
              <a:cs typeface="Times New Roman"/>
            </a:rPr>
            <a:t>78 воспитанников </a:t>
          </a:r>
          <a:endParaRPr lang="ru-RU" sz="1400" b="1" kern="1200" dirty="0">
            <a:solidFill>
              <a:schemeClr val="accent3">
                <a:lumMod val="50000"/>
              </a:schemeClr>
            </a:solidFill>
          </a:endParaRPr>
        </a:p>
      </dsp:txBody>
      <dsp:txXfrm rot="10800000">
        <a:off x="2989371" y="2060553"/>
        <a:ext cx="2210280" cy="3586594"/>
      </dsp:txXfrm>
    </dsp:sp>
    <dsp:sp modelId="{E4F70EB2-EE82-4571-A5D7-7D33FE8EF443}">
      <dsp:nvSpPr>
        <dsp:cNvPr id="0" name=""/>
        <dsp:cNvSpPr/>
      </dsp:nvSpPr>
      <dsp:spPr>
        <a:xfrm>
          <a:off x="5675155" y="223840"/>
          <a:ext cx="2127996" cy="1838366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3"/>
          <a:srcRect/>
          <a:stretch>
            <a:fillRect t="-11000" b="-11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C00B678-AD68-4AD3-846A-E5FB01B3770C}">
      <dsp:nvSpPr>
        <dsp:cNvPr id="0" name=""/>
        <dsp:cNvSpPr/>
      </dsp:nvSpPr>
      <dsp:spPr>
        <a:xfrm rot="10800000">
          <a:off x="5478156" y="2063518"/>
          <a:ext cx="2521994" cy="3655070"/>
        </a:xfrm>
        <a:prstGeom prst="round2SameRect">
          <a:avLst>
            <a:gd name="adj1" fmla="val 10500"/>
            <a:gd name="adj2" fmla="val 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t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rPr>
            <a:t>Дом культуры п. Михайловский - центр общественной и культурной жизни жителей поселка, место общения, развития творческих способностей земляков. </a:t>
          </a: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rPr>
            <a:t>Учреждение проводит культурно-массовые мероприятия и организует досуговую деятельность </a:t>
          </a:r>
          <a:r>
            <a:rPr lang="ru-RU" sz="1400" b="1" kern="1200" dirty="0" err="1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rPr>
            <a:t>михайловцев</a:t>
          </a:r>
          <a:r>
            <a:rPr lang="ru-RU" sz="1400" b="1" kern="1200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rPr>
            <a:t>.</a:t>
          </a:r>
          <a:endParaRPr lang="ru-RU" sz="1400" b="1" kern="1200" dirty="0">
            <a:solidFill>
              <a:schemeClr val="accent3">
                <a:lumMod val="50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10800000">
        <a:off x="5555716" y="2063518"/>
        <a:ext cx="2366874" cy="357751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BB18B31-9184-40CE-AE87-70C6ADECFF2D}">
      <dsp:nvSpPr>
        <dsp:cNvPr id="0" name=""/>
        <dsp:cNvSpPr/>
      </dsp:nvSpPr>
      <dsp:spPr>
        <a:xfrm>
          <a:off x="0" y="0"/>
          <a:ext cx="7806568" cy="2418478"/>
        </a:xfrm>
        <a:prstGeom prst="roundRect">
          <a:avLst>
            <a:gd name="adj" fmla="val 1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77B024D-68E6-42D7-95D2-447FB2207216}">
      <dsp:nvSpPr>
        <dsp:cNvPr id="0" name=""/>
        <dsp:cNvSpPr/>
      </dsp:nvSpPr>
      <dsp:spPr>
        <a:xfrm>
          <a:off x="234454" y="169353"/>
          <a:ext cx="3558712" cy="1982226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1"/>
          <a:srcRect/>
          <a:stretch>
            <a:fillRect t="-56000" b="-56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95E7210-1814-420A-A0C2-73FCDDF03582}">
      <dsp:nvSpPr>
        <dsp:cNvPr id="0" name=""/>
        <dsp:cNvSpPr/>
      </dsp:nvSpPr>
      <dsp:spPr>
        <a:xfrm rot="10800000">
          <a:off x="357055" y="2418478"/>
          <a:ext cx="3378856" cy="2955917"/>
        </a:xfrm>
        <a:prstGeom prst="round2SameRect">
          <a:avLst>
            <a:gd name="adj1" fmla="val 10500"/>
            <a:gd name="adj2" fmla="val 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t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ea typeface="Helvetica Neue"/>
              <a:cs typeface="Times New Roman" panose="02020603050405020304" pitchFamily="18" charset="0"/>
            </a:rPr>
            <a:t>Плавательный бассейн – не только место для развлечений, но и отличная возможность для занятий спортом и поддержания здоровья!</a:t>
          </a:r>
          <a:endParaRPr lang="ru-RU" sz="1400" b="1" kern="1200" dirty="0">
            <a:solidFill>
              <a:schemeClr val="accent3">
                <a:lumMod val="50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10800000">
        <a:off x="447960" y="2418478"/>
        <a:ext cx="3197046" cy="2865012"/>
      </dsp:txXfrm>
    </dsp:sp>
    <dsp:sp modelId="{878CDB21-FD43-4CAF-9347-4CFF7EFF5765}">
      <dsp:nvSpPr>
        <dsp:cNvPr id="0" name=""/>
        <dsp:cNvSpPr/>
      </dsp:nvSpPr>
      <dsp:spPr>
        <a:xfrm>
          <a:off x="4131052" y="169353"/>
          <a:ext cx="3441061" cy="2079771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2"/>
          <a:srcRect/>
          <a:stretch>
            <a:fillRect t="-7000" b="-7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2CB233F-7B8C-4F75-8910-3C27445572CA}">
      <dsp:nvSpPr>
        <dsp:cNvPr id="0" name=""/>
        <dsp:cNvSpPr/>
      </dsp:nvSpPr>
      <dsp:spPr>
        <a:xfrm rot="10800000">
          <a:off x="4162155" y="2418478"/>
          <a:ext cx="3378856" cy="2955917"/>
        </a:xfrm>
        <a:prstGeom prst="round2SameRect">
          <a:avLst>
            <a:gd name="adj1" fmla="val 10500"/>
            <a:gd name="adj2" fmla="val 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t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>
              <a:solidFill>
                <a:schemeClr val="accent3">
                  <a:lumMod val="50000"/>
                </a:schemeClr>
              </a:solidFill>
              <a:latin typeface="Times New Roman"/>
              <a:ea typeface="Times New Roman"/>
              <a:cs typeface="Times New Roman"/>
            </a:rPr>
            <a:t>Физкультурно-оздоровительная и воспитательная работа среди детей и подростков, направленная на укрепление их здоровья и всестороннее физическое развитие. Занятия проводятся по следующим видам спорта: футбол, волейбол, бокс, тяжелая атлетика, легкая атлетика, лыжный спорт. </a:t>
          </a:r>
          <a:endParaRPr lang="ru-RU" sz="1400" b="1" kern="1200" dirty="0">
            <a:solidFill>
              <a:schemeClr val="accent3">
                <a:lumMod val="50000"/>
              </a:schemeClr>
            </a:solidFill>
          </a:endParaRPr>
        </a:p>
      </dsp:txBody>
      <dsp:txXfrm rot="10800000">
        <a:off x="4253060" y="2418478"/>
        <a:ext cx="3197046" cy="2865012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EBAA559-2D0E-4177-83C1-4AE03CB4A135}">
      <dsp:nvSpPr>
        <dsp:cNvPr id="0" name=""/>
        <dsp:cNvSpPr/>
      </dsp:nvSpPr>
      <dsp:spPr>
        <a:xfrm rot="5400000">
          <a:off x="3753961" y="-1459537"/>
          <a:ext cx="782637" cy="3901440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kern="1200" dirty="0" smtClean="0">
              <a:solidFill>
                <a:schemeClr val="accent3">
                  <a:lumMod val="50000"/>
                </a:schemeClr>
              </a:solidFill>
            </a:rPr>
            <a:t>Степные участки </a:t>
          </a:r>
          <a:endParaRPr lang="ru-RU" sz="1400" b="1" kern="1200" dirty="0">
            <a:solidFill>
              <a:schemeClr val="accent3">
                <a:lumMod val="50000"/>
              </a:schemeClr>
            </a:solidFill>
          </a:endParaRPr>
        </a:p>
      </dsp:txBody>
      <dsp:txXfrm rot="-5400000">
        <a:off x="2194560" y="138070"/>
        <a:ext cx="3863235" cy="706227"/>
      </dsp:txXfrm>
    </dsp:sp>
    <dsp:sp modelId="{98106A83-2945-40A8-9F3C-5358DC6021BA}">
      <dsp:nvSpPr>
        <dsp:cNvPr id="0" name=""/>
        <dsp:cNvSpPr/>
      </dsp:nvSpPr>
      <dsp:spPr>
        <a:xfrm>
          <a:off x="0" y="2033"/>
          <a:ext cx="2194560" cy="97829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51435" rIns="102870" bIns="51435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kern="1200" dirty="0" smtClean="0"/>
            <a:t>Лесные ресурсы</a:t>
          </a:r>
          <a:endParaRPr lang="ru-RU" sz="2700" kern="1200" dirty="0"/>
        </a:p>
      </dsp:txBody>
      <dsp:txXfrm>
        <a:off x="47756" y="49789"/>
        <a:ext cx="2099048" cy="882784"/>
      </dsp:txXfrm>
    </dsp:sp>
    <dsp:sp modelId="{B172DC88-2490-43FE-9D5C-DA9B3A37618B}">
      <dsp:nvSpPr>
        <dsp:cNvPr id="0" name=""/>
        <dsp:cNvSpPr/>
      </dsp:nvSpPr>
      <dsp:spPr>
        <a:xfrm rot="5400000">
          <a:off x="3753961" y="-432325"/>
          <a:ext cx="782637" cy="3901440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kern="1200" dirty="0" smtClean="0">
              <a:solidFill>
                <a:schemeClr val="accent3">
                  <a:lumMod val="50000"/>
                </a:schemeClr>
              </a:solidFill>
            </a:rPr>
            <a:t>Два пруда-испарителя</a:t>
          </a:r>
          <a:endParaRPr lang="ru-RU" sz="1400" b="1" kern="1200" dirty="0">
            <a:solidFill>
              <a:schemeClr val="accent3">
                <a:lumMod val="50000"/>
              </a:schemeClr>
            </a:solidFill>
          </a:endParaRPr>
        </a:p>
      </dsp:txBody>
      <dsp:txXfrm rot="-5400000">
        <a:off x="2194560" y="1165282"/>
        <a:ext cx="3863235" cy="706227"/>
      </dsp:txXfrm>
    </dsp:sp>
    <dsp:sp modelId="{E7764C5A-B840-4EB1-9EE4-E9E3EB35FF0F}">
      <dsp:nvSpPr>
        <dsp:cNvPr id="0" name=""/>
        <dsp:cNvSpPr/>
      </dsp:nvSpPr>
      <dsp:spPr>
        <a:xfrm>
          <a:off x="0" y="1029245"/>
          <a:ext cx="2194560" cy="97829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51435" rIns="102870" bIns="51435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kern="1200" dirty="0" smtClean="0"/>
            <a:t>Водные ресурсы</a:t>
          </a:r>
          <a:endParaRPr lang="ru-RU" sz="2700" kern="1200" dirty="0"/>
        </a:p>
      </dsp:txBody>
      <dsp:txXfrm>
        <a:off x="47756" y="1077001"/>
        <a:ext cx="2099048" cy="882784"/>
      </dsp:txXfrm>
    </dsp:sp>
    <dsp:sp modelId="{91D59BDF-5D69-4A9F-A79C-A1DEA90EAFA8}">
      <dsp:nvSpPr>
        <dsp:cNvPr id="0" name=""/>
        <dsp:cNvSpPr/>
      </dsp:nvSpPr>
      <dsp:spPr>
        <a:xfrm rot="5400000">
          <a:off x="3753961" y="594885"/>
          <a:ext cx="782637" cy="3901440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900" b="1" kern="1200" dirty="0">
            <a:solidFill>
              <a:schemeClr val="accent3">
                <a:lumMod val="50000"/>
              </a:schemeClr>
            </a:solidFill>
          </a:endParaRPr>
        </a:p>
        <a:p>
          <a:pPr marL="114300" lvl="1" indent="-114300" algn="just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b="1" kern="1200" dirty="0" smtClean="0">
              <a:solidFill>
                <a:schemeClr val="accent3">
                  <a:lumMod val="50000"/>
                </a:schemeClr>
              </a:solidFill>
            </a:rPr>
            <a:t>Общая площадь земельного фонда городского округа составляет 1 931,78 га. в т.ч. земли населенных пунктов – 609,68 га., земли промышленности – 466,6 га., земли сельхозназначения – 855,5 га.</a:t>
          </a:r>
          <a:endParaRPr lang="ru-RU" sz="1200" b="1" kern="1200" dirty="0">
            <a:solidFill>
              <a:schemeClr val="accent3">
                <a:lumMod val="50000"/>
              </a:schemeClr>
            </a:solidFill>
          </a:endParaRPr>
        </a:p>
      </dsp:txBody>
      <dsp:txXfrm rot="-5400000">
        <a:off x="2194560" y="2192492"/>
        <a:ext cx="3863235" cy="706227"/>
      </dsp:txXfrm>
    </dsp:sp>
    <dsp:sp modelId="{A7584D3C-9255-4EE6-93C6-16AE440091C5}">
      <dsp:nvSpPr>
        <dsp:cNvPr id="0" name=""/>
        <dsp:cNvSpPr/>
      </dsp:nvSpPr>
      <dsp:spPr>
        <a:xfrm>
          <a:off x="0" y="2056457"/>
          <a:ext cx="2194560" cy="97829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51435" rIns="102870" bIns="51435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kern="1200" dirty="0" smtClean="0"/>
            <a:t>Земельные ресурсы</a:t>
          </a:r>
          <a:endParaRPr lang="ru-RU" sz="2700" kern="1200" dirty="0"/>
        </a:p>
      </dsp:txBody>
      <dsp:txXfrm>
        <a:off x="47756" y="2104213"/>
        <a:ext cx="2099048" cy="882784"/>
      </dsp:txXfrm>
    </dsp:sp>
    <dsp:sp modelId="{8FBAD847-B556-43CD-A433-8F285ACC1FF1}">
      <dsp:nvSpPr>
        <dsp:cNvPr id="0" name=""/>
        <dsp:cNvSpPr/>
      </dsp:nvSpPr>
      <dsp:spPr>
        <a:xfrm>
          <a:off x="0" y="3083669"/>
          <a:ext cx="2194560" cy="97829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51435" rIns="102870" bIns="51435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kern="1200" dirty="0" smtClean="0"/>
            <a:t>Климат</a:t>
          </a:r>
          <a:endParaRPr lang="ru-RU" sz="2700" kern="1200" dirty="0"/>
        </a:p>
      </dsp:txBody>
      <dsp:txXfrm>
        <a:off x="47756" y="3131425"/>
        <a:ext cx="2099048" cy="882784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DEDA7D1-2C95-47A0-A8E7-94CD3C5CACB9}">
      <dsp:nvSpPr>
        <dsp:cNvPr id="0" name=""/>
        <dsp:cNvSpPr/>
      </dsp:nvSpPr>
      <dsp:spPr>
        <a:xfrm>
          <a:off x="1693731" y="-24005"/>
          <a:ext cx="4016636" cy="4016636"/>
        </a:xfrm>
        <a:prstGeom prst="circularArrow">
          <a:avLst>
            <a:gd name="adj1" fmla="val 5544"/>
            <a:gd name="adj2" fmla="val 330680"/>
            <a:gd name="adj3" fmla="val 13781483"/>
            <a:gd name="adj4" fmla="val 17382582"/>
            <a:gd name="adj5" fmla="val 5757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C7996FC-402D-4295-AF02-4B85C5702D3E}">
      <dsp:nvSpPr>
        <dsp:cNvPr id="0" name=""/>
        <dsp:cNvSpPr/>
      </dsp:nvSpPr>
      <dsp:spPr>
        <a:xfrm>
          <a:off x="2763884" y="928"/>
          <a:ext cx="1876331" cy="93816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chemeClr val="accent3">
                  <a:lumMod val="50000"/>
                </a:schemeClr>
              </a:solidFill>
            </a:rPr>
            <a:t>Промышленность</a:t>
          </a:r>
          <a:endParaRPr lang="ru-RU" sz="1600" b="1" kern="1200" dirty="0">
            <a:solidFill>
              <a:schemeClr val="accent3">
                <a:lumMod val="50000"/>
              </a:schemeClr>
            </a:solidFill>
          </a:endParaRPr>
        </a:p>
      </dsp:txBody>
      <dsp:txXfrm>
        <a:off x="2809681" y="46725"/>
        <a:ext cx="1784737" cy="846571"/>
      </dsp:txXfrm>
    </dsp:sp>
    <dsp:sp modelId="{F8E40F75-9B5F-47D7-95F9-5A9000D5DA95}">
      <dsp:nvSpPr>
        <dsp:cNvPr id="0" name=""/>
        <dsp:cNvSpPr/>
      </dsp:nvSpPr>
      <dsp:spPr>
        <a:xfrm>
          <a:off x="4392902" y="1184479"/>
          <a:ext cx="1876331" cy="93816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chemeClr val="accent3">
                  <a:lumMod val="50000"/>
                </a:schemeClr>
              </a:solidFill>
            </a:rPr>
            <a:t>Торговля</a:t>
          </a:r>
          <a:endParaRPr lang="ru-RU" sz="1600" b="1" kern="1200" dirty="0">
            <a:solidFill>
              <a:schemeClr val="accent3">
                <a:lumMod val="50000"/>
              </a:schemeClr>
            </a:solidFill>
          </a:endParaRPr>
        </a:p>
      </dsp:txBody>
      <dsp:txXfrm>
        <a:off x="4438699" y="1230276"/>
        <a:ext cx="1784737" cy="846571"/>
      </dsp:txXfrm>
    </dsp:sp>
    <dsp:sp modelId="{2AFFDE21-ED74-4C20-999C-4B8F0A5F8286}">
      <dsp:nvSpPr>
        <dsp:cNvPr id="0" name=""/>
        <dsp:cNvSpPr/>
      </dsp:nvSpPr>
      <dsp:spPr>
        <a:xfrm>
          <a:off x="3770672" y="3099505"/>
          <a:ext cx="1876331" cy="93816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chemeClr val="accent3">
                  <a:lumMod val="50000"/>
                </a:schemeClr>
              </a:solidFill>
            </a:rPr>
            <a:t>Транспорт</a:t>
          </a:r>
          <a:endParaRPr lang="ru-RU" sz="1600" b="1" kern="1200" dirty="0">
            <a:solidFill>
              <a:schemeClr val="accent3">
                <a:lumMod val="50000"/>
              </a:schemeClr>
            </a:solidFill>
          </a:endParaRPr>
        </a:p>
      </dsp:txBody>
      <dsp:txXfrm>
        <a:off x="3816469" y="3145302"/>
        <a:ext cx="1784737" cy="846571"/>
      </dsp:txXfrm>
    </dsp:sp>
    <dsp:sp modelId="{D3B66A37-2F93-4935-98F3-8D39ABC554C7}">
      <dsp:nvSpPr>
        <dsp:cNvPr id="0" name=""/>
        <dsp:cNvSpPr/>
      </dsp:nvSpPr>
      <dsp:spPr>
        <a:xfrm>
          <a:off x="1757095" y="3099505"/>
          <a:ext cx="1876331" cy="93816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chemeClr val="accent3">
                  <a:lumMod val="50000"/>
                </a:schemeClr>
              </a:solidFill>
            </a:rPr>
            <a:t>Медицина</a:t>
          </a:r>
          <a:endParaRPr lang="ru-RU" sz="1600" b="1" kern="1200" dirty="0">
            <a:solidFill>
              <a:schemeClr val="accent3">
                <a:lumMod val="50000"/>
              </a:schemeClr>
            </a:solidFill>
          </a:endParaRPr>
        </a:p>
      </dsp:txBody>
      <dsp:txXfrm>
        <a:off x="1802892" y="3145302"/>
        <a:ext cx="1784737" cy="846571"/>
      </dsp:txXfrm>
    </dsp:sp>
    <dsp:sp modelId="{F2B977B3-0C7C-4A0A-9385-4D6481F8A0A8}">
      <dsp:nvSpPr>
        <dsp:cNvPr id="0" name=""/>
        <dsp:cNvSpPr/>
      </dsp:nvSpPr>
      <dsp:spPr>
        <a:xfrm>
          <a:off x="1167523" y="1162699"/>
          <a:ext cx="1876331" cy="93816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chemeClr val="accent3">
                  <a:lumMod val="50000"/>
                </a:schemeClr>
              </a:solidFill>
            </a:rPr>
            <a:t>Образование</a:t>
          </a:r>
          <a:endParaRPr lang="ru-RU" sz="1600" b="1" kern="1200" dirty="0">
            <a:solidFill>
              <a:schemeClr val="accent3">
                <a:lumMod val="50000"/>
              </a:schemeClr>
            </a:solidFill>
          </a:endParaRPr>
        </a:p>
      </dsp:txBody>
      <dsp:txXfrm>
        <a:off x="1213320" y="1208496"/>
        <a:ext cx="1784737" cy="84657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List2">
  <dgm:title val=""/>
  <dgm:desc val=""/>
  <dgm:catLst>
    <dgm:cat type="list" pri="11000"/>
    <dgm:cat type="picture" pri="24000"/>
    <dgm:cat type="pictureconvert" pri="2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bkgdShp" refType="w"/>
      <dgm:constr type="h" for="ch" forName="bkgdShp" refType="h" fact="0.45"/>
      <dgm:constr type="t" for="ch" forName="bkgdShp"/>
      <dgm:constr type="w" for="ch" forName="linComp" refType="w" fact="0.94"/>
      <dgm:constr type="h" for="ch" forName="linComp" refType="h"/>
      <dgm:constr type="ctrX" for="ch" forName="linComp" refType="w" fact="0.5"/>
    </dgm:constrLst>
    <dgm:ruleLst/>
    <dgm:choose name="Name1">
      <dgm:if name="Name2" axis="ch" ptType="node" func="cnt" op="gte" val="1">
        <dgm:layoutNode name="bkgdShp" styleLbl="alignAccFollow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linComp">
          <dgm:choose name="Name3">
            <dgm:if name="Name4" func="var" arg="dir" op="equ" val="norm">
              <dgm:alg type="lin"/>
            </dgm:if>
            <dgm:else name="Name5">
              <dgm:alg type="lin">
                <dgm:param type="linDir" val="from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w" for="ch" forName="compNode" refType="w"/>
            <dgm:constr type="h" for="ch" forName="compNode" refType="h"/>
            <dgm:constr type="w" for="ch" ptType="sibTrans" refType="w" refFor="ch" refForName="compNode" fact="0.1"/>
            <dgm:constr type="h" for="ch" ptType="sibTrans" op="equ"/>
            <dgm:constr type="h" for="ch" forName="compNode" op="equ"/>
            <dgm:constr type="primFontSz" for="des" forName="node" op="equ"/>
          </dgm:constrLst>
          <dgm:ruleLst/>
          <dgm:forEach name="nodesForEach" axis="ch" ptType="node">
            <dgm:layoutNode name="compNode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node" refType="w"/>
                <dgm:constr type="h" for="ch" forName="node" refType="h" fact="0.55"/>
                <dgm:constr type="b" for="ch" forName="node" refType="h"/>
                <dgm:constr type="w" for="ch" forName="invisiNode" refType="w" fact="0.75"/>
                <dgm:constr type="h" for="ch" forName="invisiNode" refType="h" fact="0.06"/>
                <dgm:constr type="t" for="ch" forName="invisiNode"/>
                <dgm:constr type="w" for="ch" forName="imagNode" refType="w"/>
                <dgm:constr type="h" for="ch" forName="imagNode" refType="h" fact="0.33"/>
                <dgm:constr type="ctrX" for="ch" forName="imagNode" refType="w" fact="0.5"/>
                <dgm:constr type="t" for="ch" forName="imagNode" refType="h" fact="0.06"/>
              </dgm:constrLst>
              <dgm:ruleLst/>
              <dgm:layoutNode name="node" styleLbl="node1">
                <dgm:varLst>
                  <dgm:bulletEnabled val="1"/>
                </dgm:varLst>
                <dgm:alg type="tx">
                  <dgm:param type="txAnchorVert" val="t"/>
                </dgm:alg>
                <dgm:shape xmlns:r="http://schemas.openxmlformats.org/officeDocument/2006/relationships" rot="180" type="round2SameRect" r:blip="">
                  <dgm:adjLst>
                    <dgm:adj idx="1" val="0.105"/>
                  </dgm:adjLst>
                </dgm:shape>
                <dgm:presOf axis="desOrSelf" ptType="node"/>
                <dgm:constrLst>
                  <dgm:constr type="primFontSz" val="65"/>
                </dgm:constrLst>
                <dgm:ruleLst>
                  <dgm:rule type="primFontSz" val="5" fact="NaN" max="NaN"/>
                </dgm:ruleLst>
              </dgm:layoutNode>
              <dgm:layoutNode name="invisiNode">
                <dgm:alg type="sp"/>
                <dgm:shape xmlns:r="http://schemas.openxmlformats.org/officeDocument/2006/relationships" type="roundRect" r:blip="" hideGeom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  <dgm:layoutNode name="imagNode" styleLbl="fgImgPlace1">
                <dgm:alg type="sp"/>
                <dgm:shape xmlns:r="http://schemas.openxmlformats.org/officeDocument/2006/relationships" type="roundRect" r:blip="" zOrderOff="-2" blipPhldr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</dgm:layoutNode>
            <dgm:forEach name="sibTransForEach" axis="followSib" ptType="sibTrans" cnt="1">
              <dgm:layoutNode name="sibTrans">
                <dgm:alg type="sp"/>
                <dgm:shape xmlns:r="http://schemas.openxmlformats.org/officeDocument/2006/relationships" type="rect" r:blip="" hideGeom="1">
                  <dgm:adjLst/>
                </dgm:shape>
                <dgm:presOf axis="self"/>
                <dgm:constrLst/>
                <dgm:ruleLst/>
              </dgm:layoutNode>
            </dgm:forEach>
          </dgm:forEach>
        </dgm:layoutNode>
      </dgm:if>
      <dgm:else name="Name6"/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pList2">
  <dgm:title val=""/>
  <dgm:desc val=""/>
  <dgm:catLst>
    <dgm:cat type="list" pri="11000"/>
    <dgm:cat type="picture" pri="24000"/>
    <dgm:cat type="pictureconvert" pri="2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bkgdShp" refType="w"/>
      <dgm:constr type="h" for="ch" forName="bkgdShp" refType="h" fact="0.45"/>
      <dgm:constr type="t" for="ch" forName="bkgdShp"/>
      <dgm:constr type="w" for="ch" forName="linComp" refType="w" fact="0.94"/>
      <dgm:constr type="h" for="ch" forName="linComp" refType="h"/>
      <dgm:constr type="ctrX" for="ch" forName="linComp" refType="w" fact="0.5"/>
    </dgm:constrLst>
    <dgm:ruleLst/>
    <dgm:choose name="Name1">
      <dgm:if name="Name2" axis="ch" ptType="node" func="cnt" op="gte" val="1">
        <dgm:layoutNode name="bkgdShp" styleLbl="alignAccFollow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linComp">
          <dgm:choose name="Name3">
            <dgm:if name="Name4" func="var" arg="dir" op="equ" val="norm">
              <dgm:alg type="lin"/>
            </dgm:if>
            <dgm:else name="Name5">
              <dgm:alg type="lin">
                <dgm:param type="linDir" val="from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w" for="ch" forName="compNode" refType="w"/>
            <dgm:constr type="h" for="ch" forName="compNode" refType="h"/>
            <dgm:constr type="w" for="ch" ptType="sibTrans" refType="w" refFor="ch" refForName="compNode" fact="0.1"/>
            <dgm:constr type="h" for="ch" ptType="sibTrans" op="equ"/>
            <dgm:constr type="h" for="ch" forName="compNode" op="equ"/>
            <dgm:constr type="primFontSz" for="des" forName="node" op="equ"/>
          </dgm:constrLst>
          <dgm:ruleLst/>
          <dgm:forEach name="nodesForEach" axis="ch" ptType="node">
            <dgm:layoutNode name="compNode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node" refType="w"/>
                <dgm:constr type="h" for="ch" forName="node" refType="h" fact="0.55"/>
                <dgm:constr type="b" for="ch" forName="node" refType="h"/>
                <dgm:constr type="w" for="ch" forName="invisiNode" refType="w" fact="0.75"/>
                <dgm:constr type="h" for="ch" forName="invisiNode" refType="h" fact="0.06"/>
                <dgm:constr type="t" for="ch" forName="invisiNode"/>
                <dgm:constr type="w" for="ch" forName="imagNode" refType="w"/>
                <dgm:constr type="h" for="ch" forName="imagNode" refType="h" fact="0.33"/>
                <dgm:constr type="ctrX" for="ch" forName="imagNode" refType="w" fact="0.5"/>
                <dgm:constr type="t" for="ch" forName="imagNode" refType="h" fact="0.06"/>
              </dgm:constrLst>
              <dgm:ruleLst/>
              <dgm:layoutNode name="node" styleLbl="node1">
                <dgm:varLst>
                  <dgm:bulletEnabled val="1"/>
                </dgm:varLst>
                <dgm:alg type="tx">
                  <dgm:param type="txAnchorVert" val="t"/>
                </dgm:alg>
                <dgm:shape xmlns:r="http://schemas.openxmlformats.org/officeDocument/2006/relationships" rot="180" type="round2SameRect" r:blip="">
                  <dgm:adjLst>
                    <dgm:adj idx="1" val="0.105"/>
                  </dgm:adjLst>
                </dgm:shape>
                <dgm:presOf axis="desOrSelf" ptType="node"/>
                <dgm:constrLst>
                  <dgm:constr type="primFontSz" val="65"/>
                </dgm:constrLst>
                <dgm:ruleLst>
                  <dgm:rule type="primFontSz" val="5" fact="NaN" max="NaN"/>
                </dgm:ruleLst>
              </dgm:layoutNode>
              <dgm:layoutNode name="invisiNode">
                <dgm:alg type="sp"/>
                <dgm:shape xmlns:r="http://schemas.openxmlformats.org/officeDocument/2006/relationships" type="roundRect" r:blip="" hideGeom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  <dgm:layoutNode name="imagNode" styleLbl="fgImgPlace1">
                <dgm:alg type="sp"/>
                <dgm:shape xmlns:r="http://schemas.openxmlformats.org/officeDocument/2006/relationships" type="roundRect" r:blip="" zOrderOff="-2" blipPhldr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</dgm:layoutNode>
            <dgm:forEach name="sibTransForEach" axis="followSib" ptType="sibTrans" cnt="1">
              <dgm:layoutNode name="sibTrans">
                <dgm:alg type="sp"/>
                <dgm:shape xmlns:r="http://schemas.openxmlformats.org/officeDocument/2006/relationships" type="rect" r:blip="" hideGeom="1">
                  <dgm:adjLst/>
                </dgm:shape>
                <dgm:presOf axis="self"/>
                <dgm:constrLst/>
                <dgm:ruleLst/>
              </dgm:layoutNode>
            </dgm:forEach>
          </dgm:forEach>
        </dgm:layoutNode>
      </dgm:if>
      <dgm:else name="Name6"/>
    </dgm:choos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cycle3">
  <dgm:title val=""/>
  <dgm:desc val=""/>
  <dgm:catLst>
    <dgm:cat type="cycle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ch" ptType="node" func="cnt" op="equ" val="2">
        <dgm:alg type="composite">
          <dgm:param type="ar" val="0.9"/>
        </dgm:alg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  <dgm:constr type="ctrX" for="ch" forName="node1" refType="w" fact="0.5"/>
          <dgm:constr type="t" for="ch" forName="node1"/>
          <dgm:constr type="w" for="ch" forName="node1" refType="w" fact="0.8"/>
          <dgm:constr type="h" for="ch" forName="node1" refType="w" refFor="ch" refForName="node1" fact="0.5"/>
          <dgm:constr type="ctrX" for="ch" forName="sibTrans" refType="w" fact="0.5"/>
          <dgm:constr type="t" for="ch" forName="sibTrans"/>
          <dgm:constr type="w" for="ch" forName="sibTrans" refType="w" fact="0.8"/>
          <dgm:constr type="h" for="ch" forName="sibTrans" refType="w" refFor="ch" refForName="node1" fact="0.5"/>
          <dgm:constr type="userA" for="ch" forName="sibTrans" refType="w" fact="1.07"/>
          <dgm:constr type="ctrX" for="ch" forName="node2" refType="w" fact="0.5"/>
          <dgm:constr type="b" for="ch" forName="node2" refType="h"/>
          <dgm:constr type="w" for="ch" forName="node2" refType="w" fact="0.8"/>
          <dgm:constr type="h" for="ch" forName="node2" refType="w" refFor="ch" refForName="node1" fact="0.5"/>
          <dgm:constr type="l" for="ch" forName="sp1"/>
          <dgm:constr type="t" for="ch" forName="sp1" refType="h" fact="0.5"/>
          <dgm:constr type="w" for="ch" forName="sp1" val="1"/>
          <dgm:constr type="h" for="ch" forName="sp1" val="1"/>
          <dgm:constr type="r" for="ch" forName="sp2" refType="w"/>
          <dgm:constr type="t" for="ch" forName="sp2" refType="h" fact="0.5"/>
          <dgm:constr type="w" for="ch" forName="sp2" val="1"/>
          <dgm:constr type="h" for="ch" forName="sp2" val="1"/>
        </dgm:constrLst>
        <dgm:ruleLst/>
      </dgm:if>
      <dgm:else name="Name3">
        <dgm:alg type="composite"/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</dgm:constrLst>
        <dgm:ruleLst/>
      </dgm:else>
    </dgm:choose>
    <dgm:choose name="Name4">
      <dgm:if name="Name5" axis="ch" ptType="node" func="cnt" op="equ" val="2">
        <dgm:layoutNode name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ibTrans" styleLbl="bgShp">
          <dgm:choose name="Name6">
            <dgm:if name="Name7" func="var" arg="dir" op="equ" val="norm">
              <dgm:alg type="conn">
                <dgm:param type="connRout" val="longCurve"/>
                <dgm:param type="begPts" val="midR"/>
                <dgm:param type="endPts" val="midL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 fact="-1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if>
            <dgm:else name="Name8">
              <dgm:alg type="conn">
                <dgm:param type="connRout" val="longCurve"/>
                <dgm:param type="begPts" val="midL"/>
                <dgm:param type="endPts" val="midR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else>
          </dgm:choose>
          <dgm:ruleLst/>
        </dgm:layoutNode>
        <dgm:layoutNode name="node2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p1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p2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if>
      <dgm:else name="Name9">
        <dgm:layoutNode name="cycle">
          <dgm:choose name="Name10">
            <dgm:if name="Name11" func="var" arg="dir" op="equ" val="norm">
              <dgm:alg type="cycle">
                <dgm:param type="stAng" val="0"/>
                <dgm:param type="spanAng" val="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 fact="-1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if>
            <dgm:else name="Name12">
              <dgm:alg type="cycle">
                <dgm:param type="stAng" val="0"/>
                <dgm:param type="spanAng" val="-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else>
          </dgm:choose>
          <dgm:ruleLst/>
          <dgm:forEach name="nodesFirstNodeForEach" axis="ch" ptType="node" cnt="1">
            <dgm:layoutNode name="nodeFirstNode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forEach name="sibTransForEach" axis="followSib" ptType="sibTrans" cnt="1">
              <dgm:layoutNode name="sibTransFirstNode" styleLbl="bgShp">
                <dgm:choose name="Name13">
                  <dgm:if name="Name14" func="var" arg="dir" op="equ" val="norm">
                    <dgm:alg type="conn">
                      <dgm:param type="connRout" val="longCurve"/>
                      <dgm:param type="begPts" val="midR"/>
                      <dgm:param type="endPts" val="midL"/>
                      <dgm:param type="dstNode" val="nodeFirstNode"/>
                    </dgm:alg>
                  </dgm:if>
                  <dgm:else name="Name15">
                    <dgm:alg type="conn">
                      <dgm:param type="connRout" val="longCurve"/>
                      <dgm:param type="begPts" val="midL"/>
                      <dgm:param type="endPts" val="midR"/>
                      <dgm:param type="dstNode" val="nodeFirstNode"/>
                    </dgm:alg>
                  </dgm:else>
                </dgm:choose>
                <dgm:shape xmlns:r="http://schemas.openxmlformats.org/officeDocument/2006/relationships" type="conn" r:blip="" zOrderOff="-2">
                  <dgm:adjLst/>
                </dgm:shape>
                <dgm:presOf axis="self"/>
                <dgm:choose name="Name16">
                  <dgm:if name="Name17" axis="par ch" ptType="doc node" func="cnt" op="equ" val="3">
                    <dgm:constrLst>
                      <dgm:constr type="userA"/>
                      <dgm:constr type="diam" refType="userA" fact="1.01"/>
                      <dgm:constr type="begPad" refType="connDist" fact="-0.2"/>
                      <dgm:constr type="endPad" refType="connDist" fact="0.05"/>
                    </dgm:constrLst>
                  </dgm:if>
                  <dgm:if name="Name18" axis="par ch" ptType="doc node" func="cnt" op="equ" val="4">
                    <dgm:constrLst>
                      <dgm:constr type="userA"/>
                      <dgm:constr type="diam" refType="userA" fact="1.26"/>
                      <dgm:constr type="begPad" refType="connDist" fact="-0.2"/>
                      <dgm:constr type="endPad" refType="connDist" fact="0.05"/>
                    </dgm:constrLst>
                  </dgm:if>
                  <dgm:if name="Name19" axis="par ch" ptType="doc node" func="cnt" op="equ" val="5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if>
                  <dgm:if name="Name20" axis="par ch" ptType="doc node" func="cnt" op="equ" val="6">
                    <dgm:constrLst>
                      <dgm:constr type="userA"/>
                      <dgm:constr type="diam" refType="userA" fact="1.1"/>
                      <dgm:constr type="begPad" refType="connDist" fact="-0.2"/>
                      <dgm:constr type="endPad" refType="connDist" fact="0.05"/>
                    </dgm:constrLst>
                  </dgm:if>
                  <dgm:else name="Name21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else>
                </dgm:choose>
                <dgm:ruleLst/>
              </dgm:layoutNode>
            </dgm:forEach>
          </dgm:forEach>
          <dgm:forEach name="followingNodesForEach" axis="ch" ptType="node" st="2">
            <dgm:layoutNode name="nodeFollowingNodes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forEach>
        </dgm:layoutNode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F44D8FB-DA58-4A52-A66F-E4C2F9A3832B}" type="datetimeFigureOut">
              <a:rPr lang="ru-RU" smtClean="0"/>
              <a:t>05.06.2024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EE2862-924B-4703-9268-A7DB6D8EAD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854302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6F8ECE-C7CD-4823-AB96-94B33B044A01}" type="datetimeFigureOut">
              <a:rPr lang="ru-RU" smtClean="0"/>
              <a:t>05.06.2024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0528F1-0650-4AF0-AA19-D53EF892455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14877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82879" y="182879"/>
            <a:ext cx="8778240" cy="6492240"/>
          </a:xfrm>
          <a:prstGeom prst="rect">
            <a:avLst/>
          </a:prstGeom>
          <a:solidFill>
            <a:schemeClr val="accent1"/>
          </a:solidFill>
          <a:ln w="127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32485" y="882376"/>
            <a:ext cx="7475220" cy="2926080"/>
          </a:xfrm>
        </p:spPr>
        <p:txBody>
          <a:bodyPr anchor="b">
            <a:normAutofit/>
          </a:bodyPr>
          <a:lstStyle>
            <a:lvl1pPr algn="ctr">
              <a:lnSpc>
                <a:spcPct val="85000"/>
              </a:lnSpc>
              <a:defRPr sz="6000" b="1" cap="all" baseline="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82148" y="3869635"/>
            <a:ext cx="6575895" cy="1388165"/>
          </a:xfrm>
        </p:spPr>
        <p:txBody>
          <a:bodyPr>
            <a:normAutofit/>
          </a:bodyPr>
          <a:lstStyle>
            <a:lvl1pPr marL="0" indent="0" algn="ctr">
              <a:spcBef>
                <a:spcPts val="1000"/>
              </a:spcBef>
              <a:buNone/>
              <a:defRPr sz="1800">
                <a:solidFill>
                  <a:srgbClr val="FFFFFF"/>
                </a:solidFill>
              </a:defRPr>
            </a:lvl1pPr>
            <a:lvl2pPr marL="342900" indent="0" algn="ctr">
              <a:buNone/>
              <a:defRPr sz="1800"/>
            </a:lvl2pPr>
            <a:lvl3pPr marL="685800" indent="0" algn="ctr">
              <a:buNone/>
              <a:defRPr sz="1800"/>
            </a:lvl3pPr>
            <a:lvl4pPr marL="1028700" indent="0" algn="ctr">
              <a:buNone/>
              <a:defRPr sz="1500"/>
            </a:lvl4pPr>
            <a:lvl5pPr marL="1371600" indent="0" algn="ctr">
              <a:buNone/>
              <a:defRPr sz="1500"/>
            </a:lvl5pPr>
            <a:lvl6pPr marL="1714500" indent="0" algn="ctr">
              <a:buNone/>
              <a:defRPr sz="1500"/>
            </a:lvl6pPr>
            <a:lvl7pPr marL="2057400" indent="0" algn="ctr">
              <a:buNone/>
              <a:defRPr sz="1500"/>
            </a:lvl7pPr>
            <a:lvl8pPr marL="2400300" indent="0" algn="ctr">
              <a:buNone/>
              <a:defRPr sz="1500"/>
            </a:lvl8pPr>
            <a:lvl9pPr marL="2743200" indent="0" algn="ctr">
              <a:buNone/>
              <a:defRPr sz="15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ru-RU"/>
              <a:t>29.11.2023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ru-RU"/>
              <a:t>‹#›</a:t>
            </a:r>
          </a:p>
        </p:txBody>
      </p:sp>
      <p:cxnSp>
        <p:nvCxnSpPr>
          <p:cNvPr id="8" name="Straight Connector 7"/>
          <p:cNvCxnSpPr/>
          <p:nvPr/>
        </p:nvCxnSpPr>
        <p:spPr>
          <a:xfrm>
            <a:off x="1483995" y="3733800"/>
            <a:ext cx="6172201" cy="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4487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/>
              <a:t>29.11.2023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ru-RU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19413970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762000"/>
            <a:ext cx="1743075" cy="54102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57250" y="762000"/>
            <a:ext cx="5572125" cy="54102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/>
              <a:t>29.11.2023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ru-RU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28157495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Bef>
                <a:spcPts val="1000"/>
              </a:spcBef>
              <a:defRPr/>
            </a:lvl1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/>
              <a:t>29.11.2023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ru-RU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3509940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9818" y="1173575"/>
            <a:ext cx="7475220" cy="2926080"/>
          </a:xfrm>
        </p:spPr>
        <p:txBody>
          <a:bodyPr anchor="b">
            <a:noAutofit/>
          </a:bodyPr>
          <a:lstStyle>
            <a:lvl1pPr algn="ctr">
              <a:lnSpc>
                <a:spcPct val="85000"/>
              </a:lnSpc>
              <a:defRPr sz="6000" b="0" cap="all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2446" y="4154520"/>
            <a:ext cx="6576822" cy="1363806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>
                <a:solidFill>
                  <a:schemeClr val="accent1"/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/>
              <a:t>29.11.2023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ru-RU"/>
              <a:t>‹#›</a:t>
            </a:r>
          </a:p>
        </p:txBody>
      </p:sp>
      <p:cxnSp>
        <p:nvCxnSpPr>
          <p:cNvPr id="7" name="Straight Connector 6"/>
          <p:cNvCxnSpPr/>
          <p:nvPr/>
        </p:nvCxnSpPr>
        <p:spPr>
          <a:xfrm>
            <a:off x="1485900" y="4020408"/>
            <a:ext cx="6172201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3785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57250" y="2057399"/>
            <a:ext cx="3566160" cy="4023360"/>
          </a:xfrm>
        </p:spPr>
        <p:txBody>
          <a:bodyPr/>
          <a:lstStyle>
            <a:lvl1pPr>
              <a:defRPr sz="165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0709" y="2057400"/>
            <a:ext cx="3566160" cy="4023360"/>
          </a:xfrm>
        </p:spPr>
        <p:txBody>
          <a:bodyPr/>
          <a:lstStyle>
            <a:lvl1pPr>
              <a:defRPr sz="165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/>
              <a:t>29.11.2023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ru-RU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17001453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7250" y="2001511"/>
            <a:ext cx="356616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57250" y="2721483"/>
            <a:ext cx="3566160" cy="3383280"/>
          </a:xfrm>
        </p:spPr>
        <p:txBody>
          <a:bodyPr/>
          <a:lstStyle>
            <a:lvl1pPr>
              <a:defRPr sz="165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1880" y="1999032"/>
            <a:ext cx="356616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1880" y="2719322"/>
            <a:ext cx="3566160" cy="3383280"/>
          </a:xfrm>
        </p:spPr>
        <p:txBody>
          <a:bodyPr/>
          <a:lstStyle>
            <a:lvl1pPr>
              <a:defRPr sz="165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/>
              <a:t>29.11.2023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ru-RU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37888432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/>
              <a:t>29.11.2023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ru-RU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2154248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/>
              <a:t>29.11.2023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ru-RU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39404548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7250" y="1097280"/>
            <a:ext cx="283464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30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29314" y="1097280"/>
            <a:ext cx="4149638" cy="4663440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7250" y="2834640"/>
            <a:ext cx="2834640" cy="292608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800"/>
              </a:spcBef>
              <a:buNone/>
              <a:defRPr sz="1275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/>
              <a:t>29.11.2023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ru-RU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7961037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7250" y="1097280"/>
            <a:ext cx="283464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30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019107" y="1069847"/>
            <a:ext cx="4257703" cy="4645153"/>
          </a:xfrm>
        </p:spPr>
        <p:txBody>
          <a:bodyPr lIns="274320" tIns="182880" anchor="t">
            <a:normAutofit/>
          </a:bodyPr>
          <a:lstStyle>
            <a:lvl1pPr marL="0" indent="0">
              <a:buNone/>
              <a:defRPr sz="21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7250" y="2834640"/>
            <a:ext cx="2834640" cy="288036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800"/>
              </a:spcBef>
              <a:buNone/>
              <a:defRPr sz="1275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/>
              <a:t>29.11.2023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ru-RU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14929233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5B59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82880" y="182880"/>
            <a:ext cx="8778240" cy="6492240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57250" y="609600"/>
            <a:ext cx="7406640" cy="13563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7251" y="2057400"/>
            <a:ext cx="7404653" cy="4038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7247" y="6223829"/>
            <a:ext cx="174680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accent1"/>
                </a:solidFill>
              </a:defRPr>
            </a:lvl1pPr>
          </a:lstStyle>
          <a:p>
            <a:r>
              <a:rPr lang="ru-RU"/>
              <a:t>29.11.2023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961861" y="6223829"/>
            <a:ext cx="353833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7148" y="6223829"/>
            <a:ext cx="127966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accent1"/>
                </a:solidFill>
              </a:defRPr>
            </a:lvl1pPr>
          </a:lstStyle>
          <a:p>
            <a:r>
              <a:rPr lang="ru-RU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6745002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23" r:id="rId1"/>
    <p:sldLayoutId id="2147484024" r:id="rId2"/>
    <p:sldLayoutId id="2147484025" r:id="rId3"/>
    <p:sldLayoutId id="2147484026" r:id="rId4"/>
    <p:sldLayoutId id="2147484027" r:id="rId5"/>
    <p:sldLayoutId id="2147484028" r:id="rId6"/>
    <p:sldLayoutId id="2147484029" r:id="rId7"/>
    <p:sldLayoutId id="2147484030" r:id="rId8"/>
    <p:sldLayoutId id="2147484031" r:id="rId9"/>
    <p:sldLayoutId id="2147484032" r:id="rId10"/>
    <p:sldLayoutId id="214748403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171450" indent="-137160" algn="l" defTabSz="685800" rtl="0" eaLnBrk="1" latinLnBrk="0" hangingPunct="1">
        <a:lnSpc>
          <a:spcPct val="90000"/>
        </a:lnSpc>
        <a:spcBef>
          <a:spcPts val="1000"/>
        </a:spcBef>
        <a:buClr>
          <a:schemeClr val="accent1"/>
        </a:buClr>
        <a:buSzPct val="80000"/>
        <a:buFont typeface="Corbel" pitchFamily="34" charset="0"/>
        <a:buChar char="•"/>
        <a:defRPr sz="20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342900" indent="-13716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548640" indent="-13716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754380" indent="-13716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sz="14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920120" indent="-13716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sz="14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1100000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sz="14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300000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sz="14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1500000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sz="14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1700000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sz="14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7" Type="http://schemas.openxmlformats.org/officeDocument/2006/relationships/image" Target="../media/image11.png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sv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11" Type="http://schemas.openxmlformats.org/officeDocument/2006/relationships/image" Target="../media/image12.svg"/><Relationship Id="rId10" Type="http://schemas.openxmlformats.org/officeDocument/2006/relationships/image" Target="../media/image14.png"/><Relationship Id="rId9" Type="http://schemas.openxmlformats.org/officeDocument/2006/relationships/image" Target="../media/image10.sv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sv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7" Type="http://schemas.openxmlformats.org/officeDocument/2006/relationships/image" Target="../media/image18.sv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6.svg"/><Relationship Id="rId4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sv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3" Type="http://schemas.openxmlformats.org/officeDocument/2006/relationships/image" Target="../media/image6.svg"/><Relationship Id="rId3" Type="http://schemas.openxmlformats.org/officeDocument/2006/relationships/diagramLayout" Target="../diagrams/layout1.xml"/><Relationship Id="rId7" Type="http://schemas.openxmlformats.org/officeDocument/2006/relationships/image" Target="../media/image3.png"/><Relationship Id="rId12" Type="http://schemas.openxmlformats.org/officeDocument/2006/relationships/image" Target="../media/image4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1.xml"/><Relationship Id="rId11" Type="http://schemas.openxmlformats.org/officeDocument/2006/relationships/image" Target="../media/image4.svg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sv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Group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Shape 88"/>
          <p:cNvSpPr txBox="1">
            <a:spLocks noGrp="1"/>
          </p:cNvSpPr>
          <p:nvPr>
            <p:ph type="subTitle" idx="1"/>
          </p:nvPr>
        </p:nvSpPr>
        <p:spPr>
          <a:xfrm>
            <a:off x="0" y="4653136"/>
            <a:ext cx="9143999" cy="1281529"/>
          </a:xfrm>
          <a:prstGeom prst="rect">
            <a:avLst/>
          </a:prstGeom>
        </p:spPr>
        <p:txBody>
          <a:bodyPr>
            <a:normAutofit/>
          </a:bodyPr>
          <a:lstStyle>
            <a:defPPr/>
            <a:lvl1pPr lvl="0"/>
          </a:lstStyle>
          <a:p>
            <a:pPr algn="ctr"/>
            <a:endParaRPr dirty="0"/>
          </a:p>
          <a:p>
            <a:pPr algn="ctr"/>
            <a:endParaRPr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851" y="195943"/>
            <a:ext cx="8773886" cy="6487885"/>
          </a:xfrm>
          <a:prstGeom prst="rect">
            <a:avLst/>
          </a:prstGeom>
        </p:spPr>
      </p:pic>
      <p:pic>
        <p:nvPicPr>
          <p:cNvPr id="1028" name="Picture 4" descr="герб михайловска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1412" y="195943"/>
            <a:ext cx="1457325" cy="19050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85057" y="195943"/>
            <a:ext cx="5508171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cap="all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Инвестиционный профиль </a:t>
            </a:r>
            <a:r>
              <a:rPr lang="ru-RU" sz="2400" b="1" i="1" cap="all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lang="ru-RU" sz="2400" b="1" i="1" cap="all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endParaRPr lang="ru-RU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85057" y="4352329"/>
            <a:ext cx="8773887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dirty="0" smtClean="0"/>
          </a:p>
          <a:p>
            <a:pPr lvl="0" algn="ctr"/>
            <a:endParaRPr lang="ru-RU" dirty="0"/>
          </a:p>
          <a:p>
            <a:pPr lvl="0" algn="ctr"/>
            <a:r>
              <a:rPr lang="ru-RU" sz="2400" b="1" dirty="0" smtClean="0"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ГОРОДСКОЙ ОКРУГ ПОСЕЛОК МИХАЙЛОВСКИЙ САРАТОВСКОЙ ОБЛАСТИ</a:t>
            </a:r>
            <a:endParaRPr lang="ru-RU" sz="2400" b="1" dirty="0">
              <a:solidFill>
                <a:schemeClr val="accent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Блок-схема: узел 6"/>
          <p:cNvSpPr/>
          <p:nvPr/>
        </p:nvSpPr>
        <p:spPr>
          <a:xfrm>
            <a:off x="2530926" y="6093482"/>
            <a:ext cx="157843" cy="153585"/>
          </a:xfrm>
          <a:prstGeom prst="flowChartConnector">
            <a:avLst/>
          </a:prstGeom>
          <a:solidFill>
            <a:schemeClr val="accent3"/>
          </a:solidFill>
          <a:ln w="28575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900" dirty="0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2775857" y="6170275"/>
            <a:ext cx="4011383" cy="1753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Блок-схема: узел 10"/>
          <p:cNvSpPr/>
          <p:nvPr/>
        </p:nvSpPr>
        <p:spPr>
          <a:xfrm>
            <a:off x="6901540" y="6016692"/>
            <a:ext cx="283031" cy="307908"/>
          </a:xfrm>
          <a:prstGeom prst="flowChartConnector">
            <a:avLst/>
          </a:prstGeom>
          <a:solidFill>
            <a:schemeClr val="bg1"/>
          </a:solidFill>
          <a:ln w="28575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/>
          </a:p>
        </p:txBody>
      </p:sp>
      <p:sp>
        <p:nvSpPr>
          <p:cNvPr id="68" name="TextBox 67"/>
          <p:cNvSpPr txBox="1"/>
          <p:nvPr/>
        </p:nvSpPr>
        <p:spPr>
          <a:xfrm>
            <a:off x="1774371" y="5999125"/>
            <a:ext cx="71813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2023</a:t>
            </a:r>
            <a:endParaRPr lang="ru-RU" sz="2000" b="1" dirty="0">
              <a:solidFill>
                <a:schemeClr val="accent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7184571" y="5660571"/>
            <a:ext cx="1142999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 smtClean="0"/>
          </a:p>
          <a:p>
            <a:r>
              <a:rPr lang="ru-RU" sz="2000" b="1" dirty="0" smtClean="0"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2026</a:t>
            </a:r>
            <a:endParaRPr lang="ru-RU" sz="2000" b="1" dirty="0">
              <a:solidFill>
                <a:schemeClr val="accent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7250" y="609600"/>
            <a:ext cx="7296150" cy="914400"/>
          </a:xfrm>
        </p:spPr>
        <p:txBody>
          <a:bodyPr/>
          <a:lstStyle/>
          <a:p>
            <a:pPr algn="ctr"/>
            <a:r>
              <a:rPr lang="ru-RU" sz="2800" b="1" dirty="0" smtClean="0">
                <a:solidFill>
                  <a:srgbClr val="E7BC29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Ресурсная база</a:t>
            </a:r>
            <a:endParaRPr lang="ru-RU" dirty="0"/>
          </a:p>
        </p:txBody>
      </p:sp>
      <p:graphicFrame>
        <p:nvGraphicFramePr>
          <p:cNvPr id="11" name="Схема 10"/>
          <p:cNvGraphicFramePr/>
          <p:nvPr>
            <p:extLst>
              <p:ext uri="{D42A27DB-BD31-4B8C-83A1-F6EECF244321}">
                <p14:modId xmlns:p14="http://schemas.microsoft.com/office/powerpoint/2010/main" val="2936275438"/>
              </p:ext>
            </p:extLst>
          </p:nvPr>
        </p:nvGraphicFramePr>
        <p:xfrm>
          <a:off x="1524000" y="13970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3032283" y="3244333"/>
            <a:ext cx="553477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8632" y="4602050"/>
            <a:ext cx="3902075" cy="785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23680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7250" y="609600"/>
            <a:ext cx="7296150" cy="914400"/>
          </a:xfrm>
        </p:spPr>
        <p:txBody>
          <a:bodyPr/>
          <a:lstStyle/>
          <a:p>
            <a:pPr algn="ctr"/>
            <a:r>
              <a:rPr lang="ru-RU" sz="2800" b="1" dirty="0" smtClean="0">
                <a:solidFill>
                  <a:srgbClr val="E7BC29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Туристический потенциал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212771" y="1338943"/>
            <a:ext cx="4659085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b="1" dirty="0" smtClean="0">
              <a:solidFill>
                <a:schemeClr val="accent3">
                  <a:lumMod val="50000"/>
                </a:schemeClr>
              </a:solidFill>
              <a:latin typeface="YS Text"/>
            </a:endParaRPr>
          </a:p>
          <a:p>
            <a:endParaRPr lang="ru-RU" b="1" dirty="0">
              <a:solidFill>
                <a:schemeClr val="accent3">
                  <a:lumMod val="50000"/>
                </a:schemeClr>
              </a:solidFill>
              <a:latin typeface="YS Text"/>
            </a:endParaRPr>
          </a:p>
          <a:p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YS Text"/>
              </a:rPr>
              <a:t>Достопримечательности</a:t>
            </a:r>
            <a:r>
              <a:rPr lang="ru-RU" b="1" dirty="0">
                <a:solidFill>
                  <a:schemeClr val="accent3">
                    <a:lumMod val="50000"/>
                  </a:schemeClr>
                </a:solidFill>
                <a:latin typeface="YS Text"/>
              </a:rPr>
              <a:t> и интересные места, куда можно сходить. ... </a:t>
            </a:r>
            <a:endParaRPr lang="ru-RU" b="1" dirty="0" smtClean="0">
              <a:solidFill>
                <a:schemeClr val="accent3">
                  <a:lumMod val="50000"/>
                </a:schemeClr>
              </a:solidFill>
              <a:latin typeface="YS Text"/>
            </a:endParaRPr>
          </a:p>
          <a:p>
            <a:endParaRPr lang="ru-RU" dirty="0">
              <a:solidFill>
                <a:schemeClr val="accent3">
                  <a:lumMod val="50000"/>
                </a:schemeClr>
              </a:solidFill>
              <a:latin typeface="YS Text"/>
            </a:endParaRPr>
          </a:p>
          <a:p>
            <a:r>
              <a:rPr lang="ru-RU" dirty="0" smtClean="0">
                <a:solidFill>
                  <a:schemeClr val="accent3">
                    <a:lumMod val="50000"/>
                  </a:schemeClr>
                </a:solidFill>
                <a:latin typeface="YS Text"/>
              </a:rPr>
              <a:t>Памятник Участникам 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  <a:latin typeface="YS Text"/>
              </a:rPr>
              <a:t>ликвидации аварии на Чернобыльской АЭС и Участникам локальных конфликтов </a:t>
            </a:r>
            <a:endParaRPr lang="ru-RU" dirty="0" smtClean="0">
              <a:solidFill>
                <a:schemeClr val="accent3">
                  <a:lumMod val="50000"/>
                </a:schemeClr>
              </a:solidFill>
              <a:latin typeface="YS Text"/>
            </a:endParaRPr>
          </a:p>
          <a:p>
            <a:endParaRPr lang="ru-RU" dirty="0">
              <a:solidFill>
                <a:schemeClr val="accent3">
                  <a:lumMod val="50000"/>
                </a:schemeClr>
              </a:solidFill>
              <a:latin typeface="YS Text"/>
            </a:endParaRPr>
          </a:p>
          <a:p>
            <a:r>
              <a:rPr lang="ru-RU" dirty="0" smtClean="0">
                <a:solidFill>
                  <a:schemeClr val="accent3">
                    <a:lumMod val="50000"/>
                  </a:schemeClr>
                </a:solidFill>
                <a:latin typeface="YS Text"/>
              </a:rPr>
              <a:t>Обелиск 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  <a:latin typeface="YS Text"/>
              </a:rPr>
              <a:t>славы советского народа-победителя Великой Отечественной войны 1941- 1945 гг. </a:t>
            </a:r>
            <a:endParaRPr lang="ru-RU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1" y="1676400"/>
            <a:ext cx="3657599" cy="2144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3721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CD356E06-4722-476B-ABEB-A93C56FA1BC5}"/>
              </a:ext>
            </a:extLst>
          </p:cNvPr>
          <p:cNvSpPr txBox="1"/>
          <p:nvPr/>
        </p:nvSpPr>
        <p:spPr>
          <a:xfrm>
            <a:off x="174172" y="185056"/>
            <a:ext cx="87956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SWOT – </a:t>
            </a:r>
            <a:r>
              <a:rPr lang="ru-RU" sz="24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АНАЛИЗ </a:t>
            </a:r>
          </a:p>
        </p:txBody>
      </p:sp>
      <p:pic>
        <p:nvPicPr>
          <p:cNvPr id="6" name="Рисунок 5" descr="Линейчатая диаграмма с тенденцией к повышению">
            <a:extLst>
              <a:ext uri="{FF2B5EF4-FFF2-40B4-BE49-F238E27FC236}">
                <a16:creationId xmlns:a16="http://schemas.microsoft.com/office/drawing/2014/main" xmlns="" id="{6C572C4F-0E61-4D81-AA11-C849264A36E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8085403" y="1020873"/>
            <a:ext cx="654148" cy="654148"/>
          </a:xfrm>
          <a:prstGeom prst="rect">
            <a:avLst/>
          </a:prstGeom>
        </p:spPr>
      </p:pic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2949919"/>
              </p:ext>
            </p:extLst>
          </p:nvPr>
        </p:nvGraphicFramePr>
        <p:xfrm>
          <a:off x="315686" y="646723"/>
          <a:ext cx="8567057" cy="59064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655604"/>
                <a:gridCol w="3911453"/>
              </a:tblGrid>
              <a:tr h="3199640">
                <a:tc>
                  <a:txBody>
                    <a:bodyPr/>
                    <a:lstStyle/>
                    <a:p>
                      <a:pPr lvl="0" algn="ctr"/>
                      <a:r>
                        <a:rPr lang="ru-RU" sz="18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Сильные стороны: </a:t>
                      </a:r>
                    </a:p>
                    <a:p>
                      <a:pPr marL="628650" lvl="1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ru-RU" sz="1200" b="1" i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Самый молодой, динамично развивающийся городской</a:t>
                      </a:r>
                      <a:r>
                        <a:rPr lang="ru-RU" sz="1200" b="1" i="0" baseline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 округ Саратовской области</a:t>
                      </a:r>
                      <a:endParaRPr lang="ru-RU" sz="1200" b="1" i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  <a:p>
                      <a:pPr marL="628650" lvl="1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ru-RU" sz="1200" b="1" i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Хорошие условия для получения образования (школа на 220 мест)</a:t>
                      </a:r>
                    </a:p>
                    <a:p>
                      <a:pPr marL="628650" lvl="1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ru-RU" sz="1200" b="1" i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Спортивная база (спортивная школа, бассейн, каток)</a:t>
                      </a:r>
                    </a:p>
                    <a:p>
                      <a:pPr marL="628650" lvl="1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ru-RU" sz="1200" b="1" i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Благоприятные условия для досуга</a:t>
                      </a:r>
                    </a:p>
                    <a:p>
                      <a:pPr marL="628650" lvl="1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ru-RU" sz="1200" b="1" i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Наличие внешних связей (небольшая удаленность от областного центра, граничит с МО п. Горный)</a:t>
                      </a:r>
                    </a:p>
                    <a:p>
                      <a:pPr marL="628650" lvl="1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ru-RU" sz="1200" b="1" i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Территория энергетически независима, располагает собственными источниками тепловой энергии, имеет развитую систему водоснабжения, транспортного и жилищно-коммунального обеспечения населения.</a:t>
                      </a:r>
                      <a:endParaRPr lang="ru-RU" sz="1200" b="1" i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628650" lvl="1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ru-RU" sz="1200" b="1" i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Низкий уровень преступности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 algn="ctr">
                        <a:buFont typeface="Arial" panose="020B0604020202020204" pitchFamily="34" charset="0"/>
                        <a:buNone/>
                      </a:pPr>
                      <a:r>
                        <a:rPr lang="ru-RU" sz="18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Возможности: </a:t>
                      </a:r>
                    </a:p>
                    <a:p>
                      <a:pPr marL="628650" lvl="1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12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Развитие местной промышленности</a:t>
                      </a:r>
                    </a:p>
                    <a:p>
                      <a:pPr marL="628650" lvl="1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12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Дальнейшее развитие бизнеса, приоритетные направления: легкая промышленность, сфера услуг.</a:t>
                      </a:r>
                    </a:p>
                    <a:p>
                      <a:pPr marL="628650" lvl="1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12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Развитие фестивального, выставочного движения</a:t>
                      </a:r>
                    </a:p>
                    <a:p>
                      <a:pPr marL="628650" lvl="1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12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Совершенствование спортивно-оздоровительной базы</a:t>
                      </a:r>
                    </a:p>
                    <a:p>
                      <a:pPr marL="628650" lvl="1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12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Расширение внешних дружественных связей</a:t>
                      </a:r>
                    </a:p>
                    <a:p>
                      <a:pPr marL="628650" lvl="1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12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Благоприятный инвестиционный климат </a:t>
                      </a:r>
                    </a:p>
                    <a:p>
                      <a:pPr marL="628650" lvl="1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12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Увеличение рабочих мест</a:t>
                      </a:r>
                    </a:p>
                    <a:p>
                      <a:pPr marL="628650" lvl="1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12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Рост платежеспособности населения</a:t>
                      </a:r>
                      <a:endParaRPr lang="ru-RU" sz="1200" b="1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2706838">
                <a:tc>
                  <a:txBody>
                    <a:bodyPr/>
                    <a:lstStyle/>
                    <a:p>
                      <a:pPr lvl="0" algn="ctr"/>
                      <a:r>
                        <a:rPr lang="ru-RU" sz="18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Слабые стороны: </a:t>
                      </a:r>
                    </a:p>
                    <a:p>
                      <a:pPr marL="628650" lvl="1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ru-RU" sz="1200" b="1" i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Нехватка квалифицированных кадров</a:t>
                      </a:r>
                    </a:p>
                    <a:p>
                      <a:pPr marL="628650" lvl="1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ru-RU" sz="1200" b="1" i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Слабый приток молодых специалистов</a:t>
                      </a:r>
                    </a:p>
                    <a:p>
                      <a:pPr marL="628650" lvl="1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ru-RU" sz="1200" b="1" i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Нет мест общественного отдыха </a:t>
                      </a:r>
                    </a:p>
                    <a:p>
                      <a:pPr marL="628650" lvl="1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ru-RU" sz="1200" b="1" i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Ограниченные финансовые возможности</a:t>
                      </a:r>
                    </a:p>
                    <a:p>
                      <a:pPr marL="628650" lvl="1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ru-RU" sz="1200" b="1" i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Природно-климатические условия</a:t>
                      </a:r>
                      <a:endParaRPr lang="ru-RU" sz="1200" b="1" i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ru-RU" sz="1200" b="1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/>
                      <a:r>
                        <a:rPr lang="ru-RU" sz="18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Угрозы: </a:t>
                      </a:r>
                    </a:p>
                    <a:p>
                      <a:pPr marL="628650" lvl="1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12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Экологическая (необходим повышенный контроль за </a:t>
                      </a:r>
                      <a:r>
                        <a:rPr lang="ru-RU" sz="12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обработкой, утилизацией и обезвреживанию отходов I и II классов опасности )</a:t>
                      </a:r>
                      <a:endParaRPr lang="ru-RU" sz="1200" b="1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628650" lvl="1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12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Непринятие жителями нововведений, приток приезжего населения</a:t>
                      </a:r>
                    </a:p>
                    <a:p>
                      <a:pPr marL="628650" lvl="1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12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Нестабильность внешней экономической и политической среды</a:t>
                      </a:r>
                    </a:p>
                    <a:p>
                      <a:pPr marL="628650" lvl="1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12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Сложность привлечения внешних финансовых и инвестиционных ресурсов</a:t>
                      </a:r>
                      <a:endParaRPr lang="ru-RU" sz="1200" b="1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  <p:pic>
        <p:nvPicPr>
          <p:cNvPr id="7" name="Рисунок 6" descr="Линейчатая диаграмма с тенденцией к повышению">
            <a:extLst>
              <a:ext uri="{FF2B5EF4-FFF2-40B4-BE49-F238E27FC236}">
                <a16:creationId xmlns:a16="http://schemas.microsoft.com/office/drawing/2014/main" xmlns="" id="{6C572C4F-0E61-4D81-AA11-C849264A36E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8301440" y="601297"/>
            <a:ext cx="654148" cy="654148"/>
          </a:xfrm>
          <a:prstGeom prst="rect">
            <a:avLst/>
          </a:prstGeom>
          <a:effectLst>
            <a:glow rad="101600">
              <a:schemeClr val="accent3">
                <a:lumMod val="50000"/>
                <a:alpha val="60000"/>
              </a:schemeClr>
            </a:glow>
          </a:effectLst>
        </p:spPr>
      </p:pic>
      <p:pic>
        <p:nvPicPr>
          <p:cNvPr id="8" name="Рисунок 7" descr="Тенденция к понижению (справа налево)">
            <a:extLst>
              <a:ext uri="{FF2B5EF4-FFF2-40B4-BE49-F238E27FC236}">
                <a16:creationId xmlns:a16="http://schemas.microsoft.com/office/drawing/2014/main" xmlns="" id="{ED1095B8-051B-46DD-855A-44210AD42BD4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1"/>
              </a:ext>
            </a:extLst>
          </a:blip>
          <a:stretch>
            <a:fillRect/>
          </a:stretch>
        </p:blipFill>
        <p:spPr>
          <a:xfrm>
            <a:off x="250372" y="5934392"/>
            <a:ext cx="692834" cy="692834"/>
          </a:xfrm>
          <a:prstGeom prst="rect">
            <a:avLst/>
          </a:prstGeom>
          <a:effectLst>
            <a:glow rad="101600">
              <a:schemeClr val="accent3">
                <a:lumMod val="50000"/>
                <a:alpha val="6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val="3665970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Group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Shape 135"/>
          <p:cNvSpPr txBox="1">
            <a:spLocks noGrp="1"/>
          </p:cNvSpPr>
          <p:nvPr>
            <p:ph type="title"/>
          </p:nvPr>
        </p:nvSpPr>
        <p:spPr>
          <a:xfrm>
            <a:off x="857250" y="421410"/>
            <a:ext cx="7406640" cy="1176481"/>
          </a:xfrm>
          <a:prstGeom prst="rect">
            <a:avLst/>
          </a:prstGeom>
        </p:spPr>
        <p:txBody>
          <a:bodyPr>
            <a:noAutofit/>
          </a:bodyPr>
          <a:lstStyle>
            <a:defPPr/>
            <a:lvl1pPr lvl="0"/>
          </a:lstStyle>
          <a:p>
            <a:pPr marL="36195" lvl="0" indent="323850" algn="ctr">
              <a:lnSpc>
                <a:spcPct val="115000"/>
              </a:lnSpc>
              <a:spcBef>
                <a:spcPts val="800"/>
              </a:spcBef>
            </a:pPr>
            <a:r>
              <a:rPr lang="ru-RU" sz="2800" b="1" kern="1" dirty="0" smtClean="0">
                <a:solidFill>
                  <a:schemeClr val="accent3">
                    <a:lumMod val="50000"/>
                  </a:schemeClr>
                </a:solidFill>
                <a:latin typeface="Times New Roman" pitchFamily="1" charset="0"/>
                <a:ea typeface="Calibri" pitchFamily="2" charset="-52"/>
                <a:cs typeface="Times New Roman" pitchFamily="1" charset="0"/>
              </a:rPr>
              <a:t>Ведущие предприятия городского округа</a:t>
            </a:r>
            <a:endParaRPr sz="2800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Изображение1" descr="Мозговой штурм группы"/>
          <p:cNvPicPr>
            <a:picLocks noChangeAspect="1"/>
            <a:extLst>
              <a:ext uri="smNativeData">
                <pr:smNativeData xmlns:mc="http://schemas.openxmlformats.org/markup-compatibility/2006" xmlns:p14="http://schemas.microsoft.com/office/powerpoint/2010/main" xmlns:p15="http://schemas.microsoft.com/office/powerpoint/2012/main" xmlns:pr="smNativeData" xmlns="smNativeData" val="SMDATA_17_tYdtZRMAAAAlAAAAEQAAAC0AAAAAkAAAAEgAAACQAAAASAAAAAAAAAAAAAAAAAAAAAEAAABQAAAAAAAAAAAA4D8AAAAAAADgPwAAAAAAAOA/AAAAAAAA4D8AAAAAAADgPwAAAAAAAOA/AAAAAAAA4D8AAAAAAADgPwAAAAAAAOA/AAAAAAAA4D8CAAAAjAAAAAAAAAAAAAAApbWS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++skKAAAAACgAAAAoAAAAZAAAAGQAAAAAAAAAzMzMAAAAAABQAAAAUAAAAGQAAABkAAAAAAAAAAcAAAA4AAAAAAAAAAAAAAAAAAAA////AAAAAAAAAAAAAAAAAAAAAAAAAAAAAAAAAAAAAABkAAAAZAAAAAAAAAAjAAAABAAAAGQAAAAXAAAAFAAAAAAAAAAAAAAA/38AAP9/AAAAAAAACQAAAAQAAAAAAQAB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KW1kgX///8BAAAAAAAAAAAAAAAAAAAAAAAAAAAAAAAAAAAAAAAAAAAAAAACf39/AP76yQPMzMwAwMD/AH9/fwAAAAAAAAAAAAAAAAD///8AAAAAACEAAAAYAAAAFAAAACAsAADMAQAAwDEAAGwHAAAQAAAAJgAAAAgAAAD//////////w=="/>
              </a:ext>
            </a:extLst>
          </p:cNvPicPr>
          <p:nvPr/>
        </p:nvPicPr>
        <p:blipFill>
          <a:blip r:embed="rId2">
            <a:extLst>
              <a:ext uri="{96DAC541-7B7A-43D3-8B79-37D633B846F1}">
                <asvg:svgBlip xmlns="" xmlns:mc="http://schemas.openxmlformats.org/markup-compatibility/2006" xmlns:p14="http://schemas.microsoft.com/office/powerpoint/2010/main" xmlns:p15="http://schemas.microsoft.com/office/powerpoint/2012/main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847215" y="203696"/>
            <a:ext cx="914400" cy="914400"/>
          </a:xfrm>
          <a:prstGeom prst="rect">
            <a:avLst/>
          </a:prstGeom>
          <a:noFill/>
          <a:ln>
            <a:noFill/>
          </a:ln>
          <a:effectLst/>
        </p:spPr>
      </p:pic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4361169"/>
              </p:ext>
            </p:extLst>
          </p:nvPr>
        </p:nvGraphicFramePr>
        <p:xfrm>
          <a:off x="544285" y="1335810"/>
          <a:ext cx="8080400" cy="4883653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2420575"/>
                <a:gridCol w="4531739"/>
                <a:gridCol w="1128086"/>
              </a:tblGrid>
              <a:tr h="478355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9pPr>
                    </a:lstStyle>
                    <a:p>
                      <a:pPr marL="0" marR="0" indent="0" algn="ctr">
                        <a:buNone/>
                        <a:defRPr lang="en-US"/>
                      </a:pPr>
                      <a:r>
                        <a:rPr sz="1600" dirty="0" err="1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</a:t>
                      </a:r>
                      <a:r>
                        <a:rPr sz="1600" dirty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600" dirty="0" err="1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организации</a:t>
                      </a:r>
                      <a:endParaRPr sz="16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35560" marB="3556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9pPr>
                    </a:lstStyle>
                    <a:p>
                      <a:pPr marL="0" marR="0" indent="0" algn="ctr">
                        <a:buNone/>
                        <a:defRPr lang="en-US"/>
                      </a:pPr>
                      <a:r>
                        <a:rPr sz="1600" dirty="0" err="1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Сфера</a:t>
                      </a:r>
                      <a:r>
                        <a:rPr sz="1600" dirty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600" dirty="0" err="1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деятельности</a:t>
                      </a:r>
                      <a:endParaRPr sz="16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35560" marB="3556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9pPr>
                    </a:lstStyle>
                    <a:p>
                      <a:pPr marL="0" marR="0" indent="0" algn="ctr">
                        <a:buNone/>
                        <a:defRPr lang="en-US"/>
                      </a:pPr>
                      <a:r>
                        <a:rPr sz="1600" dirty="0" err="1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Работники</a:t>
                      </a:r>
                      <a:endParaRPr lang="ru-RU" sz="160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indent="0" algn="ctr">
                        <a:buNone/>
                        <a:defRPr lang="en-US"/>
                      </a:pPr>
                      <a:r>
                        <a:rPr sz="16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600" dirty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sz="1600" dirty="0" err="1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кол-во</a:t>
                      </a:r>
                      <a:r>
                        <a:rPr sz="1600" dirty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600" dirty="0" err="1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чел</a:t>
                      </a:r>
                      <a:r>
                        <a:rPr sz="1600" dirty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</a:p>
                  </a:txBody>
                  <a:tcPr marL="35560" marR="35560" marT="35560" marB="3556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478355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9pPr>
                    </a:lstStyle>
                    <a:p>
                      <a:pPr marL="0" marR="0" indent="0" algn="l">
                        <a:buFont typeface="Wingdings" pitchFamily="2" charset="2"/>
                        <a:buChar char=""/>
                        <a:defRPr lang="en-US" sz="1600" cap="none">
                          <a:solidFill>
                            <a:schemeClr val="tx2"/>
                          </a:solidFill>
                          <a:latin typeface="Times New Roman" pitchFamily="1" charset="0"/>
                          <a:ea typeface="Times New Roman" pitchFamily="1" charset="0"/>
                          <a:cs typeface="Times New Roman" pitchFamily="1" charset="0"/>
                        </a:defRPr>
                      </a:pPr>
                      <a:r>
                        <a:rPr lang="ru-RU" sz="1600" b="0" cap="none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ФКП</a:t>
                      </a:r>
                      <a:r>
                        <a:rPr lang="ru-RU" sz="1600" b="0" cap="none" baseline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1600" b="0" cap="none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Горный»</a:t>
                      </a:r>
                      <a:endParaRPr lang="ru-RU" sz="1600" b="0" cap="none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35560" marB="35560">
                    <a:lnL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9pPr>
                    </a:lstStyle>
                    <a:p>
                      <a:pPr marL="0" marR="0" indent="0" algn="l">
                        <a:buNone/>
                        <a:defRPr lang="en-US" sz="1600" cap="none"/>
                      </a:pPr>
                      <a:r>
                        <a:rPr lang="ru-RU" sz="1600" b="0" i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Сбор отходов</a:t>
                      </a:r>
                      <a:endParaRPr sz="1600" b="0" i="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35560" marB="35560">
                    <a:lnL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9pPr>
                    </a:lstStyle>
                    <a:p>
                      <a:pPr marL="0" marR="0" indent="0" algn="l">
                        <a:buNone/>
                        <a:defRPr lang="en-US" sz="1600" cap="none"/>
                      </a:pPr>
                      <a:r>
                        <a:rPr lang="ru-RU" sz="16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sz="16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35560" marB="35560">
                    <a:lnL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64907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9pPr>
                    </a:lstStyle>
                    <a:p>
                      <a:pPr marL="0" marR="0" indent="0" algn="l">
                        <a:buFont typeface="Wingdings" pitchFamily="2" charset="2"/>
                        <a:buChar char=""/>
                        <a:defRPr lang="en-US" sz="1600" cap="none">
                          <a:solidFill>
                            <a:schemeClr val="tx2"/>
                          </a:solidFill>
                          <a:latin typeface="Times New Roman" pitchFamily="1" charset="0"/>
                          <a:ea typeface="Times New Roman" pitchFamily="1" charset="0"/>
                          <a:cs typeface="Times New Roman" pitchFamily="1" charset="0"/>
                        </a:defRPr>
                      </a:pPr>
                      <a:r>
                        <a:rPr lang="ru-RU" sz="1600" cap="all" dirty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ФИЛИАЛ «ЭКОТЕХНОПАРК «МИХАЙЛОВСКИЙ» ФГУП «ФЭО»</a:t>
                      </a:r>
                    </a:p>
                  </a:txBody>
                  <a:tcPr marL="35560" marR="35560" marT="35560" marB="35560">
                    <a:lnL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9pPr>
                    </a:lstStyle>
                    <a:p>
                      <a:pPr marL="0" marR="0" indent="0" algn="l">
                        <a:buNone/>
                        <a:defRPr lang="en-US" sz="1600" cap="none"/>
                      </a:pPr>
                      <a:r>
                        <a:rPr lang="ru-RU" sz="1600" b="0" i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Обработка и утилизация опасных отходов</a:t>
                      </a:r>
                      <a:endParaRPr sz="1600" b="0" i="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35560" marB="35560">
                    <a:lnL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9pPr>
                    </a:lstStyle>
                    <a:p>
                      <a:pPr marL="0" marR="0" indent="0" algn="l">
                        <a:buNone/>
                        <a:defRPr lang="en-US" sz="1600" cap="none"/>
                      </a:pPr>
                      <a:r>
                        <a:rPr lang="ru-RU" sz="16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122</a:t>
                      </a:r>
                      <a:endParaRPr sz="16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35560" marB="35560">
                    <a:lnL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5242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9pPr>
                    </a:lstStyle>
                    <a:p>
                      <a:pPr marL="0" marR="0" indent="0" algn="l">
                        <a:buFont typeface="Wingdings" pitchFamily="2" charset="2"/>
                        <a:buChar char=""/>
                        <a:defRPr lang="en-US" sz="1600" cap="none">
                          <a:solidFill>
                            <a:schemeClr val="tx2"/>
                          </a:solidFill>
                          <a:latin typeface="Times New Roman" pitchFamily="1" charset="0"/>
                          <a:ea typeface="Times New Roman" pitchFamily="1" charset="0"/>
                          <a:cs typeface="Times New Roman" pitchFamily="1" charset="0"/>
                        </a:defRPr>
                      </a:pPr>
                      <a:r>
                        <a:rPr lang="ru-RU" sz="1600" cap="none" dirty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ГАУ СО Михайловский дом-интернат</a:t>
                      </a:r>
                    </a:p>
                  </a:txBody>
                  <a:tcPr marL="35560" marR="35560" marT="35560" marB="35560">
                    <a:lnL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9pPr>
                    </a:lstStyle>
                    <a:p>
                      <a:pPr marL="0" marR="0" indent="0" algn="l">
                        <a:buNone/>
                        <a:defRPr lang="en-US" sz="1600" cap="none"/>
                      </a:pPr>
                      <a:r>
                        <a:rPr lang="ru-RU" sz="1600" b="0" i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Деятельность по уходу с обеспечением проживания прочая</a:t>
                      </a:r>
                      <a:endParaRPr sz="1600" b="0" i="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35560" marB="35560">
                    <a:lnL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9pPr>
                    </a:lstStyle>
                    <a:p>
                      <a:pPr marL="0" marR="0" indent="0" algn="l">
                        <a:buNone/>
                        <a:defRPr lang="en-US" sz="1600" cap="none"/>
                      </a:pPr>
                      <a:r>
                        <a:rPr lang="ru-RU" sz="16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417</a:t>
                      </a:r>
                      <a:endParaRPr sz="16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35560" marB="35560">
                    <a:lnL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8355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9pPr>
                    </a:lstStyle>
                    <a:p>
                      <a:pPr marL="0" marR="0" indent="0" algn="l">
                        <a:buFont typeface="Wingdings" pitchFamily="2" charset="2"/>
                        <a:buChar char=""/>
                        <a:defRPr lang="en-US" sz="1600" cap="none">
                          <a:solidFill>
                            <a:schemeClr val="tx2"/>
                          </a:solidFill>
                          <a:latin typeface="Times New Roman" pitchFamily="1" charset="0"/>
                          <a:ea typeface="Times New Roman" pitchFamily="1" charset="0"/>
                          <a:cs typeface="Times New Roman" pitchFamily="1" charset="0"/>
                        </a:defRPr>
                      </a:pPr>
                      <a:r>
                        <a:rPr lang="ru-RU" sz="1600" cap="none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МУП «Водоресурс»</a:t>
                      </a:r>
                      <a:endParaRPr lang="ru-RU" sz="1600" cap="none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35560" marB="35560">
                    <a:lnL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9pPr>
                    </a:lstStyle>
                    <a:p>
                      <a:pPr marL="0" marR="0" indent="0" algn="l">
                        <a:buNone/>
                        <a:defRPr lang="en-US" sz="1600" cap="none"/>
                      </a:pPr>
                      <a:r>
                        <a:rPr lang="ru-RU" sz="1600" b="0" i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Забор и очистка воды для питьевых и промышленных нужд</a:t>
                      </a:r>
                      <a:endParaRPr sz="1600" b="0" i="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35560" marB="35560">
                    <a:lnL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9pPr>
                    </a:lstStyle>
                    <a:p>
                      <a:pPr marL="0" marR="0" indent="0" algn="l">
                        <a:buNone/>
                        <a:defRPr lang="en-US" sz="1600" cap="none"/>
                      </a:pPr>
                      <a:r>
                        <a:rPr lang="ru-RU" sz="16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</a:t>
                      </a:r>
                      <a:endParaRPr sz="16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35560" marB="35560">
                    <a:lnL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8355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9pPr>
                    </a:lstStyle>
                    <a:p>
                      <a:pPr marL="0" marR="0" indent="0" algn="l">
                        <a:buFont typeface="Wingdings" pitchFamily="2" charset="2"/>
                        <a:buChar char=""/>
                        <a:defRPr lang="en-US" sz="1600" cap="none">
                          <a:solidFill>
                            <a:schemeClr val="tx2"/>
                          </a:solidFill>
                          <a:latin typeface="Times New Roman" pitchFamily="1" charset="0"/>
                          <a:ea typeface="Times New Roman" pitchFamily="1" charset="0"/>
                          <a:cs typeface="Times New Roman" pitchFamily="1" charset="0"/>
                        </a:defRPr>
                      </a:pPr>
                      <a:r>
                        <a:rPr lang="ru-RU" sz="1600" cap="none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ИП </a:t>
                      </a:r>
                      <a:r>
                        <a:rPr lang="ru-RU" sz="1600" cap="none" dirty="0" err="1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Великанова</a:t>
                      </a:r>
                      <a:r>
                        <a:rPr lang="ru-RU" sz="1600" cap="none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С.А.</a:t>
                      </a:r>
                      <a:endParaRPr lang="ru-RU" sz="1600" cap="none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35560" marB="35560">
                    <a:lnL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9pPr>
                    </a:lstStyle>
                    <a:p>
                      <a:pPr marL="0" marR="0" indent="0" algn="l">
                        <a:buNone/>
                        <a:defRPr lang="en-US" sz="1600" cap="none"/>
                      </a:pPr>
                      <a:r>
                        <a:rPr lang="ru-RU" sz="1600" b="0" i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Торговля розничная</a:t>
                      </a:r>
                      <a:endParaRPr sz="1600" b="0" i="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35560" marB="35560">
                    <a:lnL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9pPr>
                    </a:lstStyle>
                    <a:p>
                      <a:pPr marL="0" marR="0" indent="0" algn="l">
                        <a:buNone/>
                        <a:defRPr lang="en-US" sz="1600" cap="none"/>
                      </a:pPr>
                      <a:r>
                        <a:rPr lang="ru-RU" sz="16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sz="16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35560" marB="35560">
                    <a:lnL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8355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9pPr>
                    </a:lstStyle>
                    <a:p>
                      <a:pPr marL="0" marR="0" indent="0" algn="l">
                        <a:buFont typeface="Wingdings" pitchFamily="2" charset="2"/>
                        <a:buChar char=""/>
                        <a:defRPr lang="en-US" sz="1600" cap="none">
                          <a:solidFill>
                            <a:schemeClr val="tx2"/>
                          </a:solidFill>
                          <a:latin typeface="Times New Roman" pitchFamily="1" charset="0"/>
                          <a:ea typeface="Times New Roman" pitchFamily="1" charset="0"/>
                          <a:cs typeface="Times New Roman" pitchFamily="1" charset="0"/>
                        </a:defRPr>
                      </a:pPr>
                      <a:r>
                        <a:rPr lang="ru-RU" sz="1600" cap="none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ИП Клюкин Н.Ф.</a:t>
                      </a:r>
                    </a:p>
                  </a:txBody>
                  <a:tcPr marL="35560" marR="35560" marT="35560" marB="35560">
                    <a:lnL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9pPr>
                    </a:lstStyle>
                    <a:p>
                      <a:pPr marL="0" marR="0" indent="0" algn="l">
                        <a:buNone/>
                        <a:defRPr lang="en-US" sz="1600" cap="none"/>
                      </a:pPr>
                      <a:r>
                        <a:rPr lang="ru-RU" sz="1600" b="0" i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Торговля розничная</a:t>
                      </a:r>
                      <a:endParaRPr sz="1600" b="0" i="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35560" marB="35560">
                    <a:lnL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9pPr>
                    </a:lstStyle>
                    <a:p>
                      <a:pPr marL="0" marR="0" indent="0" algn="l">
                        <a:buNone/>
                        <a:defRPr lang="en-US" sz="1600" cap="none"/>
                      </a:pPr>
                      <a:r>
                        <a:rPr lang="ru-RU" sz="16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sz="16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35560" marB="35560">
                    <a:lnL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1868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9pPr>
                    </a:lstStyle>
                    <a:p>
                      <a:pPr marL="0" marR="0" indent="0" algn="l">
                        <a:buFont typeface="Wingdings" pitchFamily="2" charset="2"/>
                        <a:buChar char=""/>
                        <a:defRPr lang="en-US" sz="1600" cap="none">
                          <a:solidFill>
                            <a:schemeClr val="tx2"/>
                          </a:solidFill>
                          <a:latin typeface="Times New Roman" pitchFamily="1" charset="0"/>
                          <a:ea typeface="Times New Roman" pitchFamily="1" charset="0"/>
                          <a:cs typeface="Times New Roman" pitchFamily="1" charset="0"/>
                        </a:defRPr>
                      </a:pPr>
                      <a:r>
                        <a:rPr lang="ru-RU" sz="1600" cap="none" dirty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ООО «</a:t>
                      </a:r>
                      <a:r>
                        <a:rPr lang="ru-RU" sz="1600" cap="none" dirty="0" err="1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Веск</a:t>
                      </a:r>
                      <a:r>
                        <a:rPr lang="ru-RU" sz="1600" cap="none" dirty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</a:p>
                  </a:txBody>
                  <a:tcPr marL="35560" marR="35560" marT="35560" marB="35560">
                    <a:lnL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9pPr>
                    </a:lstStyle>
                    <a:p>
                      <a:pPr marL="0" marR="0" indent="0" algn="l">
                        <a:buNone/>
                        <a:defRPr lang="en-US" sz="1600" cap="none"/>
                      </a:pPr>
                      <a:r>
                        <a:rPr lang="ru-RU" sz="1600" b="0" i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Торговля розничная </a:t>
                      </a:r>
                      <a:endParaRPr sz="1600" b="0" i="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35560" marB="35560">
                    <a:lnL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9pPr>
                    </a:lstStyle>
                    <a:p>
                      <a:pPr marL="0" marR="0" indent="0" algn="l">
                        <a:buNone/>
                        <a:defRPr lang="en-US" sz="1600" cap="none"/>
                      </a:pPr>
                      <a:r>
                        <a:rPr lang="ru-RU" sz="16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sz="16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35560" marB="35560">
                    <a:lnL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41101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/>
              <a:t>Основные отрасли экономики</a:t>
            </a:r>
            <a:endParaRPr lang="ru-RU" b="1" i="1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66079133"/>
              </p:ext>
            </p:extLst>
          </p:nvPr>
        </p:nvGraphicFramePr>
        <p:xfrm>
          <a:off x="857250" y="2057400"/>
          <a:ext cx="7404100" cy="4038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046479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 descr="Группа людей">
            <a:extLst>
              <a:ext uri="{FF2B5EF4-FFF2-40B4-BE49-F238E27FC236}">
                <a16:creationId xmlns:a16="http://schemas.microsoft.com/office/drawing/2014/main" xmlns="" id="{3D0C36EA-71A5-46EB-B5F1-B7D79C5DA51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4406740" y="714881"/>
            <a:ext cx="1145979" cy="1145979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E4A396F0-5BB8-40E6-BB52-5F25ACF9A90A}"/>
              </a:ext>
            </a:extLst>
          </p:cNvPr>
          <p:cNvSpPr txBox="1"/>
          <p:nvPr/>
        </p:nvSpPr>
        <p:spPr>
          <a:xfrm>
            <a:off x="1730326" y="633046"/>
            <a:ext cx="2700998" cy="1323439"/>
          </a:xfrm>
          <a:prstGeom prst="rect">
            <a:avLst/>
          </a:prstGeom>
          <a:solidFill>
            <a:srgbClr val="A5B592"/>
          </a:solidFill>
        </p:spPr>
        <p:txBody>
          <a:bodyPr wrap="square" rtlCol="0">
            <a:spAutoFit/>
          </a:bodyPr>
          <a:lstStyle/>
          <a:p>
            <a:r>
              <a:rPr lang="ru-RU" sz="20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Количество реализуемых инвестиционных проектов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AABC7DE7-946B-4873-95BC-23BB4B4F74E7}"/>
              </a:ext>
            </a:extLst>
          </p:cNvPr>
          <p:cNvSpPr txBox="1"/>
          <p:nvPr/>
        </p:nvSpPr>
        <p:spPr>
          <a:xfrm>
            <a:off x="5401993" y="633046"/>
            <a:ext cx="3217161" cy="1292662"/>
          </a:xfrm>
          <a:prstGeom prst="rect">
            <a:avLst/>
          </a:prstGeom>
          <a:solidFill>
            <a:srgbClr val="A5B592"/>
          </a:solidFill>
        </p:spPr>
        <p:txBody>
          <a:bodyPr wrap="square" rtlCol="0">
            <a:spAutoFit/>
          </a:bodyPr>
          <a:lstStyle/>
          <a:p>
            <a:r>
              <a:rPr lang="ru-RU" sz="20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Рабочие места, создаваемые в рамках инвестиционных проектов</a:t>
            </a:r>
          </a:p>
          <a:p>
            <a:pPr algn="r"/>
            <a:endParaRPr lang="ru-RU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D46BB6E0-E01F-4BB6-910E-6ACA44E12CBA}"/>
              </a:ext>
            </a:extLst>
          </p:cNvPr>
          <p:cNvSpPr txBox="1"/>
          <p:nvPr/>
        </p:nvSpPr>
        <p:spPr>
          <a:xfrm>
            <a:off x="673716" y="2243439"/>
            <a:ext cx="2841674" cy="954107"/>
          </a:xfrm>
          <a:prstGeom prst="rect">
            <a:avLst/>
          </a:prstGeom>
          <a:solidFill>
            <a:srgbClr val="A5B592"/>
          </a:solidFill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Объем инвестиции по реализуемым проектам </a:t>
            </a:r>
          </a:p>
          <a:p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8DC4FC97-530A-434F-8D63-4250919D66BC}"/>
              </a:ext>
            </a:extLst>
          </p:cNvPr>
          <p:cNvSpPr txBox="1"/>
          <p:nvPr/>
        </p:nvSpPr>
        <p:spPr>
          <a:xfrm>
            <a:off x="4811151" y="2495094"/>
            <a:ext cx="3573194" cy="646331"/>
          </a:xfrm>
          <a:prstGeom prst="rect">
            <a:avLst/>
          </a:prstGeom>
          <a:solidFill>
            <a:srgbClr val="A5B592"/>
          </a:solidFill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Группы в соцсетях, число участников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43A24E38-969E-405A-B0EC-045A88E55A6D}"/>
              </a:ext>
            </a:extLst>
          </p:cNvPr>
          <p:cNvSpPr txBox="1"/>
          <p:nvPr/>
        </p:nvSpPr>
        <p:spPr>
          <a:xfrm>
            <a:off x="6419730" y="2852329"/>
            <a:ext cx="1659988" cy="92333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r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ВК 1000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r"/>
            <a:r>
              <a:rPr lang="ru-RU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 1326</a:t>
            </a:r>
          </a:p>
        </p:txBody>
      </p:sp>
      <p:sp>
        <p:nvSpPr>
          <p:cNvPr id="8" name="Овал 7">
            <a:extLst>
              <a:ext uri="{FF2B5EF4-FFF2-40B4-BE49-F238E27FC236}">
                <a16:creationId xmlns:a16="http://schemas.microsoft.com/office/drawing/2014/main" xmlns="" id="{F525D991-888B-421F-819A-F2388206C2CE}"/>
              </a:ext>
            </a:extLst>
          </p:cNvPr>
          <p:cNvSpPr/>
          <p:nvPr/>
        </p:nvSpPr>
        <p:spPr>
          <a:xfrm>
            <a:off x="3615164" y="1150856"/>
            <a:ext cx="1364566" cy="1190788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</p:txBody>
      </p:sp>
      <p:sp>
        <p:nvSpPr>
          <p:cNvPr id="11" name="Овал 10">
            <a:extLst>
              <a:ext uri="{FF2B5EF4-FFF2-40B4-BE49-F238E27FC236}">
                <a16:creationId xmlns:a16="http://schemas.microsoft.com/office/drawing/2014/main" xmlns="" id="{8B372A24-6CB3-4937-86AD-E283EEE32F49}"/>
              </a:ext>
            </a:extLst>
          </p:cNvPr>
          <p:cNvSpPr/>
          <p:nvPr/>
        </p:nvSpPr>
        <p:spPr>
          <a:xfrm>
            <a:off x="281353" y="319421"/>
            <a:ext cx="1280160" cy="119078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3" name="Рисунок 12" descr="Подъемный кран">
            <a:extLst>
              <a:ext uri="{FF2B5EF4-FFF2-40B4-BE49-F238E27FC236}">
                <a16:creationId xmlns:a16="http://schemas.microsoft.com/office/drawing/2014/main" xmlns="" id="{399749E0-23A8-4D86-B951-95C7A36873B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524845" y="504281"/>
            <a:ext cx="790484" cy="790484"/>
          </a:xfrm>
          <a:prstGeom prst="rect">
            <a:avLst/>
          </a:prstGeom>
        </p:spPr>
      </p:pic>
      <p:sp>
        <p:nvSpPr>
          <p:cNvPr id="16" name="Овал 15">
            <a:extLst>
              <a:ext uri="{FF2B5EF4-FFF2-40B4-BE49-F238E27FC236}">
                <a16:creationId xmlns:a16="http://schemas.microsoft.com/office/drawing/2014/main" xmlns="" id="{99920D09-232A-4A66-A931-869C789BBB4E}"/>
              </a:ext>
            </a:extLst>
          </p:cNvPr>
          <p:cNvSpPr/>
          <p:nvPr/>
        </p:nvSpPr>
        <p:spPr>
          <a:xfrm>
            <a:off x="7779666" y="1670449"/>
            <a:ext cx="1251561" cy="1145980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426</a:t>
            </a:r>
          </a:p>
        </p:txBody>
      </p:sp>
      <p:pic>
        <p:nvPicPr>
          <p:cNvPr id="20" name="Рисунок 19" descr="Деньги">
            <a:extLst>
              <a:ext uri="{FF2B5EF4-FFF2-40B4-BE49-F238E27FC236}">
                <a16:creationId xmlns:a16="http://schemas.microsoft.com/office/drawing/2014/main" xmlns="" id="{C4F4B5BD-AC63-4638-9DDE-B46C71B1804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524845" y="2818259"/>
            <a:ext cx="914400" cy="914400"/>
          </a:xfrm>
          <a:prstGeom prst="rect">
            <a:avLst/>
          </a:prstGeom>
        </p:spPr>
      </p:pic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xmlns="" id="{3A759069-9B48-425C-A194-FB5996F3A575}"/>
              </a:ext>
            </a:extLst>
          </p:cNvPr>
          <p:cNvSpPr/>
          <p:nvPr/>
        </p:nvSpPr>
        <p:spPr>
          <a:xfrm>
            <a:off x="1934411" y="2923489"/>
            <a:ext cx="2124222" cy="85217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1,7 млрд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xmlns="" id="{15FEA5B2-3684-4D9F-9102-F978ED344001}"/>
              </a:ext>
            </a:extLst>
          </p:cNvPr>
          <p:cNvSpPr txBox="1"/>
          <p:nvPr/>
        </p:nvSpPr>
        <p:spPr>
          <a:xfrm>
            <a:off x="513574" y="4012603"/>
            <a:ext cx="2841674" cy="646331"/>
          </a:xfrm>
          <a:prstGeom prst="rect">
            <a:avLst/>
          </a:prstGeom>
          <a:solidFill>
            <a:srgbClr val="A5B592"/>
          </a:solidFill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Протяженность водопроводных сетей</a:t>
            </a:r>
            <a:endParaRPr lang="ru-RU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24" name="Соединитель: уступ 23">
            <a:extLst>
              <a:ext uri="{FF2B5EF4-FFF2-40B4-BE49-F238E27FC236}">
                <a16:creationId xmlns:a16="http://schemas.microsoft.com/office/drawing/2014/main" xmlns="" id="{F7B27032-0157-4FC3-B66E-326E61D6F539}"/>
              </a:ext>
            </a:extLst>
          </p:cNvPr>
          <p:cNvCxnSpPr>
            <a:cxnSpLocks/>
          </p:cNvCxnSpPr>
          <p:nvPr/>
        </p:nvCxnSpPr>
        <p:spPr>
          <a:xfrm>
            <a:off x="524845" y="4672488"/>
            <a:ext cx="1205481" cy="670968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xmlns="" id="{DC617906-182E-4394-AF80-89A24EE9EA95}"/>
              </a:ext>
            </a:extLst>
          </p:cNvPr>
          <p:cNvSpPr/>
          <p:nvPr/>
        </p:nvSpPr>
        <p:spPr>
          <a:xfrm>
            <a:off x="1794154" y="4672488"/>
            <a:ext cx="244009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59,9 км</a:t>
            </a:r>
            <a:endParaRPr lang="ru-RU" sz="5400" b="1" cap="none" spc="0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xmlns="" id="{ECE61AE1-A719-49D9-82E8-3C888E9A6FFC}"/>
              </a:ext>
            </a:extLst>
          </p:cNvPr>
          <p:cNvSpPr/>
          <p:nvPr/>
        </p:nvSpPr>
        <p:spPr>
          <a:xfrm>
            <a:off x="524845" y="5842039"/>
            <a:ext cx="8094309" cy="70788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000" b="1" spc="50" dirty="0">
                <a:ln w="0"/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  <a:cs typeface="Times New Roman"/>
              </a:rPr>
              <a:t>Городской округ поселок Михайловский полностью газифицирован</a:t>
            </a:r>
            <a:endParaRPr lang="ru-RU" sz="2000" b="1" spc="50" dirty="0">
              <a:ln w="0"/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xmlns="" id="{6F0327B0-9F34-4A1E-A102-83D0EC41E8A0}"/>
              </a:ext>
            </a:extLst>
          </p:cNvPr>
          <p:cNvSpPr txBox="1"/>
          <p:nvPr/>
        </p:nvSpPr>
        <p:spPr>
          <a:xfrm>
            <a:off x="4572000" y="3775659"/>
            <a:ext cx="3812345" cy="707886"/>
          </a:xfrm>
          <a:prstGeom prst="rect">
            <a:avLst/>
          </a:prstGeom>
          <a:solidFill>
            <a:srgbClr val="A5B592"/>
          </a:solidFill>
        </p:spPr>
        <p:txBody>
          <a:bodyPr wrap="square" rtlCol="0">
            <a:spAutoFit/>
          </a:bodyPr>
          <a:lstStyle/>
          <a:p>
            <a:pPr lvl="0"/>
            <a:r>
              <a:rPr lang="ru-RU" sz="2000" dirty="0">
                <a:solidFill>
                  <a:srgbClr val="E7BC29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Количество </a:t>
            </a:r>
            <a:r>
              <a:rPr lang="ru-RU" sz="2000" dirty="0" smtClean="0">
                <a:solidFill>
                  <a:srgbClr val="E7BC29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реализованных </a:t>
            </a:r>
            <a:r>
              <a:rPr lang="ru-RU" sz="2000" dirty="0">
                <a:solidFill>
                  <a:srgbClr val="E7BC29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инвестиционных проектов </a:t>
            </a:r>
          </a:p>
        </p:txBody>
      </p:sp>
      <p:sp>
        <p:nvSpPr>
          <p:cNvPr id="31" name="Овал 30">
            <a:extLst>
              <a:ext uri="{FF2B5EF4-FFF2-40B4-BE49-F238E27FC236}">
                <a16:creationId xmlns:a16="http://schemas.microsoft.com/office/drawing/2014/main" xmlns="" id="{D3EFB442-C8F5-4E33-A332-BF9E4D68E754}"/>
              </a:ext>
            </a:extLst>
          </p:cNvPr>
          <p:cNvSpPr/>
          <p:nvPr/>
        </p:nvSpPr>
        <p:spPr>
          <a:xfrm>
            <a:off x="1794154" y="4547792"/>
            <a:ext cx="1378633" cy="1215718"/>
          </a:xfrm>
          <a:prstGeom prst="ellipse">
            <a:avLst/>
          </a:prstGeom>
          <a:noFill/>
          <a:ln w="38100" cap="flat" cmpd="sng" algn="ctr">
            <a:solidFill>
              <a:schemeClr val="accent2"/>
            </a:solidFill>
            <a:prstDash val="sysDot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idx="1"/>
          </p:nvPr>
        </p:nvSpPr>
        <p:spPr>
          <a:xfrm flipV="1">
            <a:off x="857252" y="6096000"/>
            <a:ext cx="4695468" cy="99982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  <p:sp>
        <p:nvSpPr>
          <p:cNvPr id="23" name="Овал 22">
            <a:extLst>
              <a:ext uri="{FF2B5EF4-FFF2-40B4-BE49-F238E27FC236}">
                <a16:creationId xmlns:a16="http://schemas.microsoft.com/office/drawing/2014/main" xmlns="" id="{F525D991-888B-421F-819A-F2388206C2CE}"/>
              </a:ext>
            </a:extLst>
          </p:cNvPr>
          <p:cNvSpPr/>
          <p:nvPr/>
        </p:nvSpPr>
        <p:spPr>
          <a:xfrm>
            <a:off x="7501364" y="3952398"/>
            <a:ext cx="1364566" cy="1190788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620396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Group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Shape 132"/>
          <p:cNvSpPr txBox="1">
            <a:spLocks noGrp="1"/>
          </p:cNvSpPr>
          <p:nvPr>
            <p:ph type="title"/>
          </p:nvPr>
        </p:nvSpPr>
        <p:spPr>
          <a:xfrm>
            <a:off x="983859" y="131298"/>
            <a:ext cx="7406640" cy="1549719"/>
          </a:xfrm>
          <a:prstGeom prst="rect">
            <a:avLst/>
          </a:prstGeom>
        </p:spPr>
        <p:txBody>
          <a:bodyPr>
            <a:noAutofit/>
          </a:bodyPr>
          <a:lstStyle>
            <a:defPPr/>
            <a:lvl1pPr lvl="0"/>
          </a:lstStyle>
          <a:p>
            <a:pPr marL="36195" lvl="0" indent="323850" algn="ctr">
              <a:lnSpc>
                <a:spcPct val="115000"/>
              </a:lnSpc>
              <a:spcBef>
                <a:spcPts val="800"/>
              </a:spcBef>
            </a:pPr>
            <a:r>
              <a:rPr sz="32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/>
            </a:r>
            <a:br>
              <a:rPr sz="32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r>
              <a:rPr sz="32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/>
            </a:r>
            <a:br>
              <a:rPr sz="32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r>
              <a:rPr sz="2800" b="1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Инвестиционные</a:t>
            </a:r>
            <a:r>
              <a:rPr sz="28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</a:t>
            </a:r>
            <a:r>
              <a:rPr sz="2800" b="1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проекты</a:t>
            </a:r>
            <a:r>
              <a:rPr sz="28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</a:t>
            </a:r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/>
            </a:r>
            <a:br>
              <a:rPr lang="ru-RU" sz="2800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r>
              <a:rPr sz="2800" b="1" dirty="0" err="1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на</a:t>
            </a:r>
            <a:r>
              <a:rPr sz="2800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</a:t>
            </a:r>
            <a:r>
              <a:rPr sz="2800" b="1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активной</a:t>
            </a:r>
            <a:r>
              <a:rPr sz="28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</a:t>
            </a:r>
            <a:r>
              <a:rPr sz="2800" b="1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стадии</a:t>
            </a:r>
            <a:r>
              <a:rPr sz="28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</a:t>
            </a:r>
            <a:r>
              <a:rPr sz="2800" b="1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реализации</a:t>
            </a:r>
            <a:r>
              <a:rPr sz="28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</a:t>
            </a:r>
            <a:r>
              <a:rPr sz="32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/>
            </a:r>
            <a:br>
              <a:rPr sz="32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endParaRPr sz="32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3" name="Shape 133"/>
          <p:cNvSpPr txBox="1">
            <a:spLocks noGrp="1"/>
          </p:cNvSpPr>
          <p:nvPr>
            <p:ph idx="1"/>
          </p:nvPr>
        </p:nvSpPr>
        <p:spPr>
          <a:xfrm>
            <a:off x="983859" y="1860451"/>
            <a:ext cx="7406640" cy="4470009"/>
          </a:xfrm>
          <a:prstGeom prst="rect">
            <a:avLst/>
          </a:prstGeom>
          <a:solidFill>
            <a:srgbClr val="A5B592"/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>
            <a:defPPr/>
            <a:lvl1pPr lvl="0"/>
          </a:lstStyle>
          <a:p>
            <a:pPr lvl="0"/>
            <a:r>
              <a:rPr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На</a:t>
            </a:r>
            <a:r>
              <a:rPr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территории</a:t>
            </a:r>
            <a:r>
              <a:rPr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dirty="0" err="1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городского</a:t>
            </a:r>
            <a:r>
              <a:rPr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dirty="0" err="1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округа</a:t>
            </a:r>
            <a:r>
              <a:rPr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п. </a:t>
            </a:r>
            <a:r>
              <a:rPr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Михайловский</a:t>
            </a:r>
            <a:r>
              <a:rPr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dirty="0" err="1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Саратовской</a:t>
            </a:r>
            <a:r>
              <a:rPr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dirty="0" err="1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области</a:t>
            </a:r>
            <a:r>
              <a:rPr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dirty="0" err="1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идет</a:t>
            </a:r>
            <a:r>
              <a:rPr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реализация</a:t>
            </a:r>
            <a:r>
              <a:rPr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филиалом</a:t>
            </a:r>
            <a:r>
              <a:rPr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«</a:t>
            </a:r>
            <a:r>
              <a:rPr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Экотехнопарк</a:t>
            </a:r>
            <a:r>
              <a:rPr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«</a:t>
            </a:r>
            <a:r>
              <a:rPr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Михайловский</a:t>
            </a:r>
            <a:r>
              <a:rPr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» </a:t>
            </a:r>
            <a:r>
              <a:rPr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ФГУП «ФЭО» (ФГУП «ФЭО») </a:t>
            </a:r>
            <a:r>
              <a:rPr dirty="0" err="1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инвестиционного</a:t>
            </a:r>
            <a:r>
              <a:rPr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проекта</a:t>
            </a:r>
            <a:r>
              <a:rPr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- </a:t>
            </a:r>
            <a:r>
              <a:rPr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Производственно-технический</a:t>
            </a:r>
            <a:r>
              <a:rPr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комплекс</a:t>
            </a:r>
            <a:r>
              <a:rPr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по</a:t>
            </a:r>
            <a:r>
              <a:rPr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обработке</a:t>
            </a:r>
            <a:r>
              <a:rPr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, </a:t>
            </a:r>
            <a:r>
              <a:rPr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утилизации</a:t>
            </a:r>
            <a:r>
              <a:rPr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и </a:t>
            </a:r>
            <a:r>
              <a:rPr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обезвреживанию</a:t>
            </a:r>
            <a:r>
              <a:rPr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отходов</a:t>
            </a:r>
            <a:r>
              <a:rPr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I и II </a:t>
            </a:r>
            <a:r>
              <a:rPr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классов</a:t>
            </a:r>
            <a:r>
              <a:rPr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опасности</a:t>
            </a:r>
            <a:r>
              <a:rPr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«</a:t>
            </a:r>
            <a:r>
              <a:rPr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Горный</a:t>
            </a:r>
            <a:r>
              <a:rPr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». </a:t>
            </a:r>
            <a:endParaRPr lang="ru-RU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lvl="0"/>
            <a:r>
              <a:rPr dirty="0" err="1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Цель</a:t>
            </a:r>
            <a:r>
              <a:rPr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проекта</a:t>
            </a:r>
            <a:r>
              <a:rPr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: </a:t>
            </a:r>
            <a:r>
              <a:rPr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создание</a:t>
            </a:r>
            <a:r>
              <a:rPr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инфраструктуры</a:t>
            </a:r>
            <a:r>
              <a:rPr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для</a:t>
            </a:r>
            <a:r>
              <a:rPr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обращения</a:t>
            </a:r>
            <a:r>
              <a:rPr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с </a:t>
            </a:r>
            <a:r>
              <a:rPr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отходами</a:t>
            </a:r>
            <a:r>
              <a:rPr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I-II </a:t>
            </a:r>
            <a:r>
              <a:rPr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классов</a:t>
            </a:r>
            <a:r>
              <a:rPr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опасности</a:t>
            </a:r>
            <a:r>
              <a:rPr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. </a:t>
            </a:r>
          </a:p>
          <a:p>
            <a:pPr lvl="0">
              <a:buClr>
                <a:srgbClr val="A5B592"/>
              </a:buClr>
            </a:pPr>
            <a:r>
              <a:rPr lang="ru-RU" dirty="0">
                <a:solidFill>
                  <a:srgbClr val="E7BC29">
                    <a:lumMod val="50000"/>
                  </a:srgb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Это повлечет инвестиционные вложения в экономику городского округа. </a:t>
            </a:r>
            <a:endParaRPr lang="ru-RU" dirty="0" smtClean="0">
              <a:solidFill>
                <a:srgbClr val="E7BC29">
                  <a:lumMod val="50000"/>
                </a:srgbClr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lvl="0">
              <a:buClr>
                <a:srgbClr val="A5B592"/>
              </a:buClr>
            </a:pPr>
            <a:r>
              <a:rPr lang="ru-RU" b="1" dirty="0" smtClean="0">
                <a:solidFill>
                  <a:srgbClr val="E7BC29">
                    <a:lumMod val="50000"/>
                  </a:srgb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Срок реализации проекта – 2024 год</a:t>
            </a:r>
            <a:endParaRPr lang="ru-RU" b="1" dirty="0">
              <a:solidFill>
                <a:srgbClr val="E7BC29">
                  <a:lumMod val="50000"/>
                </a:srgbClr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lvl="0">
              <a:buClr>
                <a:srgbClr val="A5B592"/>
              </a:buClr>
            </a:pPr>
            <a:r>
              <a:rPr b="1" dirty="0" err="1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Объем</a:t>
            </a:r>
            <a:r>
              <a:rPr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</a:t>
            </a:r>
            <a:r>
              <a:rPr b="1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инвестиций</a:t>
            </a:r>
            <a:r>
              <a:rPr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</a:t>
            </a:r>
            <a:r>
              <a:rPr b="1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по</a:t>
            </a:r>
            <a:r>
              <a:rPr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</a:t>
            </a:r>
            <a:r>
              <a:rPr b="1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проекту</a:t>
            </a:r>
            <a:r>
              <a:rPr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– </a:t>
            </a:r>
            <a:r>
              <a:rPr b="1"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10 462,5 </a:t>
            </a:r>
            <a:r>
              <a:rPr b="1" dirty="0" err="1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млн</a:t>
            </a:r>
            <a:r>
              <a:rPr b="1"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. </a:t>
            </a:r>
            <a:r>
              <a:rPr b="1" dirty="0" err="1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рублей</a:t>
            </a:r>
            <a:endParaRPr b="1" dirty="0"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r>
              <a:rPr b="1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Количество</a:t>
            </a:r>
            <a:r>
              <a:rPr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b="1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создаваемых</a:t>
            </a:r>
            <a:r>
              <a:rPr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b="1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рабочих</a:t>
            </a:r>
            <a:r>
              <a:rPr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b="1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мест</a:t>
            </a:r>
            <a:r>
              <a:rPr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b="1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по</a:t>
            </a:r>
            <a:r>
              <a:rPr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b="1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проекту</a:t>
            </a:r>
            <a:r>
              <a:rPr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–</a:t>
            </a:r>
            <a:r>
              <a:rPr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426</a:t>
            </a:r>
            <a:endParaRPr lang="ru-RU" b="1" dirty="0" smtClean="0"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endParaRPr b="1" dirty="0"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</p:txBody>
      </p:sp>
      <p:cxnSp>
        <p:nvCxnSpPr>
          <p:cNvPr id="3" name="Прямая соединительная линия 2">
            <a:extLst>
              <a:ext uri="{FF2B5EF4-FFF2-40B4-BE49-F238E27FC236}">
                <a16:creationId xmlns:a16="http://schemas.microsoft.com/office/drawing/2014/main" xmlns="" id="{616F9183-ACBB-4227-96ED-6AA53220C47D}"/>
              </a:ext>
            </a:extLst>
          </p:cNvPr>
          <p:cNvCxnSpPr>
            <a:cxnSpLocks/>
          </p:cNvCxnSpPr>
          <p:nvPr/>
        </p:nvCxnSpPr>
        <p:spPr>
          <a:xfrm>
            <a:off x="1179342" y="5725550"/>
            <a:ext cx="3392658" cy="0"/>
          </a:xfrm>
          <a:prstGeom prst="line">
            <a:avLst/>
          </a:prstGeom>
          <a:ln w="38100"/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>
            <a:extLst>
              <a:ext uri="{FF2B5EF4-FFF2-40B4-BE49-F238E27FC236}">
                <a16:creationId xmlns:a16="http://schemas.microsoft.com/office/drawing/2014/main" xmlns="" id="{0BFA056A-6367-452D-A13A-E1824AAD1018}"/>
              </a:ext>
            </a:extLst>
          </p:cNvPr>
          <p:cNvCxnSpPr>
            <a:cxnSpLocks/>
          </p:cNvCxnSpPr>
          <p:nvPr/>
        </p:nvCxnSpPr>
        <p:spPr>
          <a:xfrm>
            <a:off x="1179342" y="6103033"/>
            <a:ext cx="5516880" cy="0"/>
          </a:xfrm>
          <a:prstGeom prst="line">
            <a:avLst/>
          </a:prstGeom>
          <a:ln w="38100"/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pic>
        <p:nvPicPr>
          <p:cNvPr id="10" name="Рисунок 9" descr="Мозговой штурм группы">
            <a:extLst>
              <a:ext uri="{FF2B5EF4-FFF2-40B4-BE49-F238E27FC236}">
                <a16:creationId xmlns:a16="http://schemas.microsoft.com/office/drawing/2014/main" xmlns="" id="{FAF1470D-B3C5-4CA7-BE94-57D6CA720A4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7770013" y="482235"/>
            <a:ext cx="914400" cy="914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Group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Shape 132"/>
          <p:cNvSpPr txBox="1">
            <a:spLocks noGrp="1"/>
          </p:cNvSpPr>
          <p:nvPr>
            <p:ph type="title"/>
          </p:nvPr>
        </p:nvSpPr>
        <p:spPr>
          <a:xfrm>
            <a:off x="983859" y="131298"/>
            <a:ext cx="7406640" cy="1485065"/>
          </a:xfrm>
          <a:prstGeom prst="rect">
            <a:avLst/>
          </a:prstGeom>
        </p:spPr>
        <p:txBody>
          <a:bodyPr>
            <a:noAutofit/>
          </a:bodyPr>
          <a:lstStyle>
            <a:defPPr/>
            <a:lvl1pPr lvl="0"/>
          </a:lstStyle>
          <a:p>
            <a:pPr marL="36195" lvl="0" indent="323850" algn="ctr">
              <a:lnSpc>
                <a:spcPct val="115000"/>
              </a:lnSpc>
              <a:spcBef>
                <a:spcPts val="800"/>
              </a:spcBef>
            </a:pPr>
            <a:r>
              <a:rPr sz="32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/>
            </a:r>
            <a:br>
              <a:rPr sz="32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r>
              <a:rPr sz="32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/>
            </a:r>
            <a:br>
              <a:rPr sz="32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r>
              <a:rPr sz="2800" b="1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Инвестиционные</a:t>
            </a:r>
            <a:r>
              <a:rPr sz="28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</a:t>
            </a:r>
            <a:r>
              <a:rPr sz="2800" b="1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проекты</a:t>
            </a:r>
            <a:r>
              <a:rPr sz="28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</a:t>
            </a:r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/>
            </a:r>
            <a:br>
              <a:rPr lang="ru-RU" sz="2800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r>
              <a:rPr sz="2800" b="1" dirty="0" err="1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на</a:t>
            </a:r>
            <a:r>
              <a:rPr sz="2800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</a:t>
            </a:r>
            <a:r>
              <a:rPr sz="2800" b="1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активной</a:t>
            </a:r>
            <a:r>
              <a:rPr sz="28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</a:t>
            </a:r>
            <a:r>
              <a:rPr sz="2800" b="1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стадии</a:t>
            </a:r>
            <a:r>
              <a:rPr sz="28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</a:t>
            </a:r>
            <a:r>
              <a:rPr sz="2800" b="1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реализации</a:t>
            </a:r>
            <a:r>
              <a:rPr sz="28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</a:t>
            </a:r>
            <a:r>
              <a:rPr sz="32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/>
            </a:r>
            <a:br>
              <a:rPr sz="32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endParaRPr sz="32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Изображение1"/>
          <p:cNvPicPr>
            <a:picLocks noChangeAspect="1"/>
            <a:extLst>
              <a:ext uri="smNativeData">
                <pr:smNativeData xmlns:mc="http://schemas.openxmlformats.org/markup-compatibility/2006" xmlns:p14="http://schemas.microsoft.com/office/powerpoint/2010/main" xmlns:p15="http://schemas.microsoft.com/office/powerpoint/2012/main" xmlns:pr="smNativeData" xmlns="smNativeData" val="SMDATA_17_tYdtZRMAAAAlAAAAEQAAAC8BAAAAkAAAAEgAAACQAAAASAAAAAAAAAAAAAAAAAAAAAEAAABQAAAAAAAAAAAA4D8AAAAAAADgPwAAAAAAAOA/AAAAAAAA4D8AAAAAAADgPwAAAAAAAOA/AAAAAAAA4D8AAAAAAADgPwAAAAAAAOA/AAAAAAAA4D8CAAAAjAAAAAAAAAAAAAAApbWSDP///wgAAAAAAAAAAAAAAAAAAAAAAAAAAAAAAAAAAAAAZAAAAAEAAABAAAAAAAAAAAAAAAAAAAAAAAAAAAAAAAAAAAAAAAAAAAAAAAAAAAAAAAAAAAAAAAAAAAAAAAAAAAAAAAAAAAAAAAAAAAAAAAAAAAAAAAAAAAAAAAAAAAAAFAAAADwAAAABAAAAAAAAAFRiQgAUAAAAAQAAABQAAAAUAAAAFAAAAAEAAAAAAAAAZAAAAGQAAAAAAAAAZAAAAGQAAAAVAAAAYAAAAAAAAAAAAAAADwAAACADAAAAAAAAAAAAAAEAAACgMgAAVgcAAKr4//8BAAAAf39/AAEAAABkAAAAAAAAABQAAABAHwAAAAAAACYAAAAAAAAAwOD//wAAAAAmAAAAZAAAABYAAABMAAAAAAAAAAAAAAAEAAAAAAAAAAEAAAD++skKAAAAACgAAAAoAAAAZAAAAGQAAAAAAAAAzMzMAAAAAABQAAAAUAAAAGQAAABkAAAAAAAAAAcAAAA4AAAAAAAAAAAAAAAAAAAA////AAAAAAAAAAAAAAAAAAAAAAAAAAAAAAAAAAAAAABkAAAAZAAAAAAAAAAjAAAABAAAAGQAAAAXAAAAFAAAAAAAAAAAAAAA/38AAP9/AAAAAAAACQAAAAQAAABzL3Ns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KW1kgX///8BAAAAAAAAAAAAAAAAAAAAAAAAAAAAAAAAAAAAAAAAAABUYkIAf39/AP76yQPMzMwAwMD/AH9/fwAAAAAAAAAAAAAAAAD///8AAAAAACEAAAAYAAAAFAAAAGsBAADbBgAAxRoAALAoAAAQAAAAJgAAAAgAAAD//////////w=="/>
              </a:ext>
            </a:extLst>
          </p:cNvPicPr>
          <p:nvPr/>
        </p:nvPicPr>
        <p:blipFill>
          <a:blip r:embed="rId2"/>
          <a:stretch>
            <a:fillRect/>
          </a:stretch>
        </p:blipFill>
        <p:spPr>
          <a:xfrm>
            <a:off x="904760" y="1696161"/>
            <a:ext cx="3103822" cy="3821019"/>
          </a:xfrm>
          <a:prstGeom prst="rect">
            <a:avLst/>
          </a:prstGeom>
          <a:noFill/>
          <a:ln w="12700" cap="flat" cmpd="sng" algn="ctr">
            <a:solidFill>
              <a:srgbClr val="546242"/>
            </a:solidFill>
            <a:prstDash val="solid"/>
            <a:headEnd type="none"/>
            <a:tailEnd type="none"/>
          </a:ln>
          <a:effectLst/>
        </p:spPr>
      </p:pic>
      <p:pic>
        <p:nvPicPr>
          <p:cNvPr id="11" name="Изображение2"/>
          <p:cNvPicPr>
            <a:picLocks noChangeAspect="1"/>
            <a:extLst>
              <a:ext uri="smNativeData">
                <pr:smNativeData xmlns:mc="http://schemas.openxmlformats.org/markup-compatibility/2006" xmlns:p14="http://schemas.microsoft.com/office/powerpoint/2010/main" xmlns:p15="http://schemas.microsoft.com/office/powerpoint/2012/main" xmlns:pr="smNativeData" xmlns="smNativeData" val="SMDATA_17_tYdtZRMAAAAlAAAAEQAAAC8BAAAAkAAAAEgAAACQAAAASAAAAAAAAAAAAAAAAAAAAAEAAABQAAAAAAAAAAAA4D8AAAAAAADgPwAAAAAAAOA/AAAAAAAA4D8AAAAAAADgPwAAAAAAAOA/AAAAAAAA4D8AAAAAAADgPwAAAAAAAOA/AAAAAAAA4D8CAAAAjAAAAAAAAAAAAAAApbWSDP///wgAAAAAAAAAAAAAAAAAAAAAAAAAAAAAAAAAAAAAZAAAAAEAAABAAAAAAAAAAAAAAAAAAAAAAAAAAAAAAAAAAAAAAAAAAAAAAAAAAAAAAAAAAAAAAAAAAAAAAAAAAAAAAAAAAAAAAAAAAAAAAAAAAAAAAAAAAAAAAAAAAAAAFAAAADwAAAABAAAAAAAAAFRiQgAUAAAAAQAAABQAAAAUAAAAFAAAAAEAAAAAAAAAZAAAAGQAAAAAAAAAZAAAAGQAAAAVAAAAYAAAAAAAAAAAAAAADwAAACADAAAAAAAAAAAAAAEAAACgMgAAVgcAAKr4//8BAAAAf39/AAEAAABkAAAAAAAAABQAAABAHwAAAAAAACYAAAAAAAAAwOD//wAAAAAmAAAAZAAAABYAAABMAAAAAAAAAAAAAAAEAAAAAAAAAAEAAAD++skKAAAAACgAAAAoAAAAZAAAAGQAAAAAAAAAzMzMAAAAAABQAAAAUAAAAGQAAABkAAAAAAAAAAcAAAA4AAAAAAAAAAAAAAAAAAAA////AAAAAAAAAAAAAAAAAI0AAAAAAAAAAAAAAAAAAABkAAAAZAAAAAAAAAAjAAAABAAAAGQAAAAXAAAAFAAAAAAAAAAAAAAA/38AAP9/AAAAAAAACQAAAAQAAABzL3Ns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KW1kgX///8BAAAAAAAAAAAAAAAAAAAAAAAAAAAAAAAAAAAAAAAAAABUYkIAf39/AP76yQPMzMwAwMD/AH9/fwAAAAAAAAAAAAAAAAD///8AAAAAACEAAAAYAAAAFAAAALEcAADBBgAAGDcAAK4oAAAQAAAAJgAAAAgAAAD//////////w=="/>
              </a:ext>
            </a:extLst>
          </p:cNvPicPr>
          <p:nvPr/>
        </p:nvPicPr>
        <p:blipFill>
          <a:blip r:embed="rId3"/>
          <a:srcRect t="1410"/>
          <a:stretch>
            <a:fillRect/>
          </a:stretch>
        </p:blipFill>
        <p:spPr>
          <a:xfrm>
            <a:off x="3324889" y="3495835"/>
            <a:ext cx="3500784" cy="2982213"/>
          </a:xfrm>
          <a:prstGeom prst="rect">
            <a:avLst/>
          </a:prstGeom>
          <a:noFill/>
          <a:ln w="12700" cap="flat" cmpd="sng" algn="ctr">
            <a:solidFill>
              <a:srgbClr val="546242"/>
            </a:solidFill>
            <a:prstDash val="solid"/>
            <a:headEnd type="none"/>
            <a:tailEnd type="none"/>
          </a:ln>
          <a:effectLst/>
        </p:spPr>
      </p:pic>
      <p:pic>
        <p:nvPicPr>
          <p:cNvPr id="12" name="Изображение1"/>
          <p:cNvPicPr>
            <a:picLocks noChangeAspect="1"/>
            <a:extLst>
              <a:ext uri="smNativeData">
                <pr:smNativeData xmlns:mc="http://schemas.openxmlformats.org/markup-compatibility/2006" xmlns:p14="http://schemas.microsoft.com/office/powerpoint/2010/main" xmlns:p15="http://schemas.microsoft.com/office/powerpoint/2012/main" xmlns:pr="smNativeData" xmlns="smNativeData" val="SMDATA_17_tYdtZRMAAAAlAAAAEQAAAC8BAAAAkAAAAEgAAACQAAAASAAAAAAAAAAAAAAAAAAAAAEAAABQAAAAAAAAAAAA4D8AAAAAAADgPwAAAAAAAOA/AAAAAAAA4D8AAAAAAADgPwAAAAAAAOA/AAAAAAAA4D8AAAAAAADgPwAAAAAAAOA/AAAAAAAA4D8CAAAAjAAAAAEAAAAAAAAApbWSDP///wgAAAAAAAAAAAAAAAAAAAAAAAAAAAAAAAAAAAAAZAAAAAEAAABAAAAAAAAAAAAAAAAAAAAAAAAAAAAAAAAAAAAAAAAAAAAAAAAAAAAAAAAAAAAAAAAAAAAAAAAAAAAAAAAAAAAAAAAAAAAAAAAAAAAAAAAAAAAAAAAAAAAAFAAAADwAAAABAAAAAAAAAFRiQgAUAAAAAQAAABQAAAAUAAAAFAAAAAEAAAAAAAAAZAAAAGQAAAAAAAAAZAAAAGQAAAAVAAAAYAAAAAAAAAAAAAAADwAAACADAAAAAAAAAAAAAAEAAACgMgAAVgcAAKr4//8BAAAAf39/AAEAAABkAAAAAAAAABQAAABAHwAAAAAAACYAAAAAAAAAwOD//wAAAAAmAAAAZAAAABYAAABMAAAAAAAAAAAAAAAEAAAAAAAAAAEAAAD++skKAAAAACgAAAAoAAAAZAAAAGQAAAAAAAAAzMzMAAAAAABQAAAAUAAAAGQAAABkAAAAAAAAAAcAAAA4AAAAAAAAAAAAAAAAAAAA////AAAAAAAAAAAAAAAAAAAAAAAAAAAAAAAAAAAAAABkAAAAZAAAAAAAAAAjAAAABAAAAGQAAAAXAAAAFAAAAAAAAAAAAAAA/38AAP9/AAAAAAAACQAAAAQAAAAAAQAB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KW1kgX///8BAAAAAAAAAAAAAAAAAAAAAAAAAAAAAAAAAAAAAAAAAABUYkIAf39/AP76yQPMzMwAwMD/AH9/fwAAAAAAAAAAAAAAAAD///8AAAAAACEAAAAYAAAAFAAAAL0HAADOBwAAFTIAACQoAAAQAAAAJgAAAAgAAAD//////////w=="/>
              </a:ext>
            </a:extLst>
          </p:cNvPicPr>
          <p:nvPr/>
        </p:nvPicPr>
        <p:blipFill>
          <a:blip r:embed="rId4"/>
          <a:stretch>
            <a:fillRect/>
          </a:stretch>
        </p:blipFill>
        <p:spPr>
          <a:xfrm>
            <a:off x="5552658" y="1820169"/>
            <a:ext cx="3166283" cy="2417942"/>
          </a:xfrm>
          <a:prstGeom prst="rect">
            <a:avLst/>
          </a:prstGeom>
          <a:solidFill>
            <a:srgbClr val="A5B592"/>
          </a:solidFill>
          <a:ln w="12700" cap="flat" cmpd="sng" algn="ctr">
            <a:solidFill>
              <a:srgbClr val="546242"/>
            </a:solidFill>
            <a:prstDash val="solid"/>
            <a:headEnd type="none"/>
            <a:tailEnd type="none"/>
          </a:ln>
          <a:effectLst/>
        </p:spPr>
      </p:pic>
    </p:spTree>
    <p:extLst>
      <p:ext uri="{BB962C8B-B14F-4D97-AF65-F5344CB8AC3E}">
        <p14:creationId xmlns:p14="http://schemas.microsoft.com/office/powerpoint/2010/main" val="2232770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Group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Shape 135"/>
          <p:cNvSpPr txBox="1">
            <a:spLocks noGrp="1"/>
          </p:cNvSpPr>
          <p:nvPr>
            <p:ph type="title"/>
          </p:nvPr>
        </p:nvSpPr>
        <p:spPr>
          <a:xfrm>
            <a:off x="857250" y="283029"/>
            <a:ext cx="7406640" cy="1077685"/>
          </a:xfrm>
          <a:prstGeom prst="rect">
            <a:avLst/>
          </a:prstGeom>
        </p:spPr>
        <p:txBody>
          <a:bodyPr>
            <a:noAutofit/>
          </a:bodyPr>
          <a:lstStyle>
            <a:defPPr/>
            <a:lvl1pPr lvl="0"/>
          </a:lstStyle>
          <a:p>
            <a:pPr marL="36195" lvl="0" indent="323850" algn="ctr">
              <a:lnSpc>
                <a:spcPct val="115000"/>
              </a:lnSpc>
              <a:spcBef>
                <a:spcPts val="800"/>
              </a:spcBef>
            </a:pPr>
            <a:r>
              <a:rPr sz="32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/>
            </a:r>
            <a:br>
              <a:rPr sz="32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r>
              <a:rPr sz="2800" b="1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Перечень</a:t>
            </a:r>
            <a:r>
              <a:rPr sz="28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 (</a:t>
            </a:r>
            <a:r>
              <a:rPr sz="2800" b="1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возможных</a:t>
            </a:r>
            <a:r>
              <a:rPr sz="28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) </a:t>
            </a:r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/>
            </a:r>
            <a:br>
              <a:rPr lang="ru-RU" sz="2800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r>
              <a:rPr sz="2800" b="1" dirty="0" err="1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инвестиционных</a:t>
            </a:r>
            <a:r>
              <a:rPr sz="2800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</a:t>
            </a:r>
            <a:r>
              <a:rPr sz="2800" b="1" dirty="0" err="1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проектов</a:t>
            </a:r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/>
            </a:r>
            <a:br>
              <a:rPr lang="ru-RU" sz="2800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r>
              <a:rPr sz="2800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</a:t>
            </a:r>
            <a:r>
              <a:rPr sz="28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/>
            </a:r>
            <a:br>
              <a:rPr sz="28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endParaRPr sz="2800" b="1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6" name="Shape 136"/>
          <p:cNvSpPr txBox="1">
            <a:spLocks noGrp="1"/>
          </p:cNvSpPr>
          <p:nvPr>
            <p:ph idx="1"/>
          </p:nvPr>
        </p:nvSpPr>
        <p:spPr>
          <a:xfrm>
            <a:off x="857251" y="1338943"/>
            <a:ext cx="7404653" cy="4757057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>
            <a:defPPr/>
            <a:lvl1pPr lvl="0"/>
          </a:lstStyle>
          <a:p>
            <a:pPr marL="34290" indent="0">
              <a:buNone/>
            </a:pP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1. </a:t>
            </a:r>
            <a:r>
              <a:rPr sz="2400" b="1" dirty="0" err="1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Наименование</a:t>
            </a:r>
            <a:r>
              <a:rPr sz="24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sz="2400" b="1" dirty="0" err="1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проекта</a:t>
            </a:r>
            <a:r>
              <a:rPr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- </a:t>
            </a:r>
            <a:r>
              <a:rPr b="1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Строительство</a:t>
            </a:r>
            <a:r>
              <a:rPr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b="1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завода</a:t>
            </a:r>
            <a:r>
              <a:rPr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b="1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минеральных</a:t>
            </a:r>
            <a:r>
              <a:rPr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b="1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удобрений</a:t>
            </a:r>
            <a:r>
              <a:rPr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b="1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на</a:t>
            </a:r>
            <a:r>
              <a:rPr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b="1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базе</a:t>
            </a:r>
            <a:r>
              <a:rPr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b="1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бывшего</a:t>
            </a:r>
            <a:r>
              <a:rPr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b="1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объекта</a:t>
            </a:r>
            <a:r>
              <a:rPr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b="1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по</a:t>
            </a:r>
            <a:r>
              <a:rPr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b="1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уничтожению</a:t>
            </a:r>
            <a:r>
              <a:rPr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b="1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химического</a:t>
            </a:r>
            <a:r>
              <a:rPr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b="1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оружия</a:t>
            </a:r>
            <a:r>
              <a:rPr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(</a:t>
            </a:r>
            <a:r>
              <a:rPr b="1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промышленный</a:t>
            </a:r>
            <a:r>
              <a:rPr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b="1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комплекс</a:t>
            </a:r>
            <a:r>
              <a:rPr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)</a:t>
            </a:r>
          </a:p>
          <a:p>
            <a:pPr marL="34290" indent="0">
              <a:buNone/>
            </a:pPr>
            <a:r>
              <a:rPr b="1" dirty="0" err="1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Инвестиционная</a:t>
            </a:r>
            <a:r>
              <a:rPr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</a:t>
            </a:r>
            <a:r>
              <a:rPr b="1" dirty="0" err="1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площадка</a:t>
            </a:r>
            <a:r>
              <a:rPr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</a:t>
            </a:r>
            <a:r>
              <a:rPr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- </a:t>
            </a:r>
            <a:r>
              <a:rPr b="1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Саратовская</a:t>
            </a:r>
            <a:r>
              <a:rPr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</a:t>
            </a:r>
            <a:r>
              <a:rPr b="1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область</a:t>
            </a:r>
            <a:r>
              <a:rPr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п. </a:t>
            </a:r>
            <a:r>
              <a:rPr b="1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Михайловский</a:t>
            </a:r>
            <a:r>
              <a:rPr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(</a:t>
            </a:r>
            <a:r>
              <a:rPr b="1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на</a:t>
            </a:r>
            <a:r>
              <a:rPr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</a:t>
            </a:r>
            <a:r>
              <a:rPr b="1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базе</a:t>
            </a:r>
            <a:r>
              <a:rPr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</a:t>
            </a:r>
            <a:r>
              <a:rPr b="1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имущественного</a:t>
            </a:r>
            <a:r>
              <a:rPr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</a:t>
            </a:r>
            <a:r>
              <a:rPr b="1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комплекса</a:t>
            </a:r>
            <a:r>
              <a:rPr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ФКП «</a:t>
            </a:r>
            <a:r>
              <a:rPr b="1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Горный</a:t>
            </a:r>
            <a:r>
              <a:rPr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»)</a:t>
            </a:r>
          </a:p>
          <a:p>
            <a:pPr marL="34290" indent="0">
              <a:buNone/>
            </a:pPr>
            <a:r>
              <a:rPr b="1" dirty="0" err="1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Ориентировочный</a:t>
            </a:r>
            <a:r>
              <a:rPr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</a:t>
            </a:r>
            <a:r>
              <a:rPr b="1" dirty="0" err="1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объём</a:t>
            </a:r>
            <a:r>
              <a:rPr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</a:t>
            </a:r>
            <a:r>
              <a:rPr b="1" dirty="0" err="1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инвестиций</a:t>
            </a:r>
            <a:r>
              <a:rPr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</a:t>
            </a:r>
            <a:r>
              <a:rPr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- </a:t>
            </a:r>
          </a:p>
          <a:p>
            <a:pPr marL="34290" indent="0">
              <a:buNone/>
            </a:pPr>
            <a:r>
              <a:rPr b="1" dirty="0" err="1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Проектная</a:t>
            </a:r>
            <a:r>
              <a:rPr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</a:t>
            </a:r>
            <a:r>
              <a:rPr b="1" dirty="0" err="1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мощность</a:t>
            </a:r>
            <a:r>
              <a:rPr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 </a:t>
            </a:r>
            <a:r>
              <a:rPr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- </a:t>
            </a:r>
            <a:r>
              <a:rPr b="1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на</a:t>
            </a:r>
            <a:r>
              <a:rPr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</a:t>
            </a:r>
            <a:r>
              <a:rPr b="1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предприятии</a:t>
            </a:r>
            <a:r>
              <a:rPr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</a:t>
            </a:r>
            <a:r>
              <a:rPr b="1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планируется</a:t>
            </a:r>
            <a:r>
              <a:rPr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</a:t>
            </a:r>
            <a:r>
              <a:rPr b="1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производить</a:t>
            </a:r>
            <a:r>
              <a:rPr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2100 </a:t>
            </a:r>
            <a:r>
              <a:rPr b="1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тонн</a:t>
            </a:r>
            <a:r>
              <a:rPr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</a:t>
            </a:r>
            <a:r>
              <a:rPr b="1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аммиака</a:t>
            </a:r>
            <a:r>
              <a:rPr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, 3300 </a:t>
            </a:r>
            <a:r>
              <a:rPr b="1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тонн</a:t>
            </a:r>
            <a:r>
              <a:rPr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</a:t>
            </a:r>
            <a:r>
              <a:rPr b="1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карбамида</a:t>
            </a:r>
            <a:r>
              <a:rPr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и 500 </a:t>
            </a:r>
            <a:r>
              <a:rPr b="1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тонн</a:t>
            </a:r>
            <a:r>
              <a:rPr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«</a:t>
            </a:r>
            <a:r>
              <a:rPr b="1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голубого</a:t>
            </a:r>
            <a:r>
              <a:rPr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» </a:t>
            </a:r>
            <a:r>
              <a:rPr b="1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аммиака</a:t>
            </a:r>
            <a:r>
              <a:rPr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в </a:t>
            </a:r>
            <a:r>
              <a:rPr b="1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сутки</a:t>
            </a:r>
            <a:endParaRPr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34290" indent="0">
              <a:buNone/>
            </a:pPr>
            <a:r>
              <a:rPr sz="2800" b="1" dirty="0" err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Создание</a:t>
            </a:r>
            <a:r>
              <a:rPr sz="2800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</a:t>
            </a:r>
            <a:r>
              <a:rPr sz="2800" b="1" dirty="0" err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рабочих</a:t>
            </a:r>
            <a:r>
              <a:rPr sz="2800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</a:t>
            </a:r>
            <a:r>
              <a:rPr sz="2800" b="1" dirty="0" err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мест</a:t>
            </a:r>
            <a:r>
              <a:rPr sz="2800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</a:t>
            </a:r>
            <a:r>
              <a:rPr lang="ru-RU" sz="2800" b="1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–</a:t>
            </a:r>
            <a:r>
              <a:rPr sz="2800" b="1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850</a:t>
            </a:r>
            <a:endParaRPr lang="ru-RU" sz="2800" b="1" dirty="0" smtClean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34290" indent="0">
              <a:buNone/>
            </a:pPr>
            <a:r>
              <a:rPr lang="ru-RU" sz="2800" b="1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Начало реализации – 2024 год</a:t>
            </a:r>
          </a:p>
          <a:p>
            <a:pPr marL="34290" indent="0">
              <a:buNone/>
            </a:pPr>
            <a:r>
              <a:rPr lang="ru-RU" sz="2100" b="1" dirty="0" smtClean="0">
                <a:solidFill>
                  <a:schemeClr val="accent2">
                    <a:lumMod val="50000"/>
                  </a:schemeClr>
                </a:solidFill>
                <a:latin typeface="Times New Roman"/>
                <a:ea typeface="Calibri"/>
              </a:rPr>
              <a:t>2. Открытие пункта </a:t>
            </a:r>
            <a:r>
              <a:rPr lang="ru-RU" sz="2100" b="1" dirty="0">
                <a:solidFill>
                  <a:schemeClr val="accent2">
                    <a:lumMod val="50000"/>
                  </a:schemeClr>
                </a:solidFill>
                <a:latin typeface="Times New Roman"/>
                <a:ea typeface="Calibri"/>
              </a:rPr>
              <a:t>выдачи интернет-заказов </a:t>
            </a:r>
            <a:r>
              <a:rPr lang="en-US" sz="2100" b="1" dirty="0" err="1" smtClean="0">
                <a:solidFill>
                  <a:schemeClr val="accent2">
                    <a:lumMod val="50000"/>
                  </a:schemeClr>
                </a:solidFill>
                <a:latin typeface="Times New Roman"/>
              </a:rPr>
              <a:t>Wildberries</a:t>
            </a:r>
            <a:r>
              <a:rPr lang="ru-RU" sz="2100" b="1" dirty="0" smtClean="0">
                <a:solidFill>
                  <a:schemeClr val="accent2">
                    <a:lumMod val="50000"/>
                  </a:schemeClr>
                </a:solidFill>
                <a:latin typeface="Times New Roman"/>
              </a:rPr>
              <a:t>. Срок реализации 2024 год. Количество рабочих мест – 2.</a:t>
            </a:r>
            <a:r>
              <a:rPr lang="ru-RU" sz="2100" b="1" dirty="0">
                <a:solidFill>
                  <a:schemeClr val="accent2">
                    <a:lumMod val="50000"/>
                  </a:schemeClr>
                </a:solidFill>
                <a:latin typeface="Times New Roman"/>
              </a:rPr>
              <a:t> </a:t>
            </a:r>
            <a:endParaRPr lang="ru-RU" sz="2100" b="1" dirty="0" smtClean="0">
              <a:solidFill>
                <a:schemeClr val="accent2">
                  <a:lumMod val="50000"/>
                </a:schemeClr>
              </a:solidFill>
              <a:latin typeface="Times New Roman"/>
            </a:endParaRPr>
          </a:p>
          <a:p>
            <a:pPr marL="34290" indent="0">
              <a:buNone/>
            </a:pPr>
            <a:r>
              <a:rPr lang="ru-RU" sz="2100" b="1" dirty="0" smtClean="0">
                <a:solidFill>
                  <a:schemeClr val="accent2">
                    <a:lumMod val="50000"/>
                  </a:schemeClr>
                </a:solidFill>
                <a:latin typeface="Times New Roman"/>
              </a:rPr>
              <a:t>Объем </a:t>
            </a:r>
            <a:r>
              <a:rPr lang="ru-RU" sz="2100" b="1" dirty="0">
                <a:solidFill>
                  <a:schemeClr val="accent2">
                    <a:lumMod val="50000"/>
                  </a:schemeClr>
                </a:solidFill>
                <a:latin typeface="Times New Roman"/>
              </a:rPr>
              <a:t>инвестиций по проекту 0,45 млн. </a:t>
            </a:r>
            <a:endParaRPr lang="ru-RU" sz="2100" b="1" dirty="0" smtClean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solidFill>
                <a:schemeClr val="accent2">
                  <a:lumMod val="50000"/>
                </a:schemeClr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34290" indent="0">
              <a:buNone/>
            </a:pPr>
            <a:endParaRPr lang="ru-RU" sz="2800" b="1" dirty="0" smtClean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34290" indent="0">
              <a:buNone/>
            </a:pPr>
            <a:endParaRPr lang="ru-RU" sz="2800" b="1" dirty="0" smtClean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34290" indent="0">
              <a:buNone/>
            </a:pPr>
            <a:endParaRPr lang="ru-RU" sz="2800" b="1" dirty="0" smtClean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34290" indent="0">
              <a:buNone/>
            </a:pPr>
            <a:endParaRPr sz="2800" b="1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endParaRPr dirty="0">
              <a:solidFill>
                <a:schemeClr val="bg1"/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F562E1B5-D23E-445E-8072-975548840857}"/>
              </a:ext>
            </a:extLst>
          </p:cNvPr>
          <p:cNvSpPr/>
          <p:nvPr/>
        </p:nvSpPr>
        <p:spPr>
          <a:xfrm>
            <a:off x="5323114" y="2764971"/>
            <a:ext cx="2394857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600" b="1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$</a:t>
            </a:r>
            <a:r>
              <a:rPr lang="ru-RU" sz="3600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 млрд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Group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Shape 135"/>
          <p:cNvSpPr txBox="1">
            <a:spLocks noGrp="1"/>
          </p:cNvSpPr>
          <p:nvPr>
            <p:ph type="title"/>
          </p:nvPr>
        </p:nvSpPr>
        <p:spPr>
          <a:xfrm>
            <a:off x="933796" y="718244"/>
            <a:ext cx="7406640" cy="1356360"/>
          </a:xfrm>
          <a:prstGeom prst="rect">
            <a:avLst/>
          </a:prstGeom>
        </p:spPr>
        <p:txBody>
          <a:bodyPr>
            <a:noAutofit/>
          </a:bodyPr>
          <a:lstStyle>
            <a:defPPr/>
            <a:lvl1pPr lvl="0"/>
          </a:lstStyle>
          <a:p>
            <a:pPr marL="36195" lvl="0" indent="323850" algn="ctr">
              <a:lnSpc>
                <a:spcPct val="115000"/>
              </a:lnSpc>
              <a:spcBef>
                <a:spcPts val="800"/>
              </a:spcBef>
            </a:pPr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Инвестиционные ниши</a:t>
            </a:r>
            <a:endParaRPr sz="2800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Изображение4"/>
          <p:cNvPicPr>
            <a:picLocks noChangeAspect="1"/>
            <a:extLst>
              <a:ext uri="smNativeData">
                <pr:smNativeData xmlns:mc="http://schemas.openxmlformats.org/markup-compatibility/2006" xmlns:p14="http://schemas.microsoft.com/office/powerpoint/2010/main" xmlns:p15="http://schemas.microsoft.com/office/powerpoint/2012/main" xmlns:pr="smNativeData" xmlns="smNativeData" val="SMDATA_17_tYdtZRMAAAAlAAAAEQAAAC8BAAAAkAAAAEgAAACQAAAASAAAAAAAAAAAAAAAAAAAAAEAAABQAAAAAAAAAAAA4D8AAAAAAADgPwAAAAAAAOA/AAAAAAAA4D8AAAAAAADgPwAAAAAAAOA/AAAAAAAA4D8AAAAAAADgPwAAAAAAAOA/AAAAAAAA4D8CAAAAjAAAAAAAAAAAAAAApbWS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++skKAAAAACgAAAAoAAAAZAAAAGQAAAAAAAAAzMzMAAAAAABQAAAAUAAAAGQAAABkAAAAAAAAAAcAAAA4AAAAAAAAAAAAAAAAAAAA////AAAAAAAAAAAAAAAAAAAAAAAAAAAAAAAAAAAAAABkAAAAZAAAAAAAAAAjAAAABAAAAGQAAAAXAAAAFAAAAAAAAAAAAAAA/38AAP9/AAAAAAAACQAAAAQAAAAOAAAA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KW1kgX///8BAAAAAAAAAAAAAAAAAAAAAAAAAAAAAAAAAAAAAAAAAAAAAAACf39/AP76yQPMzMwAwMD/AH9/fwAAAAAAAAAAAAAAAAD///8AAAAAACEAAAAYAAAAFAAAAFUfAACWDgAAJSIAAGYRAAAQAAAAJgAAAAgAAAD//////////w=="/>
              </a:ext>
            </a:extLst>
          </p:cNvPicPr>
          <p:nvPr/>
        </p:nvPicPr>
        <p:blipFill>
          <a:blip r:embed="rId2"/>
          <a:stretch>
            <a:fillRect/>
          </a:stretch>
        </p:blipFill>
        <p:spPr>
          <a:xfrm>
            <a:off x="5229571" y="2648373"/>
            <a:ext cx="457200" cy="457200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819332" y="2502786"/>
            <a:ext cx="3045096" cy="446276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36195" lvl="0" indent="323850" algn="ctr" defTabSz="685800">
              <a:lnSpc>
                <a:spcPct val="115000"/>
              </a:lnSpc>
              <a:spcBef>
                <a:spcPts val="800"/>
              </a:spcBef>
              <a:defRPr lang="en-US" sz="4000" cap="none">
                <a:solidFill>
                  <a:srgbClr val="A5B592"/>
                </a:solidFill>
              </a:defRPr>
            </a:pPr>
            <a:r>
              <a:rPr lang="ru-RU" sz="2000" b="1" kern="1" dirty="0" smtClean="0">
                <a:solidFill>
                  <a:schemeClr val="accent3">
                    <a:lumMod val="50000"/>
                  </a:schemeClr>
                </a:solidFill>
                <a:latin typeface="Times New Roman" pitchFamily="1" charset="0"/>
                <a:ea typeface="Calibri" pitchFamily="2" charset="-52"/>
                <a:cs typeface="Times New Roman" pitchFamily="1" charset="0"/>
              </a:rPr>
              <a:t>Медицина</a:t>
            </a:r>
            <a:endParaRPr lang="ru-RU" sz="2000" b="1" kern="1" dirty="0">
              <a:solidFill>
                <a:schemeClr val="accent3">
                  <a:lumMod val="50000"/>
                </a:schemeClr>
              </a:solidFill>
              <a:latin typeface="Times New Roman" pitchFamily="1" charset="0"/>
              <a:ea typeface="Calibri" pitchFamily="2" charset="-52"/>
              <a:cs typeface="Times New Roman" pitchFamily="1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211781" y="2502786"/>
            <a:ext cx="4608945" cy="707886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36195" lvl="0" algn="ctr" defTabSz="685800">
              <a:defRPr lang="en-US" sz="4000" cap="none">
                <a:solidFill>
                  <a:srgbClr val="A5B592"/>
                </a:solidFill>
              </a:defRPr>
            </a:pPr>
            <a:r>
              <a:rPr lang="ru-RU" sz="2000" b="1" kern="1" dirty="0" smtClean="0">
                <a:solidFill>
                  <a:schemeClr val="accent3">
                    <a:lumMod val="50000"/>
                  </a:schemeClr>
                </a:solidFill>
                <a:latin typeface="Times New Roman" pitchFamily="1" charset="0"/>
                <a:ea typeface="Calibri" pitchFamily="2" charset="-52"/>
                <a:cs typeface="Times New Roman" pitchFamily="1" charset="0"/>
              </a:rPr>
              <a:t>Развитие                         предпринимательства</a:t>
            </a:r>
            <a:endParaRPr lang="ru-RU" sz="2000" b="1" kern="1" dirty="0">
              <a:solidFill>
                <a:schemeClr val="accent3">
                  <a:lumMod val="50000"/>
                </a:schemeClr>
              </a:solidFill>
              <a:latin typeface="Times New Roman" pitchFamily="1" charset="0"/>
              <a:ea typeface="Calibri" pitchFamily="2" charset="-52"/>
              <a:cs typeface="Times New Roman" pitchFamily="1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42257" y="4278086"/>
            <a:ext cx="7522029" cy="707886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u="none" strike="noStrike" kern="1" cap="none" spc="0" normalizeH="0" baseline="0" noProof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uLnTx/>
                <a:uFillTx/>
                <a:latin typeface="Times New Roman" pitchFamily="1" charset="0"/>
                <a:ea typeface="Calibri" pitchFamily="2" charset="-52"/>
                <a:cs typeface="Times New Roman" pitchFamily="1" charset="0"/>
              </a:rPr>
              <a:t>Создание промышленного комплекса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u="none" strike="noStrike" kern="1" cap="none" spc="0" normalizeH="0" baseline="0" noProof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uLnTx/>
                <a:uFillTx/>
                <a:latin typeface="Times New Roman" pitchFamily="1" charset="0"/>
                <a:ea typeface="Calibri" pitchFamily="2" charset="-52"/>
                <a:cs typeface="Times New Roman" pitchFamily="1" charset="0"/>
              </a:rPr>
              <a:t>по переработке отходов</a:t>
            </a:r>
            <a:endParaRPr kumimoji="0" lang="ru-RU" sz="2000" b="0" u="none" strike="noStrike" kern="0" cap="none" spc="0" normalizeH="0" baseline="0" noProof="0" dirty="0" smtClean="0">
              <a:ln>
                <a:noFill/>
              </a:ln>
              <a:solidFill>
                <a:schemeClr val="accent3">
                  <a:lumMod val="50000"/>
                </a:schemeClr>
              </a:solidFill>
              <a:effectLst/>
              <a:uLnTx/>
              <a:uFillTx/>
            </a:endParaRPr>
          </a:p>
        </p:txBody>
      </p:sp>
      <p:pic>
        <p:nvPicPr>
          <p:cNvPr id="10" name="Изображение5"/>
          <p:cNvPicPr>
            <a:picLocks noChangeAspect="1"/>
            <a:extLst>
              <a:ext uri="smNativeData">
                <pr:smNativeData xmlns:mc="http://schemas.openxmlformats.org/markup-compatibility/2006" xmlns:p14="http://schemas.microsoft.com/office/powerpoint/2010/main" xmlns:p15="http://schemas.microsoft.com/office/powerpoint/2012/main" xmlns:pr="smNativeData" xmlns="smNativeData" val="SMDATA_17_tYdtZRMAAAAlAAAAEQAAAC8BAAAAkAAAAEgAAACQAAAASAAAAAAAAAAAAAAAAAAAAAEAAABQAAAAAAAAAAAA4D8AAAAAAADgPwAAAAAAAOA/AAAAAAAA4D8AAAAAAADgPwAAAAAAAOA/AAAAAAAA4D8AAAAAAADgPwAAAAAAAOA/AAAAAAAA4D8CAAAAjAAAAAAAAAAAAAAApbWS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++skKAAAAACgAAAAoAAAAZAAAAGQAAAAAAAAAzMzMAAAAAABQAAAAUAAAAGQAAABkAAAAAAAAAAcAAAA4AAAAAAAAAAAAAAAAAAAA////AAAAAAAAAAAAAAAAAAAAAAAAAAAAAAAAAAAAAABkAAAAZAAAAAAAAAAjAAAABAAAAGQAAAAXAAAAFAAAAAAAAAAAAAAA/38AAP9/AAAAAAAACQAAAAQAAAAOAAAA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KW1kgX///8BAAAAAAAAAAAAAAAAAAAAAAAAAAAAAAAAAAAAAAAAAAAAAAACf39/AP76yQPMzMwAwMD/AH9/fwAAAAAAAAAAAAAAAAD///8AAAAAACEAAAAYAAAAFAAAAJglAAADIAAAdCsAAN8lAAAQAAAAJgAAAAgAAAD//////////w=="/>
              </a:ext>
            </a:extLst>
          </p:cNvPicPr>
          <p:nvPr/>
        </p:nvPicPr>
        <p:blipFill>
          <a:blip r:embed="rId3"/>
          <a:stretch>
            <a:fillRect/>
          </a:stretch>
        </p:blipFill>
        <p:spPr>
          <a:xfrm>
            <a:off x="5458171" y="4468586"/>
            <a:ext cx="952500" cy="952500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9" name="Прямоугольник 8"/>
          <p:cNvSpPr/>
          <p:nvPr/>
        </p:nvSpPr>
        <p:spPr>
          <a:xfrm>
            <a:off x="801551" y="3244334"/>
            <a:ext cx="306287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Фармацевтический бизнес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4211781" y="3280334"/>
            <a:ext cx="460894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dirty="0" smtClean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Сетевые </a:t>
            </a:r>
            <a:r>
              <a:rPr lang="ru-RU" dirty="0" err="1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маркетплейсы</a:t>
            </a:r>
            <a:endParaRPr lang="ru-RU" dirty="0" smtClean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949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7250" y="609599"/>
            <a:ext cx="7406640" cy="1012371"/>
          </a:xfrm>
        </p:spPr>
        <p:txBody>
          <a:bodyPr>
            <a:normAutofit fontScale="90000"/>
          </a:bodyPr>
          <a:lstStyle/>
          <a:p>
            <a:pPr lvl="0" defTabSz="457200">
              <a:lnSpc>
                <a:spcPct val="100000"/>
              </a:lnSpc>
              <a:spcBef>
                <a:spcPts val="0"/>
              </a:spcBef>
            </a:pPr>
            <a:r>
              <a:rPr lang="ru-RU" sz="2800" b="1" dirty="0">
                <a:solidFill>
                  <a:srgbClr val="E7BC29">
                    <a:lumMod val="50000"/>
                  </a:srgb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Общая характеристика Михайловского ГО</a:t>
            </a:r>
            <a:br>
              <a:rPr lang="ru-RU" sz="2800" b="1" dirty="0">
                <a:solidFill>
                  <a:srgbClr val="E7BC29">
                    <a:lumMod val="50000"/>
                  </a:srgb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57250" y="1153886"/>
            <a:ext cx="3566160" cy="1099457"/>
          </a:xfr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Территория 19,31 </a:t>
            </a:r>
            <a:r>
              <a:rPr lang="ru-RU" dirty="0" err="1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кв.км</a:t>
            </a:r>
            <a:endParaRPr lang="ru-RU" dirty="0" smtClean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 smtClean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Населенных пунктов - 2</a:t>
            </a:r>
            <a:endParaRPr lang="ru-RU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261258" y="2721483"/>
            <a:ext cx="3679371" cy="2666946"/>
          </a:xfr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lvl="0"/>
            <a:r>
              <a:rPr lang="ru-RU" sz="18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Расположен в центральной части Саратовского Заволжья, вблизи от поселка Горный (центра </a:t>
            </a:r>
            <a:r>
              <a:rPr lang="ru-RU" sz="1800" b="1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Краснопартизанского</a:t>
            </a:r>
            <a:r>
              <a:rPr lang="ru-RU" sz="18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МО) и окружен территорией </a:t>
            </a:r>
            <a:r>
              <a:rPr lang="ru-RU" sz="1800" b="1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Горновского</a:t>
            </a:r>
            <a:r>
              <a:rPr lang="ru-RU" sz="18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МО.</a:t>
            </a:r>
          </a:p>
          <a:p>
            <a:pPr lvl="0">
              <a:buFont typeface="Arial" panose="020B0604020202020204" pitchFamily="34" charset="0"/>
              <a:buChar char="•"/>
            </a:pPr>
            <a:r>
              <a:rPr lang="ru-RU" sz="20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Расстояние до областного центра (г. Саратов) 228 км</a:t>
            </a:r>
            <a:endParaRPr lang="ru-RU" sz="2000" b="1" dirty="0">
              <a:solidFill>
                <a:schemeClr val="accent3">
                  <a:lumMod val="50000"/>
                </a:schemeClr>
              </a:solidFill>
            </a:endParaRPr>
          </a:p>
          <a:p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701880" y="1143001"/>
            <a:ext cx="3767206" cy="1534886"/>
          </a:xfr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lvl="0"/>
            <a:r>
              <a:rPr lang="ru-RU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Населения 2355 чел., в том числе</a:t>
            </a:r>
          </a:p>
          <a:p>
            <a:pPr lvl="0"/>
            <a:r>
              <a:rPr lang="ru-RU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ельское население 2355 чел.</a:t>
            </a:r>
            <a:endParaRPr lang="ru-RU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1" name="Объект 10"/>
          <p:cNvGraphicFramePr>
            <a:graphicFrameLocks noGrp="1"/>
          </p:cNvGraphicFramePr>
          <p:nvPr>
            <p:ph sz="quarter" idx="4"/>
            <p:extLst>
              <p:ext uri="{D42A27DB-BD31-4B8C-83A1-F6EECF244321}">
                <p14:modId xmlns:p14="http://schemas.microsoft.com/office/powerpoint/2010/main" val="3956862145"/>
              </p:ext>
            </p:extLst>
          </p:nvPr>
        </p:nvGraphicFramePr>
        <p:xfrm>
          <a:off x="4107345" y="2830287"/>
          <a:ext cx="4731856" cy="32505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7" name="Рисунок 6" descr="Карта с кнопкой">
            <a:extLst>
              <a:ext uri="{FF2B5EF4-FFF2-40B4-BE49-F238E27FC236}">
                <a16:creationId xmlns:a16="http://schemas.microsoft.com/office/drawing/2014/main" xmlns="" id="{45F75EFF-BE94-4221-8978-E59EE168077F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1"/>
              </a:ext>
            </a:extLst>
          </a:blip>
          <a:stretch>
            <a:fillRect/>
          </a:stretch>
        </p:blipFill>
        <p:spPr>
          <a:xfrm>
            <a:off x="3316036" y="4934578"/>
            <a:ext cx="791308" cy="791308"/>
          </a:xfrm>
          <a:prstGeom prst="rect">
            <a:avLst/>
          </a:prstGeom>
          <a:ln>
            <a:noFill/>
          </a:ln>
          <a:effectLst>
            <a:glow rad="101600">
              <a:schemeClr val="accent3">
                <a:lumMod val="50000"/>
                <a:alpha val="40000"/>
              </a:schemeClr>
            </a:glow>
          </a:effectLst>
          <a:scene3d>
            <a:camera prst="isometricOffAxis2Left"/>
            <a:lightRig rig="threePt" dir="t"/>
          </a:scene3d>
        </p:spPr>
      </p:pic>
      <p:pic>
        <p:nvPicPr>
          <p:cNvPr id="8" name="Рисунок 7" descr="Расширение бизнеса (справа налево)">
            <a:extLst>
              <a:ext uri="{FF2B5EF4-FFF2-40B4-BE49-F238E27FC236}">
                <a16:creationId xmlns:a16="http://schemas.microsoft.com/office/drawing/2014/main" xmlns="" id="{48F53075-A2E8-442D-8980-C9D94D3CAEA0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3"/>
              </a:ext>
            </a:extLst>
          </a:blip>
          <a:stretch>
            <a:fillRect/>
          </a:stretch>
        </p:blipFill>
        <p:spPr>
          <a:xfrm>
            <a:off x="7469944" y="2242839"/>
            <a:ext cx="791308" cy="791308"/>
          </a:xfrm>
          <a:prstGeom prst="rect">
            <a:avLst/>
          </a:prstGeom>
          <a:ln>
            <a:noFill/>
          </a:ln>
          <a:effectLst>
            <a:glow rad="101600">
              <a:schemeClr val="accent3">
                <a:lumMod val="50000"/>
                <a:alpha val="60000"/>
              </a:schemeClr>
            </a:glow>
          </a:effectLst>
        </p:spPr>
      </p:pic>
      <p:sp>
        <p:nvSpPr>
          <p:cNvPr id="12" name="Стрелка вправо с вырезом 11"/>
          <p:cNvSpPr/>
          <p:nvPr/>
        </p:nvSpPr>
        <p:spPr>
          <a:xfrm>
            <a:off x="4757057" y="5116286"/>
            <a:ext cx="978408" cy="484632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7202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Group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Shape 135"/>
          <p:cNvSpPr txBox="1">
            <a:spLocks noGrp="1"/>
          </p:cNvSpPr>
          <p:nvPr>
            <p:ph type="title"/>
          </p:nvPr>
        </p:nvSpPr>
        <p:spPr>
          <a:xfrm>
            <a:off x="933796" y="718244"/>
            <a:ext cx="7406640" cy="936385"/>
          </a:xfrm>
          <a:prstGeom prst="rect">
            <a:avLst/>
          </a:prstGeom>
        </p:spPr>
        <p:txBody>
          <a:bodyPr>
            <a:noAutofit/>
          </a:bodyPr>
          <a:lstStyle>
            <a:defPPr/>
            <a:lvl1pPr lvl="0"/>
          </a:lstStyle>
          <a:p>
            <a:pPr marL="36195" lvl="0" indent="323850" algn="ctr">
              <a:lnSpc>
                <a:spcPct val="115000"/>
              </a:lnSpc>
              <a:spcBef>
                <a:spcPts val="800"/>
              </a:spcBef>
            </a:pPr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Свободные инвестиционные площадки</a:t>
            </a:r>
            <a:endParaRPr sz="2800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211781" y="3280334"/>
            <a:ext cx="460894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dirty="0" smtClean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dirty="0" smtClean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6983770"/>
              </p:ext>
            </p:extLst>
          </p:nvPr>
        </p:nvGraphicFramePr>
        <p:xfrm>
          <a:off x="729342" y="2009616"/>
          <a:ext cx="7390494" cy="1393574"/>
        </p:xfrm>
        <a:graphic>
          <a:graphicData uri="http://schemas.openxmlformats.org/drawingml/2006/table">
            <a:tbl>
              <a:tblPr/>
              <a:tblGrid>
                <a:gridCol w="497310"/>
                <a:gridCol w="797783"/>
                <a:gridCol w="904573"/>
                <a:gridCol w="912949"/>
                <a:gridCol w="544419"/>
                <a:gridCol w="546513"/>
                <a:gridCol w="921325"/>
                <a:gridCol w="923419"/>
                <a:gridCol w="795690"/>
                <a:gridCol w="546513"/>
              </a:tblGrid>
              <a:tr h="410291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№ п/п</a:t>
                      </a:r>
                    </a:p>
                  </a:txBody>
                  <a:tcPr marL="7074" marR="7074" marT="707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Адрес объекта</a:t>
                      </a:r>
                    </a:p>
                  </a:txBody>
                  <a:tcPr marL="7074" marR="7074" marT="707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Вид объекта</a:t>
                      </a:r>
                    </a:p>
                  </a:txBody>
                  <a:tcPr marL="7074" marR="7074" marT="707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Наименование объекта</a:t>
                      </a:r>
                    </a:p>
                  </a:txBody>
                  <a:tcPr marL="7074" marR="7074" marT="707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Основные характеристики объекта</a:t>
                      </a:r>
                    </a:p>
                  </a:txBody>
                  <a:tcPr marL="7074" marR="7074" marT="707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Кадастровый номер</a:t>
                      </a:r>
                    </a:p>
                  </a:txBody>
                  <a:tcPr marL="7074" marR="7074" marT="707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Тех. состояние объекта</a:t>
                      </a:r>
                    </a:p>
                  </a:txBody>
                  <a:tcPr marL="7074" marR="7074" marT="70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1"/>
                    </a:solidFill>
                  </a:tcPr>
                </a:tc>
              </a:tr>
              <a:tr h="41736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тип</a:t>
                      </a:r>
                    </a:p>
                  </a:txBody>
                  <a:tcPr marL="7074" marR="7074" marT="707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значение</a:t>
                      </a:r>
                    </a:p>
                  </a:txBody>
                  <a:tcPr marL="7074" marR="7074" marT="707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ед.изм</a:t>
                      </a: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.</a:t>
                      </a:r>
                    </a:p>
                  </a:txBody>
                  <a:tcPr marL="7074" marR="7074" marT="707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номер</a:t>
                      </a:r>
                    </a:p>
                  </a:txBody>
                  <a:tcPr marL="7074" marR="7074" marT="707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тип</a:t>
                      </a:r>
                    </a:p>
                  </a:txBody>
                  <a:tcPr marL="7074" marR="7074" marT="707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6591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074" marR="7074" marT="707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п. Михайловский, микрорайон Солнечный, д.7 </a:t>
                      </a:r>
                    </a:p>
                  </a:txBody>
                  <a:tcPr marL="7074" marR="7074" marT="707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нежилое</a:t>
                      </a:r>
                    </a:p>
                  </a:txBody>
                  <a:tcPr marL="7074" marR="7074" marT="707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столовая</a:t>
                      </a:r>
                    </a:p>
                  </a:txBody>
                  <a:tcPr marL="7074" marR="7074" marT="707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площадь</a:t>
                      </a:r>
                    </a:p>
                  </a:txBody>
                  <a:tcPr marL="7074" marR="7074" marT="707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620,2</a:t>
                      </a:r>
                    </a:p>
                  </a:txBody>
                  <a:tcPr marL="7074" marR="7074" marT="707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кв.м</a:t>
                      </a: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.</a:t>
                      </a:r>
                    </a:p>
                  </a:txBody>
                  <a:tcPr marL="7074" marR="7074" marT="707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64:18:052101:50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074" marR="7074" marT="707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кадастровый</a:t>
                      </a:r>
                    </a:p>
                  </a:txBody>
                  <a:tcPr marL="7074" marR="7074" marT="707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удовл</a:t>
                      </a: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.</a:t>
                      </a:r>
                    </a:p>
                  </a:txBody>
                  <a:tcPr marL="7074" marR="7074" marT="707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228600" y="3926664"/>
            <a:ext cx="859212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" lvl="0" defTabSz="685800">
              <a:lnSpc>
                <a:spcPct val="90000"/>
              </a:lnSpc>
              <a:spcBef>
                <a:spcPts val="1000"/>
              </a:spcBef>
              <a:buClr>
                <a:srgbClr val="A5B592"/>
              </a:buClr>
              <a:buSzPct val="80000"/>
            </a:pPr>
            <a:r>
              <a:rPr lang="ru-RU" sz="2000" b="1" dirty="0" smtClean="0">
                <a:solidFill>
                  <a:srgbClr val="F3A447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2. Инвестиционная </a:t>
            </a:r>
            <a:r>
              <a:rPr lang="ru-RU" sz="2000" b="1" dirty="0">
                <a:solidFill>
                  <a:srgbClr val="F3A447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площадка </a:t>
            </a:r>
            <a:r>
              <a:rPr lang="ru-RU" sz="2000" b="1" dirty="0">
                <a:solidFill>
                  <a:srgbClr val="F3A447">
                    <a:lumMod val="50000"/>
                  </a:srgb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- Саратовская область </a:t>
            </a:r>
            <a:r>
              <a:rPr lang="ru-RU" sz="2000" b="1" dirty="0" smtClean="0">
                <a:solidFill>
                  <a:srgbClr val="F3A447">
                    <a:lumMod val="50000"/>
                  </a:srgb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п</a:t>
            </a:r>
            <a:r>
              <a:rPr lang="ru-RU" sz="2000" b="1" dirty="0">
                <a:solidFill>
                  <a:srgbClr val="F3A447">
                    <a:lumMod val="50000"/>
                  </a:srgb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. Михайловский (на базе имущественного комплекса ФКП «Горный»)</a:t>
            </a:r>
          </a:p>
        </p:txBody>
      </p:sp>
    </p:spTree>
    <p:extLst>
      <p:ext uri="{BB962C8B-B14F-4D97-AF65-F5344CB8AC3E}">
        <p14:creationId xmlns:p14="http://schemas.microsoft.com/office/powerpoint/2010/main" val="814176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Group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 rot="21357756">
            <a:off x="388862" y="1802916"/>
            <a:ext cx="2999948" cy="1253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195" lvl="0" indent="323850" defTabSz="685800">
              <a:lnSpc>
                <a:spcPct val="115000"/>
              </a:lnSpc>
              <a:spcBef>
                <a:spcPts val="800"/>
              </a:spcBef>
              <a:defRPr lang="en-US" cap="none">
                <a:solidFill>
                  <a:srgbClr val="A5B592"/>
                </a:solidFill>
                <a:latin typeface="Times New Roman" pitchFamily="1" charset="0"/>
                <a:ea typeface="Times New Roman" pitchFamily="1" charset="0"/>
                <a:cs typeface="Times New Roman" pitchFamily="1" charset="0"/>
              </a:defRPr>
            </a:pPr>
            <a:endParaRPr lang="ru-RU" dirty="0" smtClean="0">
              <a:latin typeface="Calibri"/>
              <a:ea typeface="Calibri"/>
              <a:cs typeface="Calibri"/>
            </a:endParaRPr>
          </a:p>
          <a:p>
            <a:pPr marL="36195" lvl="0" indent="323850" defTabSz="685800">
              <a:lnSpc>
                <a:spcPct val="115000"/>
              </a:lnSpc>
              <a:spcBef>
                <a:spcPts val="800"/>
              </a:spcBef>
              <a:defRPr lang="en-US" cap="none">
                <a:solidFill>
                  <a:srgbClr val="A5B592"/>
                </a:solidFill>
                <a:latin typeface="Times New Roman" pitchFamily="1" charset="0"/>
                <a:ea typeface="Times New Roman" pitchFamily="1" charset="0"/>
                <a:cs typeface="Times New Roman" pitchFamily="1" charset="0"/>
              </a:defRPr>
            </a:pPr>
            <a:endParaRPr lang="ru-RU" dirty="0">
              <a:latin typeface="Calibri"/>
              <a:ea typeface="Calibri"/>
              <a:cs typeface="Calibri"/>
            </a:endParaRPr>
          </a:p>
          <a:p>
            <a:pPr marL="36195" lvl="0" indent="323850" defTabSz="685800">
              <a:lnSpc>
                <a:spcPct val="115000"/>
              </a:lnSpc>
              <a:spcBef>
                <a:spcPts val="800"/>
              </a:spcBef>
              <a:defRPr lang="en-US" cap="none">
                <a:solidFill>
                  <a:srgbClr val="A5B592"/>
                </a:solidFill>
                <a:latin typeface="Times New Roman" pitchFamily="1" charset="0"/>
                <a:ea typeface="Times New Roman" pitchFamily="1" charset="0"/>
                <a:cs typeface="Times New Roman" pitchFamily="1" charset="0"/>
              </a:defRPr>
            </a:pPr>
            <a:endParaRPr lang="ru-RU" dirty="0" smtClean="0">
              <a:latin typeface="Calibri"/>
              <a:ea typeface="Calibri"/>
              <a:cs typeface="Calibri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55171" y="1404257"/>
            <a:ext cx="8142515" cy="378565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endParaRPr lang="ru-RU" sz="2000" b="1" dirty="0" smtClean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ru-RU" sz="2000" b="1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ru-RU" sz="2000" b="1" dirty="0" smtClean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АО </a:t>
            </a:r>
            <a:r>
              <a:rPr lang="ru-RU" sz="20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«Федеральная корпорация по развитию малого и среднего предпринимательства</a:t>
            </a:r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»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НМК </a:t>
            </a:r>
            <a:r>
              <a:rPr lang="ru-RU" sz="20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«Фонд микрокредитования субъектов </a:t>
            </a:r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малого предпринимательства </a:t>
            </a:r>
            <a:r>
              <a:rPr lang="ru-RU" sz="20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Саратовской области</a:t>
            </a:r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2000" b="1" kern="1" dirty="0" smtClean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ru-RU" sz="20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АНО «Центр поддержки экспорта Саратовской области» </a:t>
            </a:r>
            <a:endParaRPr lang="ru-RU" sz="2000" b="1" dirty="0" smtClean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ru-RU" sz="20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Центр предпринимателя «Мой бизнес</a:t>
            </a:r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»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endParaRPr lang="ru-RU" sz="2000" b="1" kern="1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endParaRPr lang="ru-RU" sz="2000" b="1" kern="1" dirty="0" smtClean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buFont typeface="Arial" panose="020B0604020202020204" pitchFamily="34" charset="0"/>
              <a:buChar char="•"/>
            </a:pPr>
            <a:endParaRPr lang="ru-RU" sz="2000" b="1" kern="1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74171" y="239487"/>
            <a:ext cx="877388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800" b="1" dirty="0" smtClean="0">
              <a:solidFill>
                <a:srgbClr val="E7BC29">
                  <a:lumMod val="50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algn="ctr"/>
            <a:r>
              <a:rPr lang="ru-RU" sz="2800" b="1" dirty="0" smtClean="0">
                <a:solidFill>
                  <a:srgbClr val="E7BC29">
                    <a:lumMod val="50000"/>
                  </a:srgb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Действия администрации</a:t>
            </a:r>
          </a:p>
          <a:p>
            <a:pPr algn="ctr"/>
            <a:endParaRPr lang="ru-RU" sz="2800" b="1" dirty="0">
              <a:solidFill>
                <a:srgbClr val="E7BC29">
                  <a:lumMod val="50000"/>
                </a:srgbClr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algn="ctr"/>
            <a:r>
              <a:rPr lang="ru-RU" sz="2800" b="1" dirty="0" smtClean="0">
                <a:solidFill>
                  <a:srgbClr val="E7BC29">
                    <a:lumMod val="50000"/>
                  </a:srgb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Меры государственной поддержки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3833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Group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Shape 13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Autofit/>
          </a:bodyPr>
          <a:lstStyle>
            <a:defPPr/>
            <a:lvl1pPr lvl="0"/>
          </a:lstStyle>
          <a:p>
            <a:pPr marL="36195" lvl="0" indent="323850" algn="ctr">
              <a:lnSpc>
                <a:spcPct val="115000"/>
              </a:lnSpc>
              <a:spcBef>
                <a:spcPts val="800"/>
              </a:spcBef>
            </a:pPr>
            <a:r>
              <a:rPr sz="32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/>
            </a:r>
            <a:br>
              <a:rPr sz="32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endParaRPr sz="3200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ЗаголовокСлайда1"/>
          <p:cNvSpPr>
            <a:extLst>
              <a:ext uri="smNativeData">
                <pr:smNativeData xmlns:mc="http://schemas.openxmlformats.org/markup-compatibility/2006" xmlns:p14="http://schemas.microsoft.com/office/powerpoint/2010/main" xmlns:p15="http://schemas.microsoft.com/office/powerpoint/2012/main" xmlns:pr="smNativeData" xmlns="smNativeData" val="SMDATA_15_tYdtZRMAAAAlAAAAZA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++sk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P///wEAAAAAAAAAAAAAAAAAAAAAAAAAAAAAAAAAAAAAAAAAAAAAAAB/f38A/vrJA8zMzADAwP8Af39/AAAAAAAAAAAAAAAAAAAAAAAAAAAAIQAAABgAAAAUAAAAkQUAAKwCAAAhMwAABAsAABAAAAAmAAAACAAAAP//////////"/>
              </a:ext>
            </a:extLst>
          </p:cNvSpPr>
          <p:nvPr/>
        </p:nvSpPr>
        <p:spPr>
          <a:xfrm>
            <a:off x="904875" y="434340"/>
            <a:ext cx="7406640" cy="135636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spcCol="215900" anchor="ctr"/>
          <a:lstStyle/>
          <a:p>
            <a:pPr marL="36195" indent="323850" algn="ctr" defTabSz="685800">
              <a:lnSpc>
                <a:spcPct val="115000"/>
              </a:lnSpc>
              <a:spcBef>
                <a:spcPts val="800"/>
              </a:spcBef>
              <a:tabLst/>
              <a:defRPr lang="en-US" sz="4000" cap="none">
                <a:solidFill>
                  <a:schemeClr val="accent1"/>
                </a:solidFill>
              </a:defRPr>
            </a:pPr>
            <a:r>
              <a:rPr dirty="0"/>
              <a:t/>
            </a:r>
            <a:br>
              <a:rPr dirty="0"/>
            </a:br>
            <a:r>
              <a:rPr lang="ru-RU" sz="2800" b="1" cap="none" dirty="0" smtClean="0">
                <a:solidFill>
                  <a:schemeClr val="accent3">
                    <a:lumMod val="50000"/>
                  </a:schemeClr>
                </a:solidFill>
                <a:latin typeface="Times New Roman" pitchFamily="1" charset="0"/>
                <a:ea typeface="Calibri" pitchFamily="2" charset="-52"/>
                <a:cs typeface="Times New Roman" pitchFamily="1" charset="0"/>
              </a:rPr>
              <a:t>Бизнес-кейсы, инвестиционные идеи</a:t>
            </a:r>
            <a:endParaRPr lang="ru-RU" sz="2800" b="1" cap="none" dirty="0">
              <a:solidFill>
                <a:schemeClr val="accent3">
                  <a:lumMod val="50000"/>
                </a:schemeClr>
              </a:solidFill>
              <a:latin typeface="Times New Roman" pitchFamily="1" charset="0"/>
              <a:ea typeface="Calibri" pitchFamily="2" charset="-52"/>
              <a:cs typeface="Times New Roman" pitchFamily="1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2211569"/>
              </p:ext>
            </p:extLst>
          </p:nvPr>
        </p:nvGraphicFramePr>
        <p:xfrm>
          <a:off x="904876" y="2338705"/>
          <a:ext cx="7406639" cy="3637552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7406639"/>
              </a:tblGrid>
              <a:tr h="3637552">
                <a:tc>
                  <a:txBody>
                    <a:bodyPr/>
                    <a:lstStyle/>
                    <a:p>
                      <a:pPr marL="0" marR="0" indent="0" algn="just">
                        <a:buNone/>
                        <a:defRPr lang="en-US" sz="2800" b="1" cap="none">
                          <a:latin typeface="Times New Roman" pitchFamily="1" charset="0"/>
                          <a:ea typeface="Times New Roman" pitchFamily="1" charset="0"/>
                          <a:cs typeface="Times New Roman" pitchFamily="1" charset="0"/>
                        </a:defRPr>
                      </a:pPr>
                      <a:r>
                        <a:rPr lang="ru-RU" sz="24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2400" baseline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</a:t>
                      </a:r>
                      <a:r>
                        <a:rPr lang="ru-RU" sz="24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птечный пункт;</a:t>
                      </a:r>
                    </a:p>
                    <a:p>
                      <a:pPr marL="0" marR="0" indent="0" algn="just">
                        <a:buNone/>
                        <a:defRPr lang="en-US" sz="2800" b="1" cap="none">
                          <a:latin typeface="Times New Roman" pitchFamily="1" charset="0"/>
                          <a:ea typeface="Times New Roman" pitchFamily="1" charset="0"/>
                          <a:cs typeface="Times New Roman" pitchFamily="1" charset="0"/>
                        </a:defRPr>
                      </a:pPr>
                      <a:r>
                        <a:rPr lang="ru-RU" sz="2400" baseline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т</a:t>
                      </a:r>
                      <a:r>
                        <a:rPr lang="ru-RU" sz="24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ранспортное обслуживание населения;</a:t>
                      </a:r>
                    </a:p>
                    <a:p>
                      <a:pPr algn="just"/>
                      <a:r>
                        <a:rPr lang="ru-RU" sz="24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2400" b="1" baseline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</a:t>
                      </a:r>
                      <a:r>
                        <a:rPr lang="ru-RU" sz="24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ткрытие пункта</a:t>
                      </a:r>
                      <a:r>
                        <a:rPr lang="ru-RU" sz="2400" b="1" baseline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выдачи заказов </a:t>
                      </a:r>
                      <a:r>
                        <a:rPr lang="en-US" sz="2400" b="1" i="0" dirty="0" err="1" smtClean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Wildberries</a:t>
                      </a:r>
                      <a:r>
                        <a:rPr lang="ru-RU" sz="2400" b="1" i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en-US" sz="2400" b="1" i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400" b="1" i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indent="0" algn="just">
                        <a:buFontTx/>
                        <a:buNone/>
                      </a:pPr>
                      <a:r>
                        <a:rPr lang="ru-RU" sz="2400" b="1" i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достроить промышленный комплекс;</a:t>
                      </a:r>
                    </a:p>
                    <a:p>
                      <a:pPr marL="0" indent="0" algn="just">
                        <a:buFontTx/>
                        <a:buNone/>
                      </a:pPr>
                      <a:r>
                        <a:rPr lang="ru-RU" sz="2400" b="1" i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досуговый центр</a:t>
                      </a:r>
                      <a:r>
                        <a:rPr lang="ru-RU" sz="2400" b="1" i="0" baseline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для населения.</a:t>
                      </a:r>
                      <a:endParaRPr lang="ru-RU" sz="2400" b="1" i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just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lang="en-US" sz="2800" b="1" cap="none">
                          <a:latin typeface="Times New Roman" pitchFamily="1" charset="0"/>
                          <a:ea typeface="Times New Roman" pitchFamily="1" charset="0"/>
                          <a:cs typeface="Times New Roman" pitchFamily="1" charset="0"/>
                        </a:defRPr>
                      </a:pPr>
                      <a:r>
                        <a:rPr kumimoji="0" lang="ru-RU" sz="2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E7BC29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</a:t>
                      </a:r>
                      <a:endParaRPr sz="2400" dirty="0"/>
                    </a:p>
                  </a:txBody>
                  <a:tcPr marL="35560" marR="35560" marT="35560" marB="3556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smNativeData">
                    <pr:rowheight xmlns:mc="http://schemas.openxmlformats.org/markup-compatibility/2006" xmlns:p14="http://schemas.microsoft.com/office/powerpoint/2010/main" xmlns:p15="http://schemas.microsoft.com/office/powerpoint/2012/main" xmlns="" xmlns:pr="smNativeData" dt="1701676981" type="min" val="115633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82717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81BD5CD-041A-4DCD-B6E1-15B9657029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8680" y="117231"/>
            <a:ext cx="7406640" cy="1356360"/>
          </a:xfrm>
        </p:spPr>
        <p:txBody>
          <a:bodyPr>
            <a:normAutofit/>
          </a:bodyPr>
          <a:lstStyle/>
          <a:p>
            <a:pPr algn="ctr"/>
            <a:r>
              <a:rPr lang="ru-RU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КОНТАКТЫ</a:t>
            </a:r>
          </a:p>
        </p:txBody>
      </p:sp>
      <p:sp>
        <p:nvSpPr>
          <p:cNvPr id="5" name="Прямоугольник 5">
            <a:extLst>
              <a:ext uri="{FF2B5EF4-FFF2-40B4-BE49-F238E27FC236}">
                <a16:creationId xmlns:a16="http://schemas.microsoft.com/office/drawing/2014/main" xmlns="" id="{9DBED5B1-5435-4372-AA44-ED003B101BBD}"/>
              </a:ext>
            </a:extLst>
          </p:cNvPr>
          <p:cNvSpPr/>
          <p:nvPr/>
        </p:nvSpPr>
        <p:spPr>
          <a:xfrm>
            <a:off x="427844" y="1126752"/>
            <a:ext cx="4036569" cy="1629762"/>
          </a:xfrm>
          <a:prstGeom prst="rect">
            <a:avLst/>
          </a:prstGeom>
          <a:ln w="38100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ru-RU" sz="2000" b="1" strike="noStrike" spc="-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DejaVu Sans"/>
                <a:cs typeface="Times New Roman" panose="02020603050405020304" pitchFamily="18" charset="0"/>
              </a:rPr>
              <a:t>Глава городского округа</a:t>
            </a:r>
          </a:p>
          <a:p>
            <a:pPr>
              <a:lnSpc>
                <a:spcPct val="100000"/>
              </a:lnSpc>
            </a:pPr>
            <a:r>
              <a:rPr lang="ru-RU" sz="2000" spc="-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Романов Алексей Михайлович</a:t>
            </a:r>
          </a:p>
          <a:p>
            <a:pPr>
              <a:lnSpc>
                <a:spcPct val="100000"/>
              </a:lnSpc>
            </a:pPr>
            <a:endParaRPr lang="ru-RU" sz="2000" strike="noStrike" spc="-1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</a:pPr>
            <a:r>
              <a:rPr lang="ru-RU" sz="2000" spc="-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8(84577) 2-22-09</a:t>
            </a:r>
          </a:p>
          <a:p>
            <a:pPr>
              <a:lnSpc>
                <a:spcPct val="100000"/>
              </a:lnSpc>
            </a:pPr>
            <a:r>
              <a:rPr lang="en-US" sz="2000" spc="-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http://</a:t>
            </a:r>
            <a:r>
              <a:rPr lang="en-US" sz="2000" spc="-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mihailovski.ru</a:t>
            </a:r>
            <a:endParaRPr lang="ru-RU" sz="2000" strike="noStrike" spc="-1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8">
            <a:extLst>
              <a:ext uri="{FF2B5EF4-FFF2-40B4-BE49-F238E27FC236}">
                <a16:creationId xmlns:a16="http://schemas.microsoft.com/office/drawing/2014/main" xmlns="" id="{D8B1F881-DB90-4ABB-B7B2-79AAAEAA4398}"/>
              </a:ext>
            </a:extLst>
          </p:cNvPr>
          <p:cNvSpPr/>
          <p:nvPr/>
        </p:nvSpPr>
        <p:spPr>
          <a:xfrm>
            <a:off x="2944348" y="2301917"/>
            <a:ext cx="5788508" cy="1629762"/>
          </a:xfrm>
          <a:prstGeom prst="rect">
            <a:avLst/>
          </a:prstGeom>
          <a:ln w="38100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ru-RU" sz="2000" b="1" strike="noStrike" spc="-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DejaVu Sans"/>
                <a:cs typeface="Times New Roman" panose="02020603050405020304" pitchFamily="18" charset="0"/>
              </a:rPr>
              <a:t>Инвестиционный уполномоченный</a:t>
            </a:r>
            <a:endParaRPr lang="ru-RU" sz="2000" b="1" strike="noStrike" spc="-1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</a:pPr>
            <a:r>
              <a:rPr lang="ru-RU" sz="2000" strike="noStrike" spc="-1" dirty="0" err="1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DejaVu Sans"/>
                <a:cs typeface="Times New Roman" panose="02020603050405020304" pitchFamily="18" charset="0"/>
              </a:rPr>
              <a:t>Курсаков</a:t>
            </a:r>
            <a:r>
              <a:rPr lang="ru-RU" sz="2000" strike="noStrike" spc="-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DejaVu Sans"/>
                <a:cs typeface="Times New Roman" panose="02020603050405020304" pitchFamily="18" charset="0"/>
              </a:rPr>
              <a:t> Александр Александрович</a:t>
            </a:r>
            <a:endParaRPr lang="ru-RU" sz="2000" strike="noStrike" spc="-1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</a:pPr>
            <a:endParaRPr lang="ru-RU" sz="2000" spc="-1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2000" b="0" strike="noStrike" spc="-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DejaVu Sans"/>
                <a:cs typeface="Times New Roman" panose="02020603050405020304" pitchFamily="18" charset="0"/>
              </a:rPr>
              <a:t> </a:t>
            </a:r>
            <a:r>
              <a:rPr lang="ru-RU" sz="2000" b="0" strike="noStrike" spc="-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DejaVu Sans"/>
                <a:cs typeface="Times New Roman" panose="02020603050405020304" pitchFamily="18" charset="0"/>
              </a:rPr>
              <a:t>8</a:t>
            </a:r>
            <a:r>
              <a:rPr lang="ru-RU" sz="2000" spc="-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(84577</a:t>
            </a:r>
            <a:r>
              <a:rPr lang="ru-RU" sz="2000" spc="-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ru-RU" sz="2000" spc="-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2-21-60</a:t>
            </a:r>
            <a:endParaRPr lang="ru-RU" sz="2000" spc="-1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en-US" sz="2000" spc="-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http://</a:t>
            </a:r>
            <a:r>
              <a:rPr lang="en-US" sz="2000" spc="-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mihailovski.ru</a:t>
            </a:r>
            <a:endParaRPr lang="ru-RU" sz="1800" b="0" strike="noStrike" spc="-1" dirty="0">
              <a:solidFill>
                <a:schemeClr val="accent1">
                  <a:lumMod val="50000"/>
                </a:schemeClr>
              </a:solidFill>
              <a:latin typeface="Arial"/>
            </a:endParaRPr>
          </a:p>
        </p:txBody>
      </p:sp>
      <p:pic>
        <p:nvPicPr>
          <p:cNvPr id="9" name="Рисунок 8" descr="Телефон">
            <a:extLst>
              <a:ext uri="{FF2B5EF4-FFF2-40B4-BE49-F238E27FC236}">
                <a16:creationId xmlns:a16="http://schemas.microsoft.com/office/drawing/2014/main" xmlns="" id="{23001DD8-075F-465F-ACFA-DF67ACAB254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6044714" y="385403"/>
            <a:ext cx="757891" cy="757891"/>
          </a:xfrm>
          <a:prstGeom prst="rect">
            <a:avLst/>
          </a:prstGeom>
          <a:solidFill>
            <a:schemeClr val="accent3">
              <a:lumMod val="50000"/>
            </a:schemeClr>
          </a:solidFill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 rot="10800000" flipV="1">
            <a:off x="1403071" y="4911402"/>
            <a:ext cx="6122683" cy="1144283"/>
          </a:xfrm>
          <a:ln w="38100">
            <a:solidFill>
              <a:schemeClr val="accent3">
                <a:lumMod val="50000"/>
              </a:schemeClr>
            </a:solidFill>
          </a:ln>
        </p:spPr>
        <p:txBody>
          <a:bodyPr>
            <a:normAutofit lnSpcReduction="10000"/>
          </a:bodyPr>
          <a:lstStyle/>
          <a:p>
            <a:pPr marL="34290" indent="0">
              <a:buNone/>
            </a:pP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АО «Корпорация развития Саратовской области» </a:t>
            </a:r>
          </a:p>
          <a:p>
            <a:pPr marL="34290" indent="0">
              <a:buNone/>
            </a:pPr>
            <a:r>
              <a:rPr lang="ru-RU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8(8452) 79-69-96</a:t>
            </a:r>
          </a:p>
          <a:p>
            <a:pPr marL="34290" indent="0">
              <a:buNone/>
            </a:pPr>
            <a:r>
              <a:rPr lang="en-US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aokrso@mail.ru</a:t>
            </a:r>
            <a:endParaRPr lang="ru-RU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040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B85C54A2-96E5-44C0-97B6-BADFA49D0966}"/>
              </a:ext>
            </a:extLst>
          </p:cNvPr>
          <p:cNvSpPr txBox="1"/>
          <p:nvPr/>
        </p:nvSpPr>
        <p:spPr>
          <a:xfrm>
            <a:off x="1524000" y="548640"/>
            <a:ext cx="63398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Социально-экономическое развитие</a:t>
            </a:r>
            <a:endParaRPr lang="ru-RU" sz="2800" b="1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val="2582301846"/>
              </p:ext>
            </p:extLst>
          </p:nvPr>
        </p:nvGraphicFramePr>
        <p:xfrm>
          <a:off x="1523999" y="1611085"/>
          <a:ext cx="7130143" cy="41656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502812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Диаграмма 5">
            <a:extLst>
              <a:ext uri="{FF2B5EF4-FFF2-40B4-BE49-F238E27FC236}">
                <a16:creationId xmlns:a16="http://schemas.microsoft.com/office/drawing/2014/main" xmlns="" id="{7C79B258-B7FA-4EAF-9F6E-5B266095432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46757872"/>
              </p:ext>
            </p:extLst>
          </p:nvPr>
        </p:nvGraphicFramePr>
        <p:xfrm>
          <a:off x="590844" y="1133415"/>
          <a:ext cx="8088922" cy="51759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655272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val="892899138"/>
              </p:ext>
            </p:extLst>
          </p:nvPr>
        </p:nvGraphicFramePr>
        <p:xfrm>
          <a:off x="1524000" y="1397000"/>
          <a:ext cx="609600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642257" y="1077686"/>
            <a:ext cx="70647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Заработная плата по основным отраслям</a:t>
            </a:r>
            <a:endParaRPr lang="ru-RU" b="1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786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Group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Shape 135"/>
          <p:cNvSpPr txBox="1">
            <a:spLocks noGrp="1"/>
          </p:cNvSpPr>
          <p:nvPr>
            <p:ph type="title"/>
          </p:nvPr>
        </p:nvSpPr>
        <p:spPr>
          <a:xfrm>
            <a:off x="857250" y="421410"/>
            <a:ext cx="7406640" cy="1176481"/>
          </a:xfrm>
          <a:prstGeom prst="rect">
            <a:avLst/>
          </a:prstGeom>
        </p:spPr>
        <p:txBody>
          <a:bodyPr>
            <a:noAutofit/>
          </a:bodyPr>
          <a:lstStyle>
            <a:defPPr/>
            <a:lvl1pPr lvl="0"/>
          </a:lstStyle>
          <a:p>
            <a:pPr marL="36195" lvl="0" indent="323850" algn="ctr">
              <a:lnSpc>
                <a:spcPct val="115000"/>
              </a:lnSpc>
              <a:spcBef>
                <a:spcPts val="800"/>
              </a:spcBef>
            </a:pPr>
            <a:r>
              <a:rPr lang="en-US" sz="2800" b="1" kern="1" dirty="0" err="1">
                <a:solidFill>
                  <a:schemeClr val="accent3">
                    <a:lumMod val="50000"/>
                  </a:schemeClr>
                </a:solidFill>
                <a:latin typeface="Times New Roman" pitchFamily="1" charset="0"/>
                <a:cs typeface="Times New Roman" pitchFamily="1" charset="0"/>
              </a:rPr>
              <a:t>Занятость</a:t>
            </a:r>
            <a:r>
              <a:rPr lang="en-US" sz="2800" b="1" kern="1" dirty="0">
                <a:solidFill>
                  <a:schemeClr val="accent3">
                    <a:lumMod val="50000"/>
                  </a:schemeClr>
                </a:solidFill>
                <a:latin typeface="Times New Roman" pitchFamily="1" charset="0"/>
                <a:cs typeface="Times New Roman" pitchFamily="1" charset="0"/>
              </a:rPr>
              <a:t> и </a:t>
            </a:r>
            <a:r>
              <a:rPr lang="en-US" sz="2800" b="1" kern="1" dirty="0" err="1">
                <a:solidFill>
                  <a:schemeClr val="accent3">
                    <a:lumMod val="50000"/>
                  </a:schemeClr>
                </a:solidFill>
                <a:latin typeface="Times New Roman" pitchFamily="1" charset="0"/>
                <a:cs typeface="Times New Roman" pitchFamily="1" charset="0"/>
              </a:rPr>
              <a:t>доходы</a:t>
            </a:r>
            <a:r>
              <a:rPr lang="en-US" sz="2800" b="1" kern="1" dirty="0">
                <a:solidFill>
                  <a:schemeClr val="accent3">
                    <a:lumMod val="50000"/>
                  </a:schemeClr>
                </a:solidFill>
                <a:latin typeface="Times New Roman" pitchFamily="1" charset="0"/>
                <a:cs typeface="Times New Roman" pitchFamily="1" charset="0"/>
              </a:rPr>
              <a:t> </a:t>
            </a:r>
            <a:r>
              <a:rPr lang="en-US" sz="2800" b="1" kern="1" dirty="0" err="1">
                <a:solidFill>
                  <a:schemeClr val="accent3">
                    <a:lumMod val="50000"/>
                  </a:schemeClr>
                </a:solidFill>
                <a:latin typeface="Times New Roman" pitchFamily="1" charset="0"/>
                <a:cs typeface="Times New Roman" pitchFamily="1" charset="0"/>
              </a:rPr>
              <a:t>населения</a:t>
            </a:r>
            <a:endParaRPr sz="2800" b="1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Изображение1"/>
          <p:cNvPicPr>
            <a:picLocks noChangeAspect="1"/>
            <a:extLst>
              <a:ext uri="smNativeData">
                <pr:smNativeData xmlns:mc="http://schemas.openxmlformats.org/markup-compatibility/2006" xmlns:p14="http://schemas.microsoft.com/office/powerpoint/2010/main" xmlns:p15="http://schemas.microsoft.com/office/powerpoint/2012/main" xmlns:pr="smNativeData" xmlns="smNativeData" val="SMDATA_17_tYdtZRMAAAAlAAAAEQAAAC8BAAAAkAAAAEgAAACQAAAASAAAAAAAAAAAAAAAAAAAAAEAAABQAAAAAAAAAAAA4D8AAAAAAADgPwAAAAAAAOA/AAAAAAAA4D8AAAAAAADgPwAAAAAAAOA/AAAAAAAA4D8AAAAAAADgPwAAAAAAAOA/AAAAAAAA4D8CAAAAjAAAAAAAAAAAAAAApbWS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++skKAAAAACgAAAAoAAAAZAAAAGQAAAAAAAAAzMzMAAAAAABQAAAAUAAAAGQAAABkAAAAAAAAAAcAAAA4AAAAAAAAAAAAAAAAAAAA////AAAAAAAAAAAAAAAAAAAAAAAAAAAAAAAAAAAAAABkAAAAZAAAAAAAAAAjAAAABAAAAGQAAAAXAAAAFAAAAAAAAAAAAAAA/38AAP9/AAAAAAAACQAAAAQAAAAAAAAA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KW1kgX///8BAAAAAAAAAAAAAAAAAAAAAAAAAAAAAAAAAAAAAAAAAAAAAAACf39/AP76yQPMzMwAwMD/AH9/fwAAAAAAAAAAAAAAAAD///8AAAAAACEAAAAYAAAAFAAAAPAsAABMDgAAAjMAAF4UAAAQAAAAJgAAAAgAAAD//////////w=="/>
              </a:ext>
            </a:extLst>
          </p:cNvPicPr>
          <p:nvPr/>
        </p:nvPicPr>
        <p:blipFill>
          <a:blip r:embed="rId2"/>
          <a:stretch>
            <a:fillRect/>
          </a:stretch>
        </p:blipFill>
        <p:spPr>
          <a:xfrm>
            <a:off x="7945930" y="5671367"/>
            <a:ext cx="986790" cy="986790"/>
          </a:xfrm>
          <a:prstGeom prst="rect">
            <a:avLst/>
          </a:prstGeom>
          <a:noFill/>
          <a:ln>
            <a:noFill/>
          </a:ln>
          <a:effectLst/>
        </p:spPr>
      </p:pic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3280792"/>
              </p:ext>
            </p:extLst>
          </p:nvPr>
        </p:nvGraphicFramePr>
        <p:xfrm>
          <a:off x="838200" y="1464623"/>
          <a:ext cx="7481043" cy="300736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5817366"/>
                <a:gridCol w="1663677"/>
              </a:tblGrid>
              <a:tr h="0">
                <a:tc gridSpan="2"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9pPr>
                    </a:lstStyle>
                    <a:p>
                      <a:pPr marL="0" marR="0" indent="0" algn="ctr">
                        <a:buNone/>
                        <a:defRPr lang="en-US" cap="none">
                          <a:latin typeface="Times New Roman" pitchFamily="1" charset="0"/>
                          <a:ea typeface="Times New Roman" pitchFamily="1" charset="0"/>
                          <a:cs typeface="Times New Roman" pitchFamily="1" charset="0"/>
                        </a:defRPr>
                      </a:pPr>
                      <a:r>
                        <a:rPr sz="1600" b="1" dirty="0" err="1">
                          <a:solidFill>
                            <a:schemeClr val="accent3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Среднемесячная</a:t>
                      </a:r>
                      <a:r>
                        <a:rPr sz="1600" b="1" dirty="0">
                          <a:solidFill>
                            <a:schemeClr val="accent3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600" b="1" dirty="0" err="1">
                          <a:solidFill>
                            <a:schemeClr val="accent3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заработная</a:t>
                      </a:r>
                      <a:r>
                        <a:rPr sz="1600" b="1" dirty="0">
                          <a:solidFill>
                            <a:schemeClr val="accent3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600" b="1" dirty="0" err="1">
                          <a:solidFill>
                            <a:schemeClr val="accent3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плата</a:t>
                      </a:r>
                      <a:r>
                        <a:rPr sz="1600" b="1" dirty="0">
                          <a:solidFill>
                            <a:schemeClr val="accent3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 2023 год </a:t>
                      </a:r>
                      <a:r>
                        <a:rPr sz="1600" b="1" dirty="0" err="1" smtClean="0">
                          <a:solidFill>
                            <a:schemeClr val="accent3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работников</a:t>
                      </a:r>
                      <a:r>
                        <a:rPr sz="16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600" b="1" dirty="0" err="1">
                          <a:solidFill>
                            <a:schemeClr val="accent3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</a:t>
                      </a:r>
                      <a:r>
                        <a:rPr sz="1600" b="1" dirty="0">
                          <a:solidFill>
                            <a:schemeClr val="accent3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600" b="1" dirty="0" err="1">
                          <a:solidFill>
                            <a:schemeClr val="accent3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отраслям</a:t>
                      </a:r>
                      <a:r>
                        <a:rPr sz="1600" b="1" dirty="0">
                          <a:solidFill>
                            <a:schemeClr val="accent3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ru-RU" sz="1600" b="1" baseline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руб.</a:t>
                      </a:r>
                      <a:endParaRPr sz="1600" b="1" dirty="0">
                        <a:solidFill>
                          <a:schemeClr val="accent3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35560" marB="35560">
                    <a:lnL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</a:tr>
              <a:tr h="0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9pPr>
                    </a:lstStyle>
                    <a:p>
                      <a:pPr marL="0" marR="0" indent="0" algn="l">
                        <a:buNone/>
                        <a:defRPr lang="en-US"/>
                      </a:pPr>
                      <a:r>
                        <a:rPr lang="ru-RU" sz="16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Обрабатывающие производства</a:t>
                      </a:r>
                      <a:endParaRPr sz="1600" b="1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35560" marB="35560">
                    <a:lnL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9pPr>
                    </a:lstStyle>
                    <a:p>
                      <a:pPr marL="0" marR="0" indent="0" algn="ctr">
                        <a:buNone/>
                        <a:defRPr lang="en-US"/>
                      </a:pPr>
                      <a:r>
                        <a:rPr lang="ru-RU" sz="16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24400</a:t>
                      </a:r>
                      <a:endParaRPr sz="1600" b="1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35560" marB="35560">
                    <a:lnL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9pPr>
                    </a:lstStyle>
                    <a:p>
                      <a:pPr marL="0" marR="0" indent="0" algn="l">
                        <a:buNone/>
                        <a:defRPr lang="en-US"/>
                      </a:pPr>
                      <a:r>
                        <a:rPr lang="ru-RU" sz="16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Торговля</a:t>
                      </a:r>
                      <a:endParaRPr sz="1600" b="1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35560" marB="35560">
                    <a:lnL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9pPr>
                    </a:lstStyle>
                    <a:p>
                      <a:pPr marL="0" marR="0" indent="0" algn="ctr">
                        <a:buNone/>
                        <a:defRPr lang="en-US"/>
                      </a:pPr>
                      <a:r>
                        <a:rPr lang="ru-RU" sz="16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17200</a:t>
                      </a:r>
                      <a:endParaRPr sz="1600" b="1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35560" marB="35560">
                    <a:lnL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9pPr>
                    </a:lstStyle>
                    <a:p>
                      <a:pPr marL="0" marR="0" indent="0" algn="l">
                        <a:buNone/>
                        <a:defRPr lang="en-US"/>
                      </a:pPr>
                      <a:r>
                        <a:rPr lang="ru-RU" sz="16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Деятельность в области информации и связи</a:t>
                      </a:r>
                      <a:endParaRPr sz="1600" b="1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35560" marB="35560">
                    <a:lnL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9pPr>
                    </a:lstStyle>
                    <a:p>
                      <a:pPr marL="0" marR="0" indent="0" algn="ctr">
                        <a:buNone/>
                        <a:defRPr lang="en-US"/>
                      </a:pPr>
                      <a:r>
                        <a:rPr lang="ru-RU" sz="16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r>
                        <a:rPr lang="ru-RU" sz="1600" b="1" baseline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244</a:t>
                      </a:r>
                      <a:endParaRPr sz="1600" b="1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35560" marB="35560">
                    <a:lnL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9pPr>
                    </a:lstStyle>
                    <a:p>
                      <a:pPr marL="0" marR="0" indent="0" algn="l">
                        <a:buNone/>
                        <a:defRPr lang="en-US"/>
                      </a:pPr>
                      <a:r>
                        <a:rPr lang="ru-RU" sz="16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Деятельность в области здравоохранения</a:t>
                      </a:r>
                      <a:r>
                        <a:rPr lang="ru-RU" sz="1600" b="1" baseline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 социальных услуг</a:t>
                      </a:r>
                      <a:endParaRPr sz="1600" b="1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35560" marB="35560">
                    <a:lnL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9pPr>
                    </a:lstStyle>
                    <a:p>
                      <a:pPr marL="0" marR="0" indent="0" algn="ctr">
                        <a:buNone/>
                        <a:defRPr lang="en-US"/>
                      </a:pPr>
                      <a:r>
                        <a:rPr lang="ru-RU" sz="16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32617</a:t>
                      </a:r>
                      <a:endParaRPr sz="1600" b="1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35560" marB="35560">
                    <a:lnL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9pPr>
                    </a:lstStyle>
                    <a:p>
                      <a:pPr marL="0" marR="0" indent="0" algn="l">
                        <a:buNone/>
                        <a:defRPr lang="en-US"/>
                      </a:pPr>
                      <a:r>
                        <a:rPr lang="ru-RU" sz="16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Образование</a:t>
                      </a:r>
                      <a:endParaRPr sz="1600" b="1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35560" marB="35560">
                    <a:lnL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9pPr>
                    </a:lstStyle>
                    <a:p>
                      <a:pPr marL="0" marR="0" indent="0" algn="ctr">
                        <a:buNone/>
                        <a:defRPr lang="en-US"/>
                      </a:pPr>
                      <a:r>
                        <a:rPr lang="ru-RU" sz="16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36184</a:t>
                      </a:r>
                      <a:endParaRPr sz="1600" b="1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35560" marB="35560">
                    <a:lnL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9pPr>
                    </a:lstStyle>
                    <a:p>
                      <a:pPr marL="0" marR="0" indent="0" algn="l">
                        <a:buNone/>
                        <a:defRPr lang="en-US"/>
                      </a:pPr>
                      <a:r>
                        <a:rPr lang="ru-RU" sz="16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Водоснабжение; водоотведение, организация сбора и утилизация отходов, деятельность по ликвидации загрязнений</a:t>
                      </a:r>
                      <a:endParaRPr sz="1600" b="1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35560" marB="35560">
                    <a:lnL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9pPr>
                    </a:lstStyle>
                    <a:p>
                      <a:pPr marL="0" marR="0" indent="0" algn="ctr">
                        <a:buNone/>
                        <a:defRPr lang="en-US"/>
                      </a:pPr>
                      <a:r>
                        <a:rPr lang="ru-RU" sz="16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52 698</a:t>
                      </a:r>
                      <a:endParaRPr sz="1600" b="1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35560" marB="35560">
                    <a:lnL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9pPr>
                    </a:lstStyle>
                    <a:p>
                      <a:pPr marL="0" marR="0" indent="0" algn="l">
                        <a:buNone/>
                        <a:defRPr lang="en-US"/>
                      </a:pPr>
                      <a:r>
                        <a:rPr lang="ru-RU" sz="16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Строительство</a:t>
                      </a:r>
                      <a:endParaRPr sz="1600" b="1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35560" marB="35560">
                    <a:lnL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9pPr>
                    </a:lstStyle>
                    <a:p>
                      <a:pPr marL="0" marR="0" indent="0" algn="ctr">
                        <a:buNone/>
                        <a:defRPr lang="en-US"/>
                      </a:pPr>
                      <a:r>
                        <a:rPr lang="ru-RU" sz="16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136</a:t>
                      </a:r>
                      <a:r>
                        <a:rPr lang="ru-RU" sz="1600" b="1" baseline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396</a:t>
                      </a:r>
                      <a:endParaRPr sz="1600" b="1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35560" marB="35560">
                    <a:lnL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498763" y="4656126"/>
            <a:ext cx="4849091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buFont typeface="Wingdings" pitchFamily="2" charset="2"/>
              <a:buChar char=""/>
              <a:defRPr lang="en-US" cap="none">
                <a:solidFill>
                  <a:srgbClr val="444D26"/>
                </a:solidFill>
                <a:latin typeface="Times New Roman" pitchFamily="1" charset="0"/>
                <a:ea typeface="Times New Roman" pitchFamily="1" charset="0"/>
                <a:cs typeface="Times New Roman" pitchFamily="1" charset="0"/>
              </a:defRPr>
            </a:pPr>
            <a:r>
              <a:rPr lang="ru-RU" kern="1" dirty="0" smtClean="0">
                <a:solidFill>
                  <a:schemeClr val="accent3">
                    <a:lumMod val="50000"/>
                  </a:schemeClr>
                </a:solidFill>
                <a:latin typeface="Times New Roman" pitchFamily="1" charset="0"/>
                <a:cs typeface="Times New Roman" pitchFamily="1" charset="0"/>
              </a:rPr>
              <a:t>Уровень заработной платы 39 373,5 руб.</a:t>
            </a:r>
          </a:p>
          <a:p>
            <a:pPr lvl="0">
              <a:buFont typeface="Wingdings" pitchFamily="2" charset="2"/>
              <a:buChar char=""/>
              <a:defRPr lang="en-US" cap="none">
                <a:solidFill>
                  <a:srgbClr val="444D26"/>
                </a:solidFill>
                <a:latin typeface="Times New Roman" pitchFamily="1" charset="0"/>
                <a:ea typeface="Times New Roman" pitchFamily="1" charset="0"/>
                <a:cs typeface="Times New Roman" pitchFamily="1" charset="0"/>
              </a:defRPr>
            </a:pPr>
            <a:r>
              <a:rPr lang="ru-RU" kern="1" dirty="0" smtClean="0">
                <a:solidFill>
                  <a:schemeClr val="accent3">
                    <a:lumMod val="50000"/>
                  </a:schemeClr>
                </a:solidFill>
                <a:latin typeface="Times New Roman" pitchFamily="1" charset="0"/>
                <a:cs typeface="Times New Roman" pitchFamily="1" charset="0"/>
              </a:rPr>
              <a:t>Темп роста 112,3%</a:t>
            </a:r>
          </a:p>
          <a:p>
            <a:pPr lvl="0">
              <a:buFont typeface="Wingdings" pitchFamily="2" charset="2"/>
              <a:buChar char=""/>
              <a:defRPr lang="en-US" cap="none">
                <a:solidFill>
                  <a:srgbClr val="444D26"/>
                </a:solidFill>
                <a:latin typeface="Times New Roman" pitchFamily="1" charset="0"/>
                <a:ea typeface="Times New Roman" pitchFamily="1" charset="0"/>
                <a:cs typeface="Times New Roman" pitchFamily="1" charset="0"/>
              </a:defRPr>
            </a:pPr>
            <a:r>
              <a:rPr lang="ru-RU" kern="1" dirty="0" smtClean="0">
                <a:solidFill>
                  <a:schemeClr val="accent3">
                    <a:lumMod val="50000"/>
                  </a:schemeClr>
                </a:solidFill>
                <a:latin typeface="Times New Roman" pitchFamily="1" charset="0"/>
                <a:cs typeface="Times New Roman" pitchFamily="1" charset="0"/>
              </a:rPr>
              <a:t>Средний доход одного работника 26 611,2 руб.</a:t>
            </a:r>
          </a:p>
          <a:p>
            <a:pPr lvl="0">
              <a:defRPr lang="en-US" cap="none">
                <a:solidFill>
                  <a:srgbClr val="444D26"/>
                </a:solidFill>
                <a:latin typeface="Times New Roman" pitchFamily="1" charset="0"/>
                <a:ea typeface="Times New Roman" pitchFamily="1" charset="0"/>
                <a:cs typeface="Times New Roman" pitchFamily="1" charset="0"/>
              </a:defRPr>
            </a:pPr>
            <a:endParaRPr lang="ru-RU" kern="1" dirty="0" smtClean="0">
              <a:solidFill>
                <a:schemeClr val="accent3">
                  <a:lumMod val="50000"/>
                </a:schemeClr>
              </a:solidFill>
              <a:latin typeface="Times New Roman" pitchFamily="1" charset="0"/>
              <a:cs typeface="Times New Roman" pitchFamily="1" charset="0"/>
            </a:endParaRPr>
          </a:p>
          <a:p>
            <a:pPr lvl="0">
              <a:defRPr lang="en-US" cap="none">
                <a:solidFill>
                  <a:srgbClr val="444D26"/>
                </a:solidFill>
                <a:latin typeface="Times New Roman" pitchFamily="1" charset="0"/>
                <a:ea typeface="Times New Roman" pitchFamily="1" charset="0"/>
                <a:cs typeface="Times New Roman" pitchFamily="1" charset="0"/>
              </a:defRPr>
            </a:pPr>
            <a:endParaRPr lang="ru-RU" kern="1" dirty="0">
              <a:solidFill>
                <a:schemeClr val="accent3">
                  <a:lumMod val="50000"/>
                </a:schemeClr>
              </a:solidFill>
              <a:latin typeface="Times New Roman" pitchFamily="1" charset="0"/>
              <a:cs typeface="Times New Roman" pitchFamily="1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2678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7250" y="609600"/>
            <a:ext cx="7296150" cy="914400"/>
          </a:xfrm>
        </p:spPr>
        <p:txBody>
          <a:bodyPr/>
          <a:lstStyle/>
          <a:p>
            <a:pPr algn="ctr"/>
            <a:r>
              <a:rPr lang="ru-RU" sz="2800" b="1" dirty="0">
                <a:solidFill>
                  <a:srgbClr val="E7BC29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Социальная инфраструктура</a:t>
            </a:r>
            <a:endParaRPr lang="ru-RU" dirty="0"/>
          </a:p>
        </p:txBody>
      </p:sp>
      <p:graphicFrame>
        <p:nvGraphicFramePr>
          <p:cNvPr id="11" name="Схема 10"/>
          <p:cNvGraphicFramePr/>
          <p:nvPr>
            <p:extLst>
              <p:ext uri="{D42A27DB-BD31-4B8C-83A1-F6EECF244321}">
                <p14:modId xmlns:p14="http://schemas.microsoft.com/office/powerpoint/2010/main" val="1172916957"/>
              </p:ext>
            </p:extLst>
          </p:nvPr>
        </p:nvGraphicFramePr>
        <p:xfrm>
          <a:off x="1524000" y="13970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638875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B3652B2-91A3-45C1-801A-A343FE8811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8680" y="0"/>
            <a:ext cx="7406640" cy="1356360"/>
          </a:xfrm>
        </p:spPr>
        <p:txBody>
          <a:bodyPr>
            <a:normAutofit/>
          </a:bodyPr>
          <a:lstStyle/>
          <a:p>
            <a:r>
              <a:rPr lang="ru-RU" sz="1000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СОЦИАЛЬНАЯ ИНФРАСТРУКТУРА</a:t>
            </a:r>
            <a:endParaRPr lang="ru-RU" sz="1000" b="1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Объект 3">
            <a:extLst>
              <a:ext uri="{FF2B5EF4-FFF2-40B4-BE49-F238E27FC236}">
                <a16:creationId xmlns:a16="http://schemas.microsoft.com/office/drawing/2014/main" xmlns="" id="{13940BC9-E4D6-47BD-9D61-DBD765AC216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63929148"/>
              </p:ext>
            </p:extLst>
          </p:nvPr>
        </p:nvGraphicFramePr>
        <p:xfrm>
          <a:off x="443132" y="858128"/>
          <a:ext cx="8257736" cy="557080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215824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B3652B2-91A3-45C1-801A-A343FE8811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8265" y="0"/>
            <a:ext cx="7406640" cy="1356360"/>
          </a:xfrm>
        </p:spPr>
        <p:txBody>
          <a:bodyPr>
            <a:normAutofit/>
          </a:bodyPr>
          <a:lstStyle/>
          <a:p>
            <a:r>
              <a:rPr lang="ru-RU" sz="1000" b="1" dirty="0">
                <a:solidFill>
                  <a:srgbClr val="E7BC29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СОЦИАЛЬНАЯ ИНФРАСТРУКТУРА</a:t>
            </a:r>
            <a:endParaRPr lang="ru-RU" sz="2800" b="1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1" name="Объект 10">
            <a:extLst>
              <a:ext uri="{FF2B5EF4-FFF2-40B4-BE49-F238E27FC236}">
                <a16:creationId xmlns:a16="http://schemas.microsoft.com/office/drawing/2014/main" xmlns="" id="{163BA05D-9BF3-4F36-8153-60BD3C790AC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49713390"/>
              </p:ext>
            </p:extLst>
          </p:nvPr>
        </p:nvGraphicFramePr>
        <p:xfrm>
          <a:off x="669095" y="1082675"/>
          <a:ext cx="7806568" cy="53743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140791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Базис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азис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Basis" id="{5665723A-49BA-4B57-8411-A56F8F207965}" vid="{D9D01AC2-EE7D-4E49-99EE-8E62E4E7E8A7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TM03457444[[fn=Базис]]</Template>
  <TotalTime>1182</TotalTime>
  <Words>1112</Words>
  <Application>Microsoft Office PowerPoint</Application>
  <DocSecurity>0</DocSecurity>
  <PresentationFormat>Экран (4:3)</PresentationFormat>
  <Paragraphs>244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Базис</vt:lpstr>
      <vt:lpstr>Презентация PowerPoint</vt:lpstr>
      <vt:lpstr>Общая характеристика Михайловского ГО </vt:lpstr>
      <vt:lpstr>Презентация PowerPoint</vt:lpstr>
      <vt:lpstr>Презентация PowerPoint</vt:lpstr>
      <vt:lpstr>Презентация PowerPoint</vt:lpstr>
      <vt:lpstr>Занятость и доходы населения</vt:lpstr>
      <vt:lpstr>Социальная инфраструктура</vt:lpstr>
      <vt:lpstr>СОЦИАЛЬНАЯ ИНФРАСТРУКТУРА</vt:lpstr>
      <vt:lpstr>СОЦИАЛЬНАЯ ИНФРАСТРУКТУРА</vt:lpstr>
      <vt:lpstr>Ресурсная база</vt:lpstr>
      <vt:lpstr>Туристический потенциал</vt:lpstr>
      <vt:lpstr>Презентация PowerPoint</vt:lpstr>
      <vt:lpstr>Ведущие предприятия городского округа</vt:lpstr>
      <vt:lpstr>Основные отрасли экономики</vt:lpstr>
      <vt:lpstr>Презентация PowerPoint</vt:lpstr>
      <vt:lpstr>  Инвестиционные проекты  на активной стадии реализации  </vt:lpstr>
      <vt:lpstr>  Инвестиционные проекты  на активной стадии реализации  </vt:lpstr>
      <vt:lpstr> Перечень  (возможных)  инвестиционных проектов   </vt:lpstr>
      <vt:lpstr>Инвестиционные ниши</vt:lpstr>
      <vt:lpstr>Свободные инвестиционные площадки</vt:lpstr>
      <vt:lpstr>Презентация PowerPoint</vt:lpstr>
      <vt:lpstr> </vt:lpstr>
      <vt:lpstr>КОНТАКТЫ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Инвестиционный профиль городского округа  п. Михайловский  САРАТОВСКОЙ ОБЛАСТИ</dc:title>
  <dc:creator>Окс Гудкова</dc:creator>
  <cp:lastModifiedBy>Мельник</cp:lastModifiedBy>
  <cp:revision>161</cp:revision>
  <dcterms:modified xsi:type="dcterms:W3CDTF">2024-06-05T04:41:28Z</dcterms:modified>
</cp:coreProperties>
</file>