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4046" r:id="rId1"/>
  </p:sldMasterIdLst>
  <p:notesMasterIdLst>
    <p:notesMasterId r:id="rId28"/>
  </p:notesMasterIdLst>
  <p:handoutMasterIdLst>
    <p:handoutMasterId r:id="rId29"/>
  </p:handoutMasterIdLst>
  <p:sldIdLst>
    <p:sldId id="256" r:id="rId2"/>
    <p:sldId id="297" r:id="rId3"/>
    <p:sldId id="298" r:id="rId4"/>
    <p:sldId id="300" r:id="rId5"/>
    <p:sldId id="301" r:id="rId6"/>
    <p:sldId id="290" r:id="rId7"/>
    <p:sldId id="291" r:id="rId8"/>
    <p:sldId id="288" r:id="rId9"/>
    <p:sldId id="292" r:id="rId10"/>
    <p:sldId id="275" r:id="rId11"/>
    <p:sldId id="276" r:id="rId12"/>
    <p:sldId id="294" r:id="rId13"/>
    <p:sldId id="304" r:id="rId14"/>
    <p:sldId id="271" r:id="rId15"/>
    <p:sldId id="280" r:id="rId16"/>
    <p:sldId id="302" r:id="rId17"/>
    <p:sldId id="295" r:id="rId18"/>
    <p:sldId id="274" r:id="rId19"/>
    <p:sldId id="268" r:id="rId20"/>
    <p:sldId id="269" r:id="rId21"/>
    <p:sldId id="284" r:id="rId22"/>
    <p:sldId id="296" r:id="rId23"/>
    <p:sldId id="303" r:id="rId24"/>
    <p:sldId id="283" r:id="rId25"/>
    <p:sldId id="286" r:id="rId26"/>
    <p:sldId id="279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кс" initials="О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B5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3913" autoAdjust="0"/>
  </p:normalViewPr>
  <p:slideViewPr>
    <p:cSldViewPr snapToGrid="0">
      <p:cViewPr>
        <p:scale>
          <a:sx n="96" d="100"/>
          <a:sy n="96" d="100"/>
        </p:scale>
        <p:origin x="-426" y="-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194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466869270521125"/>
          <c:y val="2.6407149883115873E-3"/>
          <c:w val="0.25066261458957806"/>
          <c:h val="0.58262674488017663"/>
        </c:manualLayout>
      </c:layout>
      <c:pieChart>
        <c:varyColors val="1"/>
        <c:ser>
          <c:idx val="0"/>
          <c:order val="0"/>
          <c:explosion val="3"/>
          <c:dPt>
            <c:idx val="0"/>
            <c:bubble3D val="0"/>
            <c:spPr>
              <a:solidFill>
                <a:srgbClr val="39608E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733-45CC-953E-CC31CD0A387C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733-45CC-953E-CC31CD0A387C}"/>
              </c:ext>
            </c:extLst>
          </c:dPt>
          <c:dPt>
            <c:idx val="2"/>
            <c:bubble3D val="0"/>
            <c:spPr>
              <a:solidFill>
                <a:srgbClr val="4F81BD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733-45CC-953E-CC31CD0A387C}"/>
              </c:ext>
            </c:extLst>
          </c:dPt>
          <c:dPt>
            <c:idx val="3"/>
            <c:bubble3D val="0"/>
            <c:spPr>
              <a:solidFill>
                <a:srgbClr val="93A9CF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733-45CC-953E-CC31CD0A387C}"/>
              </c:ext>
            </c:extLst>
          </c:dPt>
          <c:dPt>
            <c:idx val="4"/>
            <c:bubble3D val="0"/>
            <c:spPr>
              <a:solidFill>
                <a:srgbClr val="BCC8DF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733-45CC-953E-CC31CD0A387C}"/>
              </c:ext>
            </c:extLst>
          </c:dPt>
          <c:dLbls>
            <c:dLbl>
              <c:idx val="0"/>
              <c:layout>
                <c:manualLayout>
                  <c:x val="6.4667087788412222E-2"/>
                  <c:y val="2.56928364360656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2857142857142909E-2"/>
                  <c:y val="-1.09292517330728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733-45CC-953E-CC31CD0A387C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733-45CC-953E-CC31CD0A387C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733-45CC-953E-CC31CD0A387C}"/>
                </c:ext>
              </c:extLst>
            </c:dLbl>
            <c:dLbl>
              <c:idx val="4"/>
              <c:layout>
                <c:manualLayout>
                  <c:x val="2.5396825396825401E-3"/>
                  <c:y val="-3.27868946508023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733-45CC-953E-CC31CD0A38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профиль_5!$A$4:$A$8</c:f>
              <c:strCache>
                <c:ptCount val="5"/>
                <c:pt idx="0">
                  <c:v>Земли сельскохозяйственного назначения, га</c:v>
                </c:pt>
                <c:pt idx="1">
                  <c:v>Земли населенных пунктов,га</c:v>
                </c:pt>
                <c:pt idx="4">
                  <c:v>Земли промышленных предприятий и иные,га</c:v>
                </c:pt>
              </c:strCache>
            </c:strRef>
          </c:cat>
          <c:val>
            <c:numRef>
              <c:f>профиль_5!$B$4:$B$8</c:f>
              <c:numCache>
                <c:formatCode>General</c:formatCode>
                <c:ptCount val="5"/>
                <c:pt idx="0">
                  <c:v>663.12</c:v>
                </c:pt>
                <c:pt idx="1">
                  <c:v>769.23</c:v>
                </c:pt>
                <c:pt idx="4">
                  <c:v>499.43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1733-45CC-953E-CC31CD0A38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6.5826649073125035E-2"/>
          <c:y val="0.61271513770799702"/>
          <c:w val="0.7606542418466582"/>
          <c:h val="0.23097303400717328"/>
        </c:manualLayout>
      </c:layout>
      <c:overlay val="0"/>
      <c:spPr>
        <a:noFill/>
        <a:ln>
          <a:noFill/>
        </a:ln>
      </c:spPr>
    </c:legend>
    <c:plotVisOnly val="1"/>
    <c:dispBlanksAs val="zero"/>
    <c:showDLblsOverMax val="0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 lIns="0" tIns="0" rIns="0" bIns="0"/>
    <a:lstStyle/>
    <a:p>
      <a:pPr marL="0" marR="0" indent="0" algn="ctr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071741032370933E-2"/>
          <c:y val="2.8252405949256338E-2"/>
          <c:w val="0.88337270341207352"/>
          <c:h val="0.72112459900845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Лист4!$A$3</c:f>
              <c:strCache>
                <c:ptCount val="1"/>
                <c:pt idx="0">
                  <c:v>Объем отгруженной продукции (млн.руб.)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Лист4!$B$2:$D$2</c:f>
              <c:strCache>
                <c:ptCount val="3"/>
                <c:pt idx="0">
                  <c:v>2021г.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Лист4!$B$3:$D$3</c:f>
              <c:numCache>
                <c:formatCode>General</c:formatCode>
                <c:ptCount val="3"/>
                <c:pt idx="0">
                  <c:v>505.1</c:v>
                </c:pt>
                <c:pt idx="1">
                  <c:v>415.2</c:v>
                </c:pt>
                <c:pt idx="2">
                  <c:v>132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BE9-4029-ADF2-932FB1EAF1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926528"/>
        <c:axId val="96641024"/>
      </c:barChart>
      <c:catAx>
        <c:axId val="959265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96641024"/>
        <c:crosses val="autoZero"/>
        <c:auto val="1"/>
        <c:lblAlgn val="ctr"/>
        <c:lblOffset val="100"/>
        <c:noMultiLvlLbl val="0"/>
      </c:catAx>
      <c:valAx>
        <c:axId val="966410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9592652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699175415573059"/>
          <c:y val="0.86844602432780693"/>
          <c:w val="0.66016491688539058"/>
          <c:h val="8.7836899736435367E-2"/>
        </c:manualLayout>
      </c:layout>
      <c:overlay val="0"/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1"/>
    </a:solidFill>
  </c:spPr>
  <c:txPr>
    <a:bodyPr/>
    <a:lstStyle/>
    <a:p>
      <a:pPr>
        <a:defRPr>
          <a:solidFill>
            <a:schemeClr val="accent3">
              <a:lumMod val="50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45841241455778"/>
          <c:y val="0.10355233821578755"/>
          <c:w val="0.8502130058946552"/>
          <c:h val="0.55456890469336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'розничная торговля'!$A$2</c:f>
              <c:strCache>
                <c:ptCount val="1"/>
                <c:pt idx="0">
                  <c:v>Оборот розничной торговли (млн.руб.)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numRef>
              <c:f>'розничная торговля'!$B$1:$D$1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'розничная торговля'!$B$2:$D$2</c:f>
              <c:numCache>
                <c:formatCode>General</c:formatCode>
                <c:ptCount val="3"/>
                <c:pt idx="0">
                  <c:v>145.1</c:v>
                </c:pt>
                <c:pt idx="1">
                  <c:v>158.5</c:v>
                </c:pt>
                <c:pt idx="2">
                  <c:v>175.8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0ED-4F69-9879-637CBE77A4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632896"/>
        <c:axId val="23631360"/>
      </c:barChart>
      <c:valAx>
        <c:axId val="236313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8">
            <a:solidFill>
              <a:srgbClr val="868686"/>
            </a:solidFill>
            <a:prstDash val="solid"/>
            <a:round/>
          </a:ln>
        </c:spPr>
        <c:crossAx val="23632896"/>
        <c:crosses val="autoZero"/>
        <c:crossBetween val="between"/>
      </c:valAx>
      <c:catAx>
        <c:axId val="23632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0">
            <a:solidFill>
              <a:srgbClr val="868686"/>
            </a:solidFill>
            <a:prstDash val="solid"/>
            <a:round/>
          </a:ln>
        </c:spPr>
        <c:crossAx val="23631360"/>
        <c:crosses val="autoZero"/>
        <c:auto val="1"/>
        <c:lblAlgn val="ctr"/>
        <c:lblOffset val="100"/>
        <c:noMultiLvlLbl val="0"/>
      </c:cat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9401780008562641"/>
          <c:y val="0.77347754917732059"/>
          <c:w val="0.61196430623975584"/>
          <c:h val="0.17992759312546153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1"/>
    </a:solidFill>
    <a:ln>
      <a:noFill/>
    </a:ln>
  </c:spPr>
  <c:txPr>
    <a:bodyPr lIns="0" tIns="0" rIns="0" bIns="0"/>
    <a:lstStyle/>
    <a:p>
      <a:pPr marL="0" marR="0" indent="0" algn="ctr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ru-RU" sz="1000" b="0" i="0" u="none" strike="noStrike" kern="1200" baseline="0">
          <a:solidFill>
            <a:schemeClr val="accent3">
              <a:lumMod val="50000"/>
            </a:schemeClr>
          </a:solidFill>
          <a:latin typeface="Calibri"/>
          <a:ea typeface=""/>
          <a:cs typeface="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978706132737843"/>
          <c:y val="3.280401085476848E-2"/>
          <c:w val="0.85021300589465498"/>
          <c:h val="0.604748072711053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'розничная торговля'!$A$2</c:f>
              <c:strCache>
                <c:ptCount val="1"/>
                <c:pt idx="0">
                  <c:v>Оборот общественного питания (млн.руб.)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numRef>
              <c:f>'розничная торговля'!$B$1:$D$1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'розничная торговля'!$B$2:$D$2</c:f>
              <c:numCache>
                <c:formatCode>General</c:formatCode>
                <c:ptCount val="3"/>
                <c:pt idx="0">
                  <c:v>7.4</c:v>
                </c:pt>
                <c:pt idx="1">
                  <c:v>7.4</c:v>
                </c:pt>
                <c:pt idx="2">
                  <c:v>7.9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0ED-4F69-9879-637CBE77A4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729280"/>
        <c:axId val="23727488"/>
      </c:barChart>
      <c:valAx>
        <c:axId val="23727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8">
            <a:solidFill>
              <a:srgbClr val="868686"/>
            </a:solidFill>
            <a:prstDash val="solid"/>
            <a:round/>
          </a:ln>
        </c:spPr>
        <c:crossAx val="23729280"/>
        <c:crosses val="autoZero"/>
        <c:crossBetween val="between"/>
      </c:valAx>
      <c:catAx>
        <c:axId val="23729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0">
            <a:solidFill>
              <a:srgbClr val="868686"/>
            </a:solidFill>
            <a:prstDash val="solid"/>
            <a:round/>
          </a:ln>
        </c:spPr>
        <c:crossAx val="23727488"/>
        <c:crosses val="autoZero"/>
        <c:auto val="1"/>
        <c:lblAlgn val="ctr"/>
        <c:lblOffset val="100"/>
        <c:noMultiLvlLbl val="0"/>
      </c:cat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9401780008562641"/>
          <c:y val="0.77347754917732059"/>
          <c:w val="0.61196430623975584"/>
          <c:h val="0.17992759312546164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1"/>
    </a:solidFill>
    <a:ln>
      <a:noFill/>
    </a:ln>
  </c:spPr>
  <c:txPr>
    <a:bodyPr lIns="0" tIns="0" rIns="0" bIns="0"/>
    <a:lstStyle/>
    <a:p>
      <a:pPr marL="0" marR="0" indent="0" algn="ctr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ru-RU" sz="1000" b="0" i="0" u="none" strike="noStrike" kern="1200" baseline="0">
          <a:solidFill>
            <a:schemeClr val="accent3">
              <a:lumMod val="50000"/>
            </a:schemeClr>
          </a:solidFill>
          <a:latin typeface="Calibri"/>
          <a:ea typeface=""/>
          <a:cs typeface="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658731068917229E-2"/>
          <c:y val="3.4500154711786669E-2"/>
          <c:w val="0.88337270341207352"/>
          <c:h val="0.72112459900845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Лист4!$A$3</c:f>
              <c:strCache>
                <c:ptCount val="1"/>
                <c:pt idx="0">
                  <c:v>Объем инвестиций по годам (млн.руб.)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Лист4!$B$2:$D$2</c:f>
              <c:strCache>
                <c:ptCount val="3"/>
                <c:pt idx="0">
                  <c:v>2021г.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Лист4!$B$3:$D$3</c:f>
              <c:numCache>
                <c:formatCode>General</c:formatCode>
                <c:ptCount val="3"/>
                <c:pt idx="0">
                  <c:v>13.4</c:v>
                </c:pt>
                <c:pt idx="1">
                  <c:v>532.20000000000005</c:v>
                </c:pt>
                <c:pt idx="2">
                  <c:v>56.6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BE9-4029-ADF2-932FB1EAF1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972864"/>
        <c:axId val="23982848"/>
      </c:barChart>
      <c:catAx>
        <c:axId val="23972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accent3">
                    <a:lumMod val="50000"/>
                  </a:schemeClr>
                </a:solidFill>
              </a:defRPr>
            </a:pPr>
            <a:endParaRPr lang="ru-RU"/>
          </a:p>
        </c:txPr>
        <c:crossAx val="23982848"/>
        <c:crosses val="autoZero"/>
        <c:auto val="1"/>
        <c:lblAlgn val="ctr"/>
        <c:lblOffset val="100"/>
        <c:noMultiLvlLbl val="0"/>
      </c:catAx>
      <c:valAx>
        <c:axId val="23982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accent3">
                    <a:lumMod val="50000"/>
                  </a:schemeClr>
                </a:solidFill>
              </a:defRPr>
            </a:pPr>
            <a:endParaRPr lang="ru-RU"/>
          </a:p>
        </c:txPr>
        <c:crossAx val="2397286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6991754155730596"/>
          <c:y val="0.86844602432780693"/>
          <c:w val="0.66016491688539081"/>
          <c:h val="8.7836899736435367E-2"/>
        </c:manualLayout>
      </c:layout>
      <c:overlay val="0"/>
      <c:txPr>
        <a:bodyPr/>
        <a:lstStyle/>
        <a:p>
          <a:pPr>
            <a:defRPr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1"/>
    </a:solidFill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658731068917229E-2"/>
          <c:y val="3.4500154711786669E-2"/>
          <c:w val="0.88337270341207352"/>
          <c:h val="0.72112459900845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Лист4!$A$3</c:f>
              <c:strCache>
                <c:ptCount val="1"/>
                <c:pt idx="0">
                  <c:v>Объем инвестиций в осн.капитал (без бюдж. ср.) в расчете на 1 жителя, тыс.руб.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Лист4!$B$2:$D$2</c:f>
              <c:strCache>
                <c:ptCount val="3"/>
                <c:pt idx="0">
                  <c:v>2021г.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Лист4!$B$3:$D$3</c:f>
              <c:numCache>
                <c:formatCode>General</c:formatCode>
                <c:ptCount val="3"/>
                <c:pt idx="0">
                  <c:v>5.6</c:v>
                </c:pt>
                <c:pt idx="1">
                  <c:v>32.4</c:v>
                </c:pt>
                <c:pt idx="2">
                  <c:v>21.6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BE9-4029-ADF2-932FB1EAF1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073344"/>
        <c:axId val="24074880"/>
      </c:barChart>
      <c:catAx>
        <c:axId val="240733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4074880"/>
        <c:crosses val="autoZero"/>
        <c:auto val="1"/>
        <c:lblAlgn val="ctr"/>
        <c:lblOffset val="100"/>
        <c:noMultiLvlLbl val="0"/>
      </c:catAx>
      <c:valAx>
        <c:axId val="24074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2407334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6991754155730607"/>
          <c:y val="0.86844602432780693"/>
          <c:w val="0.66016491688539103"/>
          <c:h val="8.7836899736435367E-2"/>
        </c:manualLayout>
      </c:layout>
      <c:overlay val="0"/>
      <c:txPr>
        <a:bodyPr/>
        <a:lstStyle/>
        <a:p>
          <a:pPr>
            <a:defRPr sz="900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1"/>
    </a:solidFill>
  </c:spPr>
  <c:txPr>
    <a:bodyPr/>
    <a:lstStyle/>
    <a:p>
      <a:pPr>
        <a:defRPr>
          <a:solidFill>
            <a:schemeClr val="accent3">
              <a:lumMod val="50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013233275012473E-2"/>
          <c:y val="8.6129517184296858E-2"/>
          <c:w val="0.90873963180755113"/>
          <c:h val="0.776270604363867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/>
            </a:scene3d>
            <a:sp3d extrusionH="12700" contourW="25400" prstMaterial="flat">
              <a:bevelT w="63500" h="152400" prst="angle"/>
              <a:contourClr>
                <a:scrgbClr r="0" g="0" b="0">
                  <a:shade val="27000"/>
                  <a:satMod val="120000"/>
                </a:scrgbClr>
              </a:contourClr>
            </a:sp3d>
          </c:spPr>
          <c:invertIfNegative val="0"/>
          <c:dLbls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Заработная плата, руб.</c:v>
                </c:pt>
                <c:pt idx="1">
                  <c:v>Уровень безработицы, %</c:v>
                </c:pt>
                <c:pt idx="2">
                  <c:v>Численность работающих в экономике, чел.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32967</c:v>
                </c:pt>
                <c:pt idx="1">
                  <c:v>0.3000000000000001</c:v>
                </c:pt>
                <c:pt idx="2">
                  <c:v>900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8F5-44F3-99A4-B54F4512FF6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 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/>
            </a:scene3d>
            <a:sp3d extrusionH="12700" contourW="25400" prstMaterial="flat">
              <a:bevelT w="63500" h="152400" prst="angle"/>
              <a:contourClr>
                <a:scrgbClr r="0" g="0" b="0">
                  <a:shade val="27000"/>
                  <a:satMod val="120000"/>
                </a:scrgb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Заработная плата, руб.</c:v>
                </c:pt>
                <c:pt idx="1">
                  <c:v>Уровень безработицы, %</c:v>
                </c:pt>
                <c:pt idx="2">
                  <c:v>Численность работающих в экономике, чел.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36264.300000000003</c:v>
                </c:pt>
                <c:pt idx="1">
                  <c:v>1.3</c:v>
                </c:pt>
                <c:pt idx="2">
                  <c:v>905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8F5-44F3-99A4-B54F4512FF6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/>
            </a:scene3d>
            <a:sp3d extrusionH="12700" contourW="25400" prstMaterial="flat">
              <a:bevelT w="63500" h="152400" prst="angle"/>
              <a:contourClr>
                <a:scrgbClr r="0" g="0" b="0">
                  <a:shade val="27000"/>
                  <a:satMod val="120000"/>
                </a:scrgb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Заработная плата, руб.</c:v>
                </c:pt>
                <c:pt idx="1">
                  <c:v>Уровень безработицы, %</c:v>
                </c:pt>
                <c:pt idx="2">
                  <c:v>Численность работающих в экономике, чел.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41779.599999999999</c:v>
                </c:pt>
                <c:pt idx="1">
                  <c:v>0.3000000000000001</c:v>
                </c:pt>
                <c:pt idx="2">
                  <c:v>940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8F5-44F3-99A4-B54F4512FF6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8853376"/>
        <c:axId val="28854912"/>
      </c:barChart>
      <c:catAx>
        <c:axId val="28853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8854912"/>
        <c:crosses val="autoZero"/>
        <c:auto val="1"/>
        <c:lblAlgn val="ctr"/>
        <c:lblOffset val="100"/>
        <c:noMultiLvlLbl val="0"/>
      </c:catAx>
      <c:valAx>
        <c:axId val="28854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28853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accent1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 b="1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спорт</c:v>
                </c:pt>
                <c:pt idx="2">
                  <c:v>Информация и связь</c:v>
                </c:pt>
                <c:pt idx="3">
                  <c:v>Торговля</c:v>
                </c:pt>
                <c:pt idx="4">
                  <c:v>Строительство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25615.5</c:v>
                </c:pt>
                <c:pt idx="1">
                  <c:v>31600</c:v>
                </c:pt>
                <c:pt idx="2">
                  <c:v>18164.400000000001</c:v>
                </c:pt>
                <c:pt idx="3">
                  <c:v>13540</c:v>
                </c:pt>
                <c:pt idx="4">
                  <c:v>116143.45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спорт</c:v>
                </c:pt>
                <c:pt idx="2">
                  <c:v>Информация и связь</c:v>
                </c:pt>
                <c:pt idx="3">
                  <c:v>Торговля</c:v>
                </c:pt>
                <c:pt idx="4">
                  <c:v>Строительство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31153.5</c:v>
                </c:pt>
                <c:pt idx="1">
                  <c:v>39256.199999999997</c:v>
                </c:pt>
                <c:pt idx="2">
                  <c:v>30083.3</c:v>
                </c:pt>
                <c:pt idx="3">
                  <c:v>15300</c:v>
                </c:pt>
                <c:pt idx="4">
                  <c:v>127757.8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спорт</c:v>
                </c:pt>
                <c:pt idx="2">
                  <c:v>Информация и связь</c:v>
                </c:pt>
                <c:pt idx="3">
                  <c:v>Торговля</c:v>
                </c:pt>
                <c:pt idx="4">
                  <c:v>Строительство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36183.599999999999</c:v>
                </c:pt>
                <c:pt idx="1">
                  <c:v>45412.7</c:v>
                </c:pt>
                <c:pt idx="2">
                  <c:v>32243.9</c:v>
                </c:pt>
                <c:pt idx="3">
                  <c:v>17200</c:v>
                </c:pt>
                <c:pt idx="4">
                  <c:v>136396.5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934912"/>
        <c:axId val="28936448"/>
      </c:barChart>
      <c:catAx>
        <c:axId val="289349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8936448"/>
        <c:crosses val="autoZero"/>
        <c:auto val="1"/>
        <c:lblAlgn val="ctr"/>
        <c:lblOffset val="100"/>
        <c:noMultiLvlLbl val="0"/>
      </c:catAx>
      <c:valAx>
        <c:axId val="289364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93491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accent3">
              <a:lumMod val="50000"/>
            </a:schemeClr>
          </a:solidFill>
        </a:defRPr>
      </a:pPr>
      <a:endParaRPr lang="ru-RU"/>
    </a:p>
  </c:txPr>
  <c:externalData r:id="rId1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6ADFD5-C22C-49C5-8B2E-56628529CBB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01BD5EA-6B28-4505-B4B5-20430D511736}">
      <dgm:prSet phldrT="[Текст]" custT="1"/>
      <dgm:spPr/>
      <dgm:t>
        <a:bodyPr/>
        <a:lstStyle/>
        <a:p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Образование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DC548F-82F3-43E7-85A8-58473C365E9D}" type="parTrans" cxnId="{CFA4AFA0-EB90-496E-9B7F-B5D3D1FBD282}">
      <dgm:prSet/>
      <dgm:spPr/>
      <dgm:t>
        <a:bodyPr/>
        <a:lstStyle/>
        <a:p>
          <a:endParaRPr lang="ru-RU"/>
        </a:p>
      </dgm:t>
    </dgm:pt>
    <dgm:pt modelId="{83BBA2F7-922B-49CD-872C-4EE4501C098B}" type="sibTrans" cxnId="{CFA4AFA0-EB90-496E-9B7F-B5D3D1FBD282}">
      <dgm:prSet/>
      <dgm:spPr/>
      <dgm:t>
        <a:bodyPr/>
        <a:lstStyle/>
        <a:p>
          <a:endParaRPr lang="ru-RU"/>
        </a:p>
      </dgm:t>
    </dgm:pt>
    <dgm:pt modelId="{2BBF2E89-0AC6-4293-8137-744E2EFD8475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дошкольного образования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5E389FB-72E6-454F-917A-D1EDEBC1BDFD}" type="parTrans" cxnId="{8931460B-BE8D-4023-9703-D176BA904745}">
      <dgm:prSet/>
      <dgm:spPr/>
      <dgm:t>
        <a:bodyPr/>
        <a:lstStyle/>
        <a:p>
          <a:endParaRPr lang="ru-RU"/>
        </a:p>
      </dgm:t>
    </dgm:pt>
    <dgm:pt modelId="{3ABE4B2C-BE18-4BD3-8515-5F727C5B348D}" type="sibTrans" cxnId="{8931460B-BE8D-4023-9703-D176BA904745}">
      <dgm:prSet/>
      <dgm:spPr/>
      <dgm:t>
        <a:bodyPr/>
        <a:lstStyle/>
        <a:p>
          <a:endParaRPr lang="ru-RU"/>
        </a:p>
      </dgm:t>
    </dgm:pt>
    <dgm:pt modelId="{1B1B6DDA-358E-474F-8875-D6221DAC8D88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школьного образования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42EE790-CCD2-4D43-A2DB-702C2AD860AC}" type="parTrans" cxnId="{400FBA8F-51A4-47D9-8224-D3A786323D40}">
      <dgm:prSet/>
      <dgm:spPr/>
      <dgm:t>
        <a:bodyPr/>
        <a:lstStyle/>
        <a:p>
          <a:endParaRPr lang="ru-RU"/>
        </a:p>
      </dgm:t>
    </dgm:pt>
    <dgm:pt modelId="{5FD4326A-E690-4536-BF5C-A6B4F2B48AE1}" type="sibTrans" cxnId="{400FBA8F-51A4-47D9-8224-D3A786323D40}">
      <dgm:prSet/>
      <dgm:spPr/>
      <dgm:t>
        <a:bodyPr/>
        <a:lstStyle/>
        <a:p>
          <a:endParaRPr lang="ru-RU"/>
        </a:p>
      </dgm:t>
    </dgm:pt>
    <dgm:pt modelId="{3CD34ECC-53DE-4E44-A892-37E72828E48E}">
      <dgm:prSet phldrT="[Текст]" custT="1"/>
      <dgm:spPr/>
      <dgm:t>
        <a:bodyPr/>
        <a:lstStyle/>
        <a:p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Здравоохранение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F03274-EABA-4C42-A99B-3F00E2A41AC2}" type="parTrans" cxnId="{26FDB11F-6710-472C-9249-D48908627D92}">
      <dgm:prSet/>
      <dgm:spPr/>
      <dgm:t>
        <a:bodyPr/>
        <a:lstStyle/>
        <a:p>
          <a:endParaRPr lang="ru-RU"/>
        </a:p>
      </dgm:t>
    </dgm:pt>
    <dgm:pt modelId="{6CA6F4EC-6732-4759-8618-99BE1BA8A25A}" type="sibTrans" cxnId="{26FDB11F-6710-472C-9249-D48908627D92}">
      <dgm:prSet/>
      <dgm:spPr/>
      <dgm:t>
        <a:bodyPr/>
        <a:lstStyle/>
        <a:p>
          <a:endParaRPr lang="ru-RU"/>
        </a:p>
      </dgm:t>
    </dgm:pt>
    <dgm:pt modelId="{7DEA351A-72E1-42BD-BAE0-531C175F364B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фельдшерско-акушерский пункт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5F6B524-6D8F-4308-85CE-0FED87D3C73D}" type="parTrans" cxnId="{32AEF9E2-EE98-4C74-8515-15C410FA8889}">
      <dgm:prSet/>
      <dgm:spPr/>
      <dgm:t>
        <a:bodyPr/>
        <a:lstStyle/>
        <a:p>
          <a:endParaRPr lang="ru-RU"/>
        </a:p>
      </dgm:t>
    </dgm:pt>
    <dgm:pt modelId="{D3BFDA0C-7BC1-4AF2-9022-EDD90F5E7CD6}" type="sibTrans" cxnId="{32AEF9E2-EE98-4C74-8515-15C410FA8889}">
      <dgm:prSet/>
      <dgm:spPr/>
      <dgm:t>
        <a:bodyPr/>
        <a:lstStyle/>
        <a:p>
          <a:endParaRPr lang="ru-RU"/>
        </a:p>
      </dgm:t>
    </dgm:pt>
    <dgm:pt modelId="{FAC19084-BBC5-492F-BA6D-B64A6F2AB5AB}">
      <dgm:prSet phldrT="[Текст]" custT="1"/>
      <dgm:spPr/>
      <dgm:t>
        <a:bodyPr/>
        <a:lstStyle/>
        <a:p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Спорт, культура 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3030F7-5B18-443C-B3BA-53A5024349CA}" type="parTrans" cxnId="{5EEAA1E5-07AD-4B70-8600-80008186C00F}">
      <dgm:prSet/>
      <dgm:spPr/>
      <dgm:t>
        <a:bodyPr/>
        <a:lstStyle/>
        <a:p>
          <a:endParaRPr lang="ru-RU"/>
        </a:p>
      </dgm:t>
    </dgm:pt>
    <dgm:pt modelId="{0E87F88F-3DA5-4A94-9352-3C1CFF7623CC}" type="sibTrans" cxnId="{5EEAA1E5-07AD-4B70-8600-80008186C00F}">
      <dgm:prSet/>
      <dgm:spPr/>
      <dgm:t>
        <a:bodyPr/>
        <a:lstStyle/>
        <a:p>
          <a:endParaRPr lang="ru-RU"/>
        </a:p>
      </dgm:t>
    </dgm:pt>
    <dgm:pt modelId="{31EA8BD4-2B25-42E1-B580-81F5D322518A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стадион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B121718-90DA-4EF4-B745-44F06BB47CE4}" type="parTrans" cxnId="{F9E6FDC7-555A-48FD-8E23-54DF0358B471}">
      <dgm:prSet/>
      <dgm:spPr/>
      <dgm:t>
        <a:bodyPr/>
        <a:lstStyle/>
        <a:p>
          <a:endParaRPr lang="ru-RU"/>
        </a:p>
      </dgm:t>
    </dgm:pt>
    <dgm:pt modelId="{101695E8-8F79-4DEE-980D-6BF5F1657B7D}" type="sibTrans" cxnId="{F9E6FDC7-555A-48FD-8E23-54DF0358B471}">
      <dgm:prSet/>
      <dgm:spPr/>
      <dgm:t>
        <a:bodyPr/>
        <a:lstStyle/>
        <a:p>
          <a:endParaRPr lang="ru-RU"/>
        </a:p>
      </dgm:t>
    </dgm:pt>
    <dgm:pt modelId="{C83400EF-3A49-4434-92D4-7810F722E541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дополнительного образования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70536E2-FAB7-46AC-AB8B-A0E789212A16}" type="parTrans" cxnId="{D33FFFDD-0492-459C-A1A0-96C91217C678}">
      <dgm:prSet/>
      <dgm:spPr/>
      <dgm:t>
        <a:bodyPr/>
        <a:lstStyle/>
        <a:p>
          <a:endParaRPr lang="ru-RU"/>
        </a:p>
      </dgm:t>
    </dgm:pt>
    <dgm:pt modelId="{8E109513-B27E-4998-A871-6572A8BF9BAE}" type="sibTrans" cxnId="{D33FFFDD-0492-459C-A1A0-96C91217C678}">
      <dgm:prSet/>
      <dgm:spPr/>
      <dgm:t>
        <a:bodyPr/>
        <a:lstStyle/>
        <a:p>
          <a:endParaRPr lang="ru-RU"/>
        </a:p>
      </dgm:t>
    </dgm:pt>
    <dgm:pt modelId="{A8B0E154-B17E-421B-A790-A2BB2939A62C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клубное учреждение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3336079-33A5-4BF2-BC7A-82E08E1E15A1}" type="parTrans" cxnId="{F6C0DE7F-4357-4995-9188-A9A119C94B40}">
      <dgm:prSet/>
      <dgm:spPr/>
      <dgm:t>
        <a:bodyPr/>
        <a:lstStyle/>
        <a:p>
          <a:endParaRPr lang="ru-RU"/>
        </a:p>
      </dgm:t>
    </dgm:pt>
    <dgm:pt modelId="{2C8D47D2-B76D-42C0-9F4D-1925DCD4CD10}" type="sibTrans" cxnId="{F6C0DE7F-4357-4995-9188-A9A119C94B40}">
      <dgm:prSet/>
      <dgm:spPr/>
      <dgm:t>
        <a:bodyPr/>
        <a:lstStyle/>
        <a:p>
          <a:endParaRPr lang="ru-RU"/>
        </a:p>
      </dgm:t>
    </dgm:pt>
    <dgm:pt modelId="{6C6D1F91-0CD4-42C9-94A6-A5695C51A96A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плавательный бассейн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806CC03-E11D-44F2-A39D-036C547BF582}" type="parTrans" cxnId="{70F64131-76E5-4CF1-8AED-CA66CB449F5D}">
      <dgm:prSet/>
      <dgm:spPr/>
      <dgm:t>
        <a:bodyPr/>
        <a:lstStyle/>
        <a:p>
          <a:endParaRPr lang="ru-RU"/>
        </a:p>
      </dgm:t>
    </dgm:pt>
    <dgm:pt modelId="{48C1D758-BB8C-4AD9-A56D-A70B75235E44}" type="sibTrans" cxnId="{70F64131-76E5-4CF1-8AED-CA66CB449F5D}">
      <dgm:prSet/>
      <dgm:spPr/>
      <dgm:t>
        <a:bodyPr/>
        <a:lstStyle/>
        <a:p>
          <a:endParaRPr lang="ru-RU"/>
        </a:p>
      </dgm:t>
    </dgm:pt>
    <dgm:pt modelId="{B6AA136D-2123-4A6E-92D9-C1FBE2FD457F}" type="pres">
      <dgm:prSet presAssocID="{7B6ADFD5-C22C-49C5-8B2E-56628529CBB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957009-6BF8-40E0-A491-443F83F5A0BF}" type="pres">
      <dgm:prSet presAssocID="{B01BD5EA-6B28-4505-B4B5-20430D511736}" presName="linNode" presStyleCnt="0"/>
      <dgm:spPr/>
    </dgm:pt>
    <dgm:pt modelId="{98106A83-2945-40A8-9F3C-5358DC6021BA}" type="pres">
      <dgm:prSet presAssocID="{B01BD5EA-6B28-4505-B4B5-20430D51173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BAA559-2D0E-4177-83C1-4AE03CB4A135}" type="pres">
      <dgm:prSet presAssocID="{B01BD5EA-6B28-4505-B4B5-20430D51173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55D20-F68B-4557-9F19-AD857E208233}" type="pres">
      <dgm:prSet presAssocID="{83BBA2F7-922B-49CD-872C-4EE4501C098B}" presName="sp" presStyleCnt="0"/>
      <dgm:spPr/>
    </dgm:pt>
    <dgm:pt modelId="{B922BE2A-D426-4C7B-80EA-8A08E935E541}" type="pres">
      <dgm:prSet presAssocID="{3CD34ECC-53DE-4E44-A892-37E72828E48E}" presName="linNode" presStyleCnt="0"/>
      <dgm:spPr/>
    </dgm:pt>
    <dgm:pt modelId="{E7764C5A-B840-4EB1-9EE4-E9E3EB35FF0F}" type="pres">
      <dgm:prSet presAssocID="{3CD34ECC-53DE-4E44-A892-37E72828E48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72DC88-2490-43FE-9D5C-DA9B3A37618B}" type="pres">
      <dgm:prSet presAssocID="{3CD34ECC-53DE-4E44-A892-37E72828E48E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ADC7C7-9B9E-48B5-90E0-5186F4BBBCF5}" type="pres">
      <dgm:prSet presAssocID="{6CA6F4EC-6732-4759-8618-99BE1BA8A25A}" presName="sp" presStyleCnt="0"/>
      <dgm:spPr/>
    </dgm:pt>
    <dgm:pt modelId="{57CB7A39-264D-4598-8FC4-C80B92A52965}" type="pres">
      <dgm:prSet presAssocID="{FAC19084-BBC5-492F-BA6D-B64A6F2AB5AB}" presName="linNode" presStyleCnt="0"/>
      <dgm:spPr/>
    </dgm:pt>
    <dgm:pt modelId="{A7584D3C-9255-4EE6-93C6-16AE440091C5}" type="pres">
      <dgm:prSet presAssocID="{FAC19084-BBC5-492F-BA6D-B64A6F2AB5AB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D59BDF-5D69-4A9F-A79C-A1DEA90EAFA8}" type="pres">
      <dgm:prSet presAssocID="{FAC19084-BBC5-492F-BA6D-B64A6F2AB5AB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31460B-BE8D-4023-9703-D176BA904745}" srcId="{B01BD5EA-6B28-4505-B4B5-20430D511736}" destId="{2BBF2E89-0AC6-4293-8137-744E2EFD8475}" srcOrd="0" destOrd="0" parTransId="{05E389FB-72E6-454F-917A-D1EDEBC1BDFD}" sibTransId="{3ABE4B2C-BE18-4BD3-8515-5F727C5B348D}"/>
    <dgm:cxn modelId="{ADDFB702-12B3-4C35-BD46-E5A805F9EC90}" type="presOf" srcId="{7DEA351A-72E1-42BD-BAE0-531C175F364B}" destId="{B172DC88-2490-43FE-9D5C-DA9B3A37618B}" srcOrd="0" destOrd="0" presId="urn:microsoft.com/office/officeart/2005/8/layout/vList5"/>
    <dgm:cxn modelId="{5EEAA1E5-07AD-4B70-8600-80008186C00F}" srcId="{7B6ADFD5-C22C-49C5-8B2E-56628529CBB6}" destId="{FAC19084-BBC5-492F-BA6D-B64A6F2AB5AB}" srcOrd="2" destOrd="0" parTransId="{793030F7-5B18-443C-B3BA-53A5024349CA}" sibTransId="{0E87F88F-3DA5-4A94-9352-3C1CFF7623CC}"/>
    <dgm:cxn modelId="{EA31D85E-B472-4B39-93D6-C1EE12BB0723}" type="presOf" srcId="{31EA8BD4-2B25-42E1-B580-81F5D322518A}" destId="{91D59BDF-5D69-4A9F-A79C-A1DEA90EAFA8}" srcOrd="0" destOrd="0" presId="urn:microsoft.com/office/officeart/2005/8/layout/vList5"/>
    <dgm:cxn modelId="{400FBA8F-51A4-47D9-8224-D3A786323D40}" srcId="{B01BD5EA-6B28-4505-B4B5-20430D511736}" destId="{1B1B6DDA-358E-474F-8875-D6221DAC8D88}" srcOrd="1" destOrd="0" parTransId="{642EE790-CCD2-4D43-A2DB-702C2AD860AC}" sibTransId="{5FD4326A-E690-4536-BF5C-A6B4F2B48AE1}"/>
    <dgm:cxn modelId="{70F64131-76E5-4CF1-8AED-CA66CB449F5D}" srcId="{FAC19084-BBC5-492F-BA6D-B64A6F2AB5AB}" destId="{6C6D1F91-0CD4-42C9-94A6-A5695C51A96A}" srcOrd="2" destOrd="0" parTransId="{5806CC03-E11D-44F2-A39D-036C547BF582}" sibTransId="{48C1D758-BB8C-4AD9-A56D-A70B75235E44}"/>
    <dgm:cxn modelId="{689B1E6D-676D-48CA-AEB2-2D3BF3AAA042}" type="presOf" srcId="{1B1B6DDA-358E-474F-8875-D6221DAC8D88}" destId="{9EBAA559-2D0E-4177-83C1-4AE03CB4A135}" srcOrd="0" destOrd="1" presId="urn:microsoft.com/office/officeart/2005/8/layout/vList5"/>
    <dgm:cxn modelId="{D6170052-C689-4C15-AD93-F089AF27415F}" type="presOf" srcId="{A8B0E154-B17E-421B-A790-A2BB2939A62C}" destId="{91D59BDF-5D69-4A9F-A79C-A1DEA90EAFA8}" srcOrd="0" destOrd="1" presId="urn:microsoft.com/office/officeart/2005/8/layout/vList5"/>
    <dgm:cxn modelId="{CFA4AFA0-EB90-496E-9B7F-B5D3D1FBD282}" srcId="{7B6ADFD5-C22C-49C5-8B2E-56628529CBB6}" destId="{B01BD5EA-6B28-4505-B4B5-20430D511736}" srcOrd="0" destOrd="0" parTransId="{03DC548F-82F3-43E7-85A8-58473C365E9D}" sibTransId="{83BBA2F7-922B-49CD-872C-4EE4501C098B}"/>
    <dgm:cxn modelId="{AEC48473-3804-44C5-8725-9AF15D2130C6}" type="presOf" srcId="{7B6ADFD5-C22C-49C5-8B2E-56628529CBB6}" destId="{B6AA136D-2123-4A6E-92D9-C1FBE2FD457F}" srcOrd="0" destOrd="0" presId="urn:microsoft.com/office/officeart/2005/8/layout/vList5"/>
    <dgm:cxn modelId="{3BC06232-02A3-4FC3-B08C-B74A9E366A30}" type="presOf" srcId="{B01BD5EA-6B28-4505-B4B5-20430D511736}" destId="{98106A83-2945-40A8-9F3C-5358DC6021BA}" srcOrd="0" destOrd="0" presId="urn:microsoft.com/office/officeart/2005/8/layout/vList5"/>
    <dgm:cxn modelId="{32AEF9E2-EE98-4C74-8515-15C410FA8889}" srcId="{3CD34ECC-53DE-4E44-A892-37E72828E48E}" destId="{7DEA351A-72E1-42BD-BAE0-531C175F364B}" srcOrd="0" destOrd="0" parTransId="{55F6B524-6D8F-4308-85CE-0FED87D3C73D}" sibTransId="{D3BFDA0C-7BC1-4AF2-9022-EDD90F5E7CD6}"/>
    <dgm:cxn modelId="{2B010622-6F48-4BDC-895B-4FFB44C7189B}" type="presOf" srcId="{2BBF2E89-0AC6-4293-8137-744E2EFD8475}" destId="{9EBAA559-2D0E-4177-83C1-4AE03CB4A135}" srcOrd="0" destOrd="0" presId="urn:microsoft.com/office/officeart/2005/8/layout/vList5"/>
    <dgm:cxn modelId="{78851E29-1D3C-402C-B55D-63B512E83996}" type="presOf" srcId="{FAC19084-BBC5-492F-BA6D-B64A6F2AB5AB}" destId="{A7584D3C-9255-4EE6-93C6-16AE440091C5}" srcOrd="0" destOrd="0" presId="urn:microsoft.com/office/officeart/2005/8/layout/vList5"/>
    <dgm:cxn modelId="{3C020F10-0DA2-4E32-B621-F734F0912C16}" type="presOf" srcId="{C83400EF-3A49-4434-92D4-7810F722E541}" destId="{9EBAA559-2D0E-4177-83C1-4AE03CB4A135}" srcOrd="0" destOrd="2" presId="urn:microsoft.com/office/officeart/2005/8/layout/vList5"/>
    <dgm:cxn modelId="{F6C0DE7F-4357-4995-9188-A9A119C94B40}" srcId="{FAC19084-BBC5-492F-BA6D-B64A6F2AB5AB}" destId="{A8B0E154-B17E-421B-A790-A2BB2939A62C}" srcOrd="1" destOrd="0" parTransId="{43336079-33A5-4BF2-BC7A-82E08E1E15A1}" sibTransId="{2C8D47D2-B76D-42C0-9F4D-1925DCD4CD10}"/>
    <dgm:cxn modelId="{AE419F94-583A-4A71-859D-895F7B1515D0}" type="presOf" srcId="{3CD34ECC-53DE-4E44-A892-37E72828E48E}" destId="{E7764C5A-B840-4EB1-9EE4-E9E3EB35FF0F}" srcOrd="0" destOrd="0" presId="urn:microsoft.com/office/officeart/2005/8/layout/vList5"/>
    <dgm:cxn modelId="{7FADFDB2-2AE9-4FED-843D-E9AF6F7666BE}" type="presOf" srcId="{6C6D1F91-0CD4-42C9-94A6-A5695C51A96A}" destId="{91D59BDF-5D69-4A9F-A79C-A1DEA90EAFA8}" srcOrd="0" destOrd="2" presId="urn:microsoft.com/office/officeart/2005/8/layout/vList5"/>
    <dgm:cxn modelId="{D33FFFDD-0492-459C-A1A0-96C91217C678}" srcId="{B01BD5EA-6B28-4505-B4B5-20430D511736}" destId="{C83400EF-3A49-4434-92D4-7810F722E541}" srcOrd="2" destOrd="0" parTransId="{A70536E2-FAB7-46AC-AB8B-A0E789212A16}" sibTransId="{8E109513-B27E-4998-A871-6572A8BF9BAE}"/>
    <dgm:cxn modelId="{F9E6FDC7-555A-48FD-8E23-54DF0358B471}" srcId="{FAC19084-BBC5-492F-BA6D-B64A6F2AB5AB}" destId="{31EA8BD4-2B25-42E1-B580-81F5D322518A}" srcOrd="0" destOrd="0" parTransId="{FB121718-90DA-4EF4-B745-44F06BB47CE4}" sibTransId="{101695E8-8F79-4DEE-980D-6BF5F1657B7D}"/>
    <dgm:cxn modelId="{26FDB11F-6710-472C-9249-D48908627D92}" srcId="{7B6ADFD5-C22C-49C5-8B2E-56628529CBB6}" destId="{3CD34ECC-53DE-4E44-A892-37E72828E48E}" srcOrd="1" destOrd="0" parTransId="{A4F03274-EABA-4C42-A99B-3F00E2A41AC2}" sibTransId="{6CA6F4EC-6732-4759-8618-99BE1BA8A25A}"/>
    <dgm:cxn modelId="{CB4CE557-6EC2-4DD6-B02B-06CAB81ED8B8}" type="presParOf" srcId="{B6AA136D-2123-4A6E-92D9-C1FBE2FD457F}" destId="{CF957009-6BF8-40E0-A491-443F83F5A0BF}" srcOrd="0" destOrd="0" presId="urn:microsoft.com/office/officeart/2005/8/layout/vList5"/>
    <dgm:cxn modelId="{53F1F2AC-5CA0-44F1-A862-A32D6822BC30}" type="presParOf" srcId="{CF957009-6BF8-40E0-A491-443F83F5A0BF}" destId="{98106A83-2945-40A8-9F3C-5358DC6021BA}" srcOrd="0" destOrd="0" presId="urn:microsoft.com/office/officeart/2005/8/layout/vList5"/>
    <dgm:cxn modelId="{D0F56025-5BC8-4E16-8AAB-8C7A9BDE7129}" type="presParOf" srcId="{CF957009-6BF8-40E0-A491-443F83F5A0BF}" destId="{9EBAA559-2D0E-4177-83C1-4AE03CB4A135}" srcOrd="1" destOrd="0" presId="urn:microsoft.com/office/officeart/2005/8/layout/vList5"/>
    <dgm:cxn modelId="{573B2703-C2F2-4BA5-8B82-681FD4BA37FE}" type="presParOf" srcId="{B6AA136D-2123-4A6E-92D9-C1FBE2FD457F}" destId="{10355D20-F68B-4557-9F19-AD857E208233}" srcOrd="1" destOrd="0" presId="urn:microsoft.com/office/officeart/2005/8/layout/vList5"/>
    <dgm:cxn modelId="{768ACAAD-BCB9-485F-9F3A-D6E71A68E732}" type="presParOf" srcId="{B6AA136D-2123-4A6E-92D9-C1FBE2FD457F}" destId="{B922BE2A-D426-4C7B-80EA-8A08E935E541}" srcOrd="2" destOrd="0" presId="urn:microsoft.com/office/officeart/2005/8/layout/vList5"/>
    <dgm:cxn modelId="{898264A2-014F-4FEE-8601-96348F4E8768}" type="presParOf" srcId="{B922BE2A-D426-4C7B-80EA-8A08E935E541}" destId="{E7764C5A-B840-4EB1-9EE4-E9E3EB35FF0F}" srcOrd="0" destOrd="0" presId="urn:microsoft.com/office/officeart/2005/8/layout/vList5"/>
    <dgm:cxn modelId="{319AC9BB-1B6E-4372-B3F4-45DC8DDE4CDE}" type="presParOf" srcId="{B922BE2A-D426-4C7B-80EA-8A08E935E541}" destId="{B172DC88-2490-43FE-9D5C-DA9B3A37618B}" srcOrd="1" destOrd="0" presId="urn:microsoft.com/office/officeart/2005/8/layout/vList5"/>
    <dgm:cxn modelId="{FADD2472-30FA-49F1-9FF5-A8B8D4014A1D}" type="presParOf" srcId="{B6AA136D-2123-4A6E-92D9-C1FBE2FD457F}" destId="{9EADC7C7-9B9E-48B5-90E0-5186F4BBBCF5}" srcOrd="3" destOrd="0" presId="urn:microsoft.com/office/officeart/2005/8/layout/vList5"/>
    <dgm:cxn modelId="{BAA4EDF7-8553-4764-B63F-C0CB916B39F8}" type="presParOf" srcId="{B6AA136D-2123-4A6E-92D9-C1FBE2FD457F}" destId="{57CB7A39-264D-4598-8FC4-C80B92A52965}" srcOrd="4" destOrd="0" presId="urn:microsoft.com/office/officeart/2005/8/layout/vList5"/>
    <dgm:cxn modelId="{BBB76D04-0F38-4620-BDCE-2942F1363A80}" type="presParOf" srcId="{57CB7A39-264D-4598-8FC4-C80B92A52965}" destId="{A7584D3C-9255-4EE6-93C6-16AE440091C5}" srcOrd="0" destOrd="0" presId="urn:microsoft.com/office/officeart/2005/8/layout/vList5"/>
    <dgm:cxn modelId="{ACB08FD2-CA38-4265-8FAB-7620B3C06AA5}" type="presParOf" srcId="{57CB7A39-264D-4598-8FC4-C80B92A52965}" destId="{91D59BDF-5D69-4A9F-A79C-A1DEA90EAFA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E930F1-40A4-4546-9D1E-3C4940CD394D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</dgm:pt>
    <dgm:pt modelId="{649A65DC-50CB-4724-9676-EA24681FBA0D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МОУ «СОШ МО пос. Михайловский» функционирует с 01.09.2006 </a:t>
          </a:r>
        </a:p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Школа располагает 17 кабинетами по всем предметам обучения, библиотекой, спортивным и актовым залом, плавательным бассейном, медицинским кабинетом, столовой. </a:t>
          </a:r>
          <a:r>
            <a:rPr lang="ru-RU" sz="13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Открыт </a:t>
          </a: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класс «Юный пожарный-спасатель</a:t>
          </a:r>
          <a:r>
            <a:rPr lang="ru-RU" sz="13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», «Менделеевский </a:t>
          </a: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класс», создан Центр «Точка роста». </a:t>
          </a: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C1F0E3-D755-4B77-96BF-BDCD3E70F9A2}" type="parTrans" cxnId="{363B17EE-82D9-4974-A3FD-4BB807786BB2}">
      <dgm:prSet/>
      <dgm:spPr/>
      <dgm:t>
        <a:bodyPr/>
        <a:lstStyle/>
        <a:p>
          <a:endParaRPr lang="ru-RU"/>
        </a:p>
      </dgm:t>
    </dgm:pt>
    <dgm:pt modelId="{3C4DC587-84AC-403E-B618-E63C7DD15B83}" type="sibTrans" cxnId="{363B17EE-82D9-4974-A3FD-4BB807786BB2}">
      <dgm:prSet/>
      <dgm:spPr/>
      <dgm:t>
        <a:bodyPr/>
        <a:lstStyle/>
        <a:p>
          <a:endParaRPr lang="ru-RU"/>
        </a:p>
      </dgm:t>
    </dgm:pt>
    <dgm:pt modelId="{3A58E2B5-7AEB-41B2-AC72-257F610EDD64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Муниципальное дошкольное образовательное учреждение детский сад №1 "Сказка" муниципального образования поселка Михайловский Саратовской области</a:t>
          </a:r>
        </a:p>
        <a:p>
          <a:pPr algn="l"/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ea typeface="Times New Roman"/>
            <a:cs typeface="Arial" panose="020B0604020202020204" pitchFamily="34" charset="0"/>
          </a:endParaRPr>
        </a:p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Детский сад посещает </a:t>
          </a:r>
        </a:p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78 воспитанников </a:t>
          </a: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B8AAA7-2673-4A6A-8E31-D95116B23D40}" type="parTrans" cxnId="{0DD07079-AB7B-4522-B469-547B4A58FE9B}">
      <dgm:prSet/>
      <dgm:spPr/>
      <dgm:t>
        <a:bodyPr/>
        <a:lstStyle/>
        <a:p>
          <a:endParaRPr lang="ru-RU"/>
        </a:p>
      </dgm:t>
    </dgm:pt>
    <dgm:pt modelId="{B7BB3FA0-393E-4664-B5E1-E584B5B326B4}" type="sibTrans" cxnId="{0DD07079-AB7B-4522-B469-547B4A58FE9B}">
      <dgm:prSet/>
      <dgm:spPr/>
      <dgm:t>
        <a:bodyPr/>
        <a:lstStyle/>
        <a:p>
          <a:endParaRPr lang="ru-RU"/>
        </a:p>
      </dgm:t>
    </dgm:pt>
    <dgm:pt modelId="{148DA153-9DE9-4877-AA5B-7D551ACCE664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Дом культуры п. Михайловский - центр общественной и культурной жизни жителей поселка, место общения, развития творческих способностей земляков. </a:t>
          </a:r>
        </a:p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Учреждение проводит культурно-массовые мероприятия и организует досуговую деятельность </a:t>
          </a:r>
          <a:r>
            <a:rPr lang="ru-RU" sz="1300" b="1" dirty="0" err="1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михайловцев</a:t>
          </a: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.</a:t>
          </a: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5F7003-2C82-49FF-9137-4385A05C7FDC}" type="parTrans" cxnId="{EED05A64-FC72-4629-AB97-C2EFF185E0BF}">
      <dgm:prSet/>
      <dgm:spPr/>
      <dgm:t>
        <a:bodyPr/>
        <a:lstStyle/>
        <a:p>
          <a:endParaRPr lang="ru-RU"/>
        </a:p>
      </dgm:t>
    </dgm:pt>
    <dgm:pt modelId="{FB555346-D82F-4693-9827-24D05FCB216F}" type="sibTrans" cxnId="{EED05A64-FC72-4629-AB97-C2EFF185E0BF}">
      <dgm:prSet/>
      <dgm:spPr/>
      <dgm:t>
        <a:bodyPr/>
        <a:lstStyle/>
        <a:p>
          <a:endParaRPr lang="ru-RU"/>
        </a:p>
      </dgm:t>
    </dgm:pt>
    <dgm:pt modelId="{5BED71D9-FBED-472C-B9D7-C349F0CBEF9A}" type="pres">
      <dgm:prSet presAssocID="{6CE930F1-40A4-4546-9D1E-3C4940CD394D}" presName="Name0" presStyleCnt="0">
        <dgm:presLayoutVars>
          <dgm:dir/>
          <dgm:resizeHandles val="exact"/>
        </dgm:presLayoutVars>
      </dgm:prSet>
      <dgm:spPr/>
    </dgm:pt>
    <dgm:pt modelId="{2C03F8B3-2D8D-4F3C-96A6-2AB611780FA8}" type="pres">
      <dgm:prSet presAssocID="{6CE930F1-40A4-4546-9D1E-3C4940CD394D}" presName="bkgdShp" presStyleLbl="alignAccFollowNode1" presStyleIdx="0" presStyleCnt="1" custLinFactNeighborY="-2245"/>
      <dgm:spPr/>
      <dgm:t>
        <a:bodyPr/>
        <a:lstStyle/>
        <a:p>
          <a:endParaRPr lang="ru-RU"/>
        </a:p>
      </dgm:t>
    </dgm:pt>
    <dgm:pt modelId="{87E83237-242C-408F-AD2F-126DFE961F63}" type="pres">
      <dgm:prSet presAssocID="{6CE930F1-40A4-4546-9D1E-3C4940CD394D}" presName="linComp" presStyleCnt="0"/>
      <dgm:spPr/>
    </dgm:pt>
    <dgm:pt modelId="{E242F134-EBFD-44D3-B45D-9977936FD95F}" type="pres">
      <dgm:prSet presAssocID="{649A65DC-50CB-4724-9676-EA24681FBA0D}" presName="compNode" presStyleCnt="0"/>
      <dgm:spPr/>
    </dgm:pt>
    <dgm:pt modelId="{654EB984-51C7-407E-9FF9-A159381EC3DC}" type="pres">
      <dgm:prSet presAssocID="{649A65DC-50CB-4724-9676-EA24681FBA0D}" presName="node" presStyleLbl="node1" presStyleIdx="0" presStyleCnt="3" custScaleX="114654" custScaleY="120742" custLinFactNeighborX="-679" custLinFactNeighborY="1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5882D1-4F49-44EA-B1B8-096A51F8CC9F}" type="pres">
      <dgm:prSet presAssocID="{649A65DC-50CB-4724-9676-EA24681FBA0D}" presName="invisiNode" presStyleLbl="node1" presStyleIdx="0" presStyleCnt="3"/>
      <dgm:spPr/>
    </dgm:pt>
    <dgm:pt modelId="{D881402E-A8AC-4086-910F-A6D5FBC51218}" type="pres">
      <dgm:prSet presAssocID="{649A65DC-50CB-4724-9676-EA24681FBA0D}" presName="imagNode" presStyleLbl="fgImgPlace1" presStyleIdx="0" presStyleCnt="3" custLinFactNeighborX="232" custLinFactNeighborY="3905"/>
      <dgm:spPr>
        <a:blipFill rotWithShape="1">
          <a:blip xmlns:r="http://schemas.openxmlformats.org/officeDocument/2006/relationships" r:embed="rId1"/>
          <a:srcRect/>
          <a:stretch>
            <a:fillRect l="-3000" r="-3000"/>
          </a:stretch>
        </a:blipFill>
      </dgm:spPr>
    </dgm:pt>
    <dgm:pt modelId="{8AF842AB-87F1-4C8F-937D-9A45CB89B41C}" type="pres">
      <dgm:prSet presAssocID="{3C4DC587-84AC-403E-B618-E63C7DD15B8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8AB47FC-6AD8-414E-8630-18C2A36F0807}" type="pres">
      <dgm:prSet presAssocID="{3A58E2B5-7AEB-41B2-AC72-257F610EDD64}" presName="compNode" presStyleCnt="0"/>
      <dgm:spPr/>
    </dgm:pt>
    <dgm:pt modelId="{C3785CDB-697A-4E2B-A14F-12567B575E1D}" type="pres">
      <dgm:prSet presAssocID="{3A58E2B5-7AEB-41B2-AC72-257F610EDD64}" presName="node" presStyleLbl="node1" presStyleIdx="1" presStyleCnt="3" custScaleX="110674" custScaleY="119422" custLinFactNeighborX="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20F57D-E05E-4ADA-AF3A-D64C6E90D032}" type="pres">
      <dgm:prSet presAssocID="{3A58E2B5-7AEB-41B2-AC72-257F610EDD64}" presName="invisiNode" presStyleLbl="node1" presStyleIdx="1" presStyleCnt="3"/>
      <dgm:spPr/>
    </dgm:pt>
    <dgm:pt modelId="{F80DF6E3-B11A-4400-8E83-688BCF513285}" type="pres">
      <dgm:prSet presAssocID="{3A58E2B5-7AEB-41B2-AC72-257F610EDD64}" presName="imagNode" presStyleLbl="fgImgPlace1" presStyleIdx="1" presStyleCnt="3" custLinFactNeighborX="-608" custLinFactNeighborY="2033"/>
      <dgm:spPr>
        <a:blipFill rotWithShape="1">
          <a:blip xmlns:r="http://schemas.openxmlformats.org/officeDocument/2006/relationships" r:embed="rId2"/>
          <a:srcRect/>
          <a:stretch>
            <a:fillRect t="-11000" b="-11000"/>
          </a:stretch>
        </a:blipFill>
      </dgm:spPr>
    </dgm:pt>
    <dgm:pt modelId="{8B3B2B61-69E3-43FE-83DE-8FEAC09DB8D2}" type="pres">
      <dgm:prSet presAssocID="{B7BB3FA0-393E-4664-B5E1-E584B5B326B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1D77004-9A63-466E-9C94-93E0D6B6BB40}" type="pres">
      <dgm:prSet presAssocID="{148DA153-9DE9-4877-AA5B-7D551ACCE664}" presName="compNode" presStyleCnt="0"/>
      <dgm:spPr/>
    </dgm:pt>
    <dgm:pt modelId="{DC00B678-AD68-4AD3-846A-E5FB01B3770C}" type="pres">
      <dgm:prSet presAssocID="{148DA153-9DE9-4877-AA5B-7D551ACCE664}" presName="node" presStyleLbl="node1" presStyleIdx="2" presStyleCnt="3" custScaleX="118515" custScaleY="119293" custLinFactNeighborX="2558" custLinFactNeighborY="-7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C41E1-DF31-4E72-8F76-5410E83736C3}" type="pres">
      <dgm:prSet presAssocID="{148DA153-9DE9-4877-AA5B-7D551ACCE664}" presName="invisiNode" presStyleLbl="node1" presStyleIdx="2" presStyleCnt="3"/>
      <dgm:spPr/>
    </dgm:pt>
    <dgm:pt modelId="{E4F70EB2-EE82-4571-A5D7-7D33FE8EF443}" type="pres">
      <dgm:prSet presAssocID="{148DA153-9DE9-4877-AA5B-7D551ACCE664}" presName="imagNode" presStyleLbl="fgImgPlace1" presStyleIdx="2" presStyleCnt="3" custLinFactNeighborY="2033"/>
      <dgm:spPr>
        <a:blipFill rotWithShape="1">
          <a:blip xmlns:r="http://schemas.openxmlformats.org/officeDocument/2006/relationships" r:embed="rId3"/>
          <a:srcRect/>
          <a:stretch>
            <a:fillRect t="-11000" b="-11000"/>
          </a:stretch>
        </a:blipFill>
      </dgm:spPr>
    </dgm:pt>
  </dgm:ptLst>
  <dgm:cxnLst>
    <dgm:cxn modelId="{EED05A64-FC72-4629-AB97-C2EFF185E0BF}" srcId="{6CE930F1-40A4-4546-9D1E-3C4940CD394D}" destId="{148DA153-9DE9-4877-AA5B-7D551ACCE664}" srcOrd="2" destOrd="0" parTransId="{BA5F7003-2C82-49FF-9137-4385A05C7FDC}" sibTransId="{FB555346-D82F-4693-9827-24D05FCB216F}"/>
    <dgm:cxn modelId="{06BE620C-5E0E-4B47-BD3C-DA29BCAFD39A}" type="presOf" srcId="{3A58E2B5-7AEB-41B2-AC72-257F610EDD64}" destId="{C3785CDB-697A-4E2B-A14F-12567B575E1D}" srcOrd="0" destOrd="0" presId="urn:microsoft.com/office/officeart/2005/8/layout/pList2#1"/>
    <dgm:cxn modelId="{24D00754-E40F-4F44-970F-EA8AD227F478}" type="presOf" srcId="{6CE930F1-40A4-4546-9D1E-3C4940CD394D}" destId="{5BED71D9-FBED-472C-B9D7-C349F0CBEF9A}" srcOrd="0" destOrd="0" presId="urn:microsoft.com/office/officeart/2005/8/layout/pList2#1"/>
    <dgm:cxn modelId="{5FA9BA86-E2F9-4CDA-9BA5-1217368735F8}" type="presOf" srcId="{148DA153-9DE9-4877-AA5B-7D551ACCE664}" destId="{DC00B678-AD68-4AD3-846A-E5FB01B3770C}" srcOrd="0" destOrd="0" presId="urn:microsoft.com/office/officeart/2005/8/layout/pList2#1"/>
    <dgm:cxn modelId="{0DD07079-AB7B-4522-B469-547B4A58FE9B}" srcId="{6CE930F1-40A4-4546-9D1E-3C4940CD394D}" destId="{3A58E2B5-7AEB-41B2-AC72-257F610EDD64}" srcOrd="1" destOrd="0" parTransId="{33B8AAA7-2673-4A6A-8E31-D95116B23D40}" sibTransId="{B7BB3FA0-393E-4664-B5E1-E584B5B326B4}"/>
    <dgm:cxn modelId="{1A5A9C90-23FB-40C0-8A1C-DC8614893A50}" type="presOf" srcId="{3C4DC587-84AC-403E-B618-E63C7DD15B83}" destId="{8AF842AB-87F1-4C8F-937D-9A45CB89B41C}" srcOrd="0" destOrd="0" presId="urn:microsoft.com/office/officeart/2005/8/layout/pList2#1"/>
    <dgm:cxn modelId="{649A3615-D596-4E19-AEC7-2E875BAA02E2}" type="presOf" srcId="{649A65DC-50CB-4724-9676-EA24681FBA0D}" destId="{654EB984-51C7-407E-9FF9-A159381EC3DC}" srcOrd="0" destOrd="0" presId="urn:microsoft.com/office/officeart/2005/8/layout/pList2#1"/>
    <dgm:cxn modelId="{BEB01B2C-92FB-499A-86C1-3C1E30E45351}" type="presOf" srcId="{B7BB3FA0-393E-4664-B5E1-E584B5B326B4}" destId="{8B3B2B61-69E3-43FE-83DE-8FEAC09DB8D2}" srcOrd="0" destOrd="0" presId="urn:microsoft.com/office/officeart/2005/8/layout/pList2#1"/>
    <dgm:cxn modelId="{363B17EE-82D9-4974-A3FD-4BB807786BB2}" srcId="{6CE930F1-40A4-4546-9D1E-3C4940CD394D}" destId="{649A65DC-50CB-4724-9676-EA24681FBA0D}" srcOrd="0" destOrd="0" parTransId="{D7C1F0E3-D755-4B77-96BF-BDCD3E70F9A2}" sibTransId="{3C4DC587-84AC-403E-B618-E63C7DD15B83}"/>
    <dgm:cxn modelId="{721430AE-8CF9-4A60-B073-7709949AD8E7}" type="presParOf" srcId="{5BED71D9-FBED-472C-B9D7-C349F0CBEF9A}" destId="{2C03F8B3-2D8D-4F3C-96A6-2AB611780FA8}" srcOrd="0" destOrd="0" presId="urn:microsoft.com/office/officeart/2005/8/layout/pList2#1"/>
    <dgm:cxn modelId="{80EDF753-3DE9-4DCF-9E74-CBCACFCD8C96}" type="presParOf" srcId="{5BED71D9-FBED-472C-B9D7-C349F0CBEF9A}" destId="{87E83237-242C-408F-AD2F-126DFE961F63}" srcOrd="1" destOrd="0" presId="urn:microsoft.com/office/officeart/2005/8/layout/pList2#1"/>
    <dgm:cxn modelId="{9A508BDC-663B-4A65-804C-564150BF499A}" type="presParOf" srcId="{87E83237-242C-408F-AD2F-126DFE961F63}" destId="{E242F134-EBFD-44D3-B45D-9977936FD95F}" srcOrd="0" destOrd="0" presId="urn:microsoft.com/office/officeart/2005/8/layout/pList2#1"/>
    <dgm:cxn modelId="{A018C727-AAED-46C9-B5C1-6434023F629B}" type="presParOf" srcId="{E242F134-EBFD-44D3-B45D-9977936FD95F}" destId="{654EB984-51C7-407E-9FF9-A159381EC3DC}" srcOrd="0" destOrd="0" presId="urn:microsoft.com/office/officeart/2005/8/layout/pList2#1"/>
    <dgm:cxn modelId="{B99A11F9-D081-486E-9812-D736CA4BB5B5}" type="presParOf" srcId="{E242F134-EBFD-44D3-B45D-9977936FD95F}" destId="{F35882D1-4F49-44EA-B1B8-096A51F8CC9F}" srcOrd="1" destOrd="0" presId="urn:microsoft.com/office/officeart/2005/8/layout/pList2#1"/>
    <dgm:cxn modelId="{1B46D3E6-CA66-423B-A2D0-53986477A595}" type="presParOf" srcId="{E242F134-EBFD-44D3-B45D-9977936FD95F}" destId="{D881402E-A8AC-4086-910F-A6D5FBC51218}" srcOrd="2" destOrd="0" presId="urn:microsoft.com/office/officeart/2005/8/layout/pList2#1"/>
    <dgm:cxn modelId="{91507534-5A83-4525-9F15-D3B890DE4884}" type="presParOf" srcId="{87E83237-242C-408F-AD2F-126DFE961F63}" destId="{8AF842AB-87F1-4C8F-937D-9A45CB89B41C}" srcOrd="1" destOrd="0" presId="urn:microsoft.com/office/officeart/2005/8/layout/pList2#1"/>
    <dgm:cxn modelId="{C602C9E2-9210-4EB1-814A-CC27B6C0BC24}" type="presParOf" srcId="{87E83237-242C-408F-AD2F-126DFE961F63}" destId="{D8AB47FC-6AD8-414E-8630-18C2A36F0807}" srcOrd="2" destOrd="0" presId="urn:microsoft.com/office/officeart/2005/8/layout/pList2#1"/>
    <dgm:cxn modelId="{6488D268-8D5F-4559-AFA8-34B83B27BC11}" type="presParOf" srcId="{D8AB47FC-6AD8-414E-8630-18C2A36F0807}" destId="{C3785CDB-697A-4E2B-A14F-12567B575E1D}" srcOrd="0" destOrd="0" presId="urn:microsoft.com/office/officeart/2005/8/layout/pList2#1"/>
    <dgm:cxn modelId="{AD756FF2-DB5B-4B6B-A7EE-274BADA61AF5}" type="presParOf" srcId="{D8AB47FC-6AD8-414E-8630-18C2A36F0807}" destId="{6820F57D-E05E-4ADA-AF3A-D64C6E90D032}" srcOrd="1" destOrd="0" presId="urn:microsoft.com/office/officeart/2005/8/layout/pList2#1"/>
    <dgm:cxn modelId="{7C3FF517-2C27-418B-B1D3-62E3698C9079}" type="presParOf" srcId="{D8AB47FC-6AD8-414E-8630-18C2A36F0807}" destId="{F80DF6E3-B11A-4400-8E83-688BCF513285}" srcOrd="2" destOrd="0" presId="urn:microsoft.com/office/officeart/2005/8/layout/pList2#1"/>
    <dgm:cxn modelId="{D77F6C54-F3BC-4129-B9C6-C296D347879C}" type="presParOf" srcId="{87E83237-242C-408F-AD2F-126DFE961F63}" destId="{8B3B2B61-69E3-43FE-83DE-8FEAC09DB8D2}" srcOrd="3" destOrd="0" presId="urn:microsoft.com/office/officeart/2005/8/layout/pList2#1"/>
    <dgm:cxn modelId="{6DEF6C6C-692B-4F9A-9CAF-643007CBA198}" type="presParOf" srcId="{87E83237-242C-408F-AD2F-126DFE961F63}" destId="{51D77004-9A63-466E-9C94-93E0D6B6BB40}" srcOrd="4" destOrd="0" presId="urn:microsoft.com/office/officeart/2005/8/layout/pList2#1"/>
    <dgm:cxn modelId="{1BFDD806-0E48-4C8A-8B26-AB4883667160}" type="presParOf" srcId="{51D77004-9A63-466E-9C94-93E0D6B6BB40}" destId="{DC00B678-AD68-4AD3-846A-E5FB01B3770C}" srcOrd="0" destOrd="0" presId="urn:microsoft.com/office/officeart/2005/8/layout/pList2#1"/>
    <dgm:cxn modelId="{F53EE9D0-C4AD-4106-9DB8-6D3FD3875D46}" type="presParOf" srcId="{51D77004-9A63-466E-9C94-93E0D6B6BB40}" destId="{4E8C41E1-DF31-4E72-8F76-5410E83736C3}" srcOrd="1" destOrd="0" presId="urn:microsoft.com/office/officeart/2005/8/layout/pList2#1"/>
    <dgm:cxn modelId="{E218F6F8-CF45-4C04-8325-54D35EDBFE7B}" type="presParOf" srcId="{51D77004-9A63-466E-9C94-93E0D6B6BB40}" destId="{E4F70EB2-EE82-4571-A5D7-7D33FE8EF443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CA3C8E-EB4B-4071-9C65-A72211C3121C}" type="doc">
      <dgm:prSet loTypeId="urn:microsoft.com/office/officeart/2005/8/layout/pList2#2" loCatId="list" qsTypeId="urn:microsoft.com/office/officeart/2005/8/quickstyle/simple1" qsCatId="simple" csTypeId="urn:microsoft.com/office/officeart/2005/8/colors/accent1_2" csCatId="accent1" phldr="1"/>
      <dgm:spPr/>
    </dgm:pt>
    <dgm:pt modelId="{9B338990-A4E1-4C37-B6A5-D790896CB0FF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</a:rPr>
            <a:t>Плавательный бассейн – не только место для развлечений, но и отличная возможность для занятий спортом и поддержания здоровья!</a:t>
          </a:r>
          <a:endParaRPr lang="ru-RU" sz="14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0A94FDE-81C5-438D-A8E0-6AA629AD87D4}" type="parTrans" cxnId="{311CC6FA-6690-4472-A725-BDF5DACBE43A}">
      <dgm:prSet/>
      <dgm:spPr/>
      <dgm:t>
        <a:bodyPr/>
        <a:lstStyle/>
        <a:p>
          <a:endParaRPr lang="ru-RU"/>
        </a:p>
      </dgm:t>
    </dgm:pt>
    <dgm:pt modelId="{92DAA503-31E0-4EEF-B9DE-AF3DC5C08028}" type="sibTrans" cxnId="{311CC6FA-6690-4472-A725-BDF5DACBE43A}">
      <dgm:prSet/>
      <dgm:spPr/>
      <dgm:t>
        <a:bodyPr/>
        <a:lstStyle/>
        <a:p>
          <a:endParaRPr lang="ru-RU"/>
        </a:p>
      </dgm:t>
    </dgm:pt>
    <dgm:pt modelId="{760AAEE4-5B6C-4948-BDAA-ADD34B52662C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Физкультурно-оздоровительная и воспитательная работа среди детей и подростков, направленная на укрепление их здоровья и всестороннее физическое развитие. Занятия проводятся по следующим видам спорта: футбол, волейбол, бокс, тяжелая атлетика, легкая атлетика, лыжный спорт. </a:t>
          </a:r>
          <a:endParaRPr lang="ru-RU" sz="14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ED085B1-1727-457E-B573-E03E8D2E0164}" type="parTrans" cxnId="{424C51A8-0E2F-43DC-ADC1-7C6BBC6D82EC}">
      <dgm:prSet/>
      <dgm:spPr/>
      <dgm:t>
        <a:bodyPr/>
        <a:lstStyle/>
        <a:p>
          <a:endParaRPr lang="ru-RU"/>
        </a:p>
      </dgm:t>
    </dgm:pt>
    <dgm:pt modelId="{C9CF5326-76B9-4000-AC97-05C0C6BBB0A2}" type="sibTrans" cxnId="{424C51A8-0E2F-43DC-ADC1-7C6BBC6D82EC}">
      <dgm:prSet/>
      <dgm:spPr/>
      <dgm:t>
        <a:bodyPr/>
        <a:lstStyle/>
        <a:p>
          <a:endParaRPr lang="ru-RU"/>
        </a:p>
      </dgm:t>
    </dgm:pt>
    <dgm:pt modelId="{461F94AD-C490-40DD-95D6-27718D8D9DD9}" type="pres">
      <dgm:prSet presAssocID="{8ACA3C8E-EB4B-4071-9C65-A72211C3121C}" presName="Name0" presStyleCnt="0">
        <dgm:presLayoutVars>
          <dgm:dir/>
          <dgm:resizeHandles val="exact"/>
        </dgm:presLayoutVars>
      </dgm:prSet>
      <dgm:spPr/>
    </dgm:pt>
    <dgm:pt modelId="{0BB18B31-9184-40CE-AE87-70C6ADECFF2D}" type="pres">
      <dgm:prSet presAssocID="{8ACA3C8E-EB4B-4071-9C65-A72211C3121C}" presName="bkgdShp" presStyleLbl="alignAccFollowNode1" presStyleIdx="0" presStyleCnt="1"/>
      <dgm:spPr/>
    </dgm:pt>
    <dgm:pt modelId="{28619B76-1DC3-497D-9177-B78107FCBF21}" type="pres">
      <dgm:prSet presAssocID="{8ACA3C8E-EB4B-4071-9C65-A72211C3121C}" presName="linComp" presStyleCnt="0"/>
      <dgm:spPr/>
    </dgm:pt>
    <dgm:pt modelId="{1670945F-0771-41D9-989F-9D79591C1F2A}" type="pres">
      <dgm:prSet presAssocID="{9B338990-A4E1-4C37-B6A5-D790896CB0FF}" presName="compNode" presStyleCnt="0"/>
      <dgm:spPr/>
    </dgm:pt>
    <dgm:pt modelId="{A95E7210-1814-420A-A0C2-73FCDDF03582}" type="pres">
      <dgm:prSet presAssocID="{9B338990-A4E1-4C37-B6A5-D790896CB0FF}" presName="node" presStyleLbl="node1" presStyleIdx="0" presStyleCnt="2" custLinFactNeighborX="1289" custLinFactNeighborY="11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9C7EC5-E3DA-4BC3-8BEC-74E731A35052}" type="pres">
      <dgm:prSet presAssocID="{9B338990-A4E1-4C37-B6A5-D790896CB0FF}" presName="invisiNode" presStyleLbl="node1" presStyleIdx="0" presStyleCnt="2"/>
      <dgm:spPr/>
    </dgm:pt>
    <dgm:pt modelId="{A77B024D-68E6-42D7-95D2-447FB2207216}" type="pres">
      <dgm:prSet presAssocID="{9B338990-A4E1-4C37-B6A5-D790896CB0FF}" presName="imagNode" presStyleLbl="fgImgPlace1" presStyleIdx="0" presStyleCnt="2" custScaleX="105323" custScaleY="111766" custLinFactNeighborY="-2750"/>
      <dgm:spPr>
        <a:blipFill rotWithShape="1">
          <a:blip xmlns:r="http://schemas.openxmlformats.org/officeDocument/2006/relationships" r:embed="rId1"/>
          <a:srcRect/>
          <a:stretch>
            <a:fillRect t="-56000" b="-56000"/>
          </a:stretch>
        </a:blipFill>
      </dgm:spPr>
    </dgm:pt>
    <dgm:pt modelId="{5F3E3CE1-0D34-4399-A5EF-1AA8E23BAE0F}" type="pres">
      <dgm:prSet presAssocID="{92DAA503-31E0-4EEF-B9DE-AF3DC5C0802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77CD79F-F616-414D-92F1-3300C1044ECA}" type="pres">
      <dgm:prSet presAssocID="{760AAEE4-5B6C-4948-BDAA-ADD34B52662C}" presName="compNode" presStyleCnt="0"/>
      <dgm:spPr/>
    </dgm:pt>
    <dgm:pt modelId="{22CB233F-7B8C-4F75-8910-3C27445572CA}" type="pres">
      <dgm:prSet presAssocID="{760AAEE4-5B6C-4948-BDAA-ADD34B52662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3C383-0988-4988-B877-1E891B55A6BA}" type="pres">
      <dgm:prSet presAssocID="{760AAEE4-5B6C-4948-BDAA-ADD34B52662C}" presName="invisiNode" presStyleLbl="node1" presStyleIdx="1" presStyleCnt="2"/>
      <dgm:spPr/>
    </dgm:pt>
    <dgm:pt modelId="{878CDB21-FD43-4CAF-9347-4CFF7EFF5765}" type="pres">
      <dgm:prSet presAssocID="{760AAEE4-5B6C-4948-BDAA-ADD34B52662C}" presName="imagNode" presStyleLbl="fgImgPlace1" presStyleIdx="1" presStyleCnt="2" custScaleX="101841" custScaleY="117266"/>
      <dgm:spPr>
        <a:blipFill rotWithShape="1">
          <a:blip xmlns:r="http://schemas.openxmlformats.org/officeDocument/2006/relationships" r:embed="rId2"/>
          <a:srcRect/>
          <a:stretch>
            <a:fillRect t="-7000" b="-7000"/>
          </a:stretch>
        </a:blipFill>
      </dgm:spPr>
    </dgm:pt>
  </dgm:ptLst>
  <dgm:cxnLst>
    <dgm:cxn modelId="{E27ECC51-B147-4315-AB74-CB81C430FFFB}" type="presOf" srcId="{92DAA503-31E0-4EEF-B9DE-AF3DC5C08028}" destId="{5F3E3CE1-0D34-4399-A5EF-1AA8E23BAE0F}" srcOrd="0" destOrd="0" presId="urn:microsoft.com/office/officeart/2005/8/layout/pList2#2"/>
    <dgm:cxn modelId="{311CC6FA-6690-4472-A725-BDF5DACBE43A}" srcId="{8ACA3C8E-EB4B-4071-9C65-A72211C3121C}" destId="{9B338990-A4E1-4C37-B6A5-D790896CB0FF}" srcOrd="0" destOrd="0" parTransId="{F0A94FDE-81C5-438D-A8E0-6AA629AD87D4}" sibTransId="{92DAA503-31E0-4EEF-B9DE-AF3DC5C08028}"/>
    <dgm:cxn modelId="{CC0AC83E-FF02-486A-B130-8B0545AD18A5}" type="presOf" srcId="{760AAEE4-5B6C-4948-BDAA-ADD34B52662C}" destId="{22CB233F-7B8C-4F75-8910-3C27445572CA}" srcOrd="0" destOrd="0" presId="urn:microsoft.com/office/officeart/2005/8/layout/pList2#2"/>
    <dgm:cxn modelId="{87BEE13A-B74C-46F3-8EA3-4A4B473D7783}" type="presOf" srcId="{8ACA3C8E-EB4B-4071-9C65-A72211C3121C}" destId="{461F94AD-C490-40DD-95D6-27718D8D9DD9}" srcOrd="0" destOrd="0" presId="urn:microsoft.com/office/officeart/2005/8/layout/pList2#2"/>
    <dgm:cxn modelId="{F50EE5EA-37C8-4582-A05B-7566444839F8}" type="presOf" srcId="{9B338990-A4E1-4C37-B6A5-D790896CB0FF}" destId="{A95E7210-1814-420A-A0C2-73FCDDF03582}" srcOrd="0" destOrd="0" presId="urn:microsoft.com/office/officeart/2005/8/layout/pList2#2"/>
    <dgm:cxn modelId="{424C51A8-0E2F-43DC-ADC1-7C6BBC6D82EC}" srcId="{8ACA3C8E-EB4B-4071-9C65-A72211C3121C}" destId="{760AAEE4-5B6C-4948-BDAA-ADD34B52662C}" srcOrd="1" destOrd="0" parTransId="{DED085B1-1727-457E-B573-E03E8D2E0164}" sibTransId="{C9CF5326-76B9-4000-AC97-05C0C6BBB0A2}"/>
    <dgm:cxn modelId="{20EDA535-1CDF-4DDA-9F08-FED5BC5D227F}" type="presParOf" srcId="{461F94AD-C490-40DD-95D6-27718D8D9DD9}" destId="{0BB18B31-9184-40CE-AE87-70C6ADECFF2D}" srcOrd="0" destOrd="0" presId="urn:microsoft.com/office/officeart/2005/8/layout/pList2#2"/>
    <dgm:cxn modelId="{7ECBFFF7-FCB1-44F3-B8D3-333E0BB57721}" type="presParOf" srcId="{461F94AD-C490-40DD-95D6-27718D8D9DD9}" destId="{28619B76-1DC3-497D-9177-B78107FCBF21}" srcOrd="1" destOrd="0" presId="urn:microsoft.com/office/officeart/2005/8/layout/pList2#2"/>
    <dgm:cxn modelId="{5CD5AF04-8F23-4D95-BE14-EBA2A09CD61D}" type="presParOf" srcId="{28619B76-1DC3-497D-9177-B78107FCBF21}" destId="{1670945F-0771-41D9-989F-9D79591C1F2A}" srcOrd="0" destOrd="0" presId="urn:microsoft.com/office/officeart/2005/8/layout/pList2#2"/>
    <dgm:cxn modelId="{26A5DCD1-A205-498F-A23B-ACA63B36244A}" type="presParOf" srcId="{1670945F-0771-41D9-989F-9D79591C1F2A}" destId="{A95E7210-1814-420A-A0C2-73FCDDF03582}" srcOrd="0" destOrd="0" presId="urn:microsoft.com/office/officeart/2005/8/layout/pList2#2"/>
    <dgm:cxn modelId="{BE0ABD09-530F-41D4-8E98-D2E18AA895B6}" type="presParOf" srcId="{1670945F-0771-41D9-989F-9D79591C1F2A}" destId="{D89C7EC5-E3DA-4BC3-8BEC-74E731A35052}" srcOrd="1" destOrd="0" presId="urn:microsoft.com/office/officeart/2005/8/layout/pList2#2"/>
    <dgm:cxn modelId="{63525AD2-E1BF-464D-9015-68D1CD373E15}" type="presParOf" srcId="{1670945F-0771-41D9-989F-9D79591C1F2A}" destId="{A77B024D-68E6-42D7-95D2-447FB2207216}" srcOrd="2" destOrd="0" presId="urn:microsoft.com/office/officeart/2005/8/layout/pList2#2"/>
    <dgm:cxn modelId="{B047EEE9-95E7-42C1-BA24-2EA5E8609722}" type="presParOf" srcId="{28619B76-1DC3-497D-9177-B78107FCBF21}" destId="{5F3E3CE1-0D34-4399-A5EF-1AA8E23BAE0F}" srcOrd="1" destOrd="0" presId="urn:microsoft.com/office/officeart/2005/8/layout/pList2#2"/>
    <dgm:cxn modelId="{26A958F3-9DC4-4509-96F9-4C62B9C10502}" type="presParOf" srcId="{28619B76-1DC3-497D-9177-B78107FCBF21}" destId="{977CD79F-F616-414D-92F1-3300C1044ECA}" srcOrd="2" destOrd="0" presId="urn:microsoft.com/office/officeart/2005/8/layout/pList2#2"/>
    <dgm:cxn modelId="{07D605F4-87AF-43CE-B088-30FE3CF86BDD}" type="presParOf" srcId="{977CD79F-F616-414D-92F1-3300C1044ECA}" destId="{22CB233F-7B8C-4F75-8910-3C27445572CA}" srcOrd="0" destOrd="0" presId="urn:microsoft.com/office/officeart/2005/8/layout/pList2#2"/>
    <dgm:cxn modelId="{01B2B42F-8044-424D-A24C-1D8E37DCBD2D}" type="presParOf" srcId="{977CD79F-F616-414D-92F1-3300C1044ECA}" destId="{5983C383-0988-4988-B877-1E891B55A6BA}" srcOrd="1" destOrd="0" presId="urn:microsoft.com/office/officeart/2005/8/layout/pList2#2"/>
    <dgm:cxn modelId="{C7CD29EF-1112-4ED9-B066-1F0470B74095}" type="presParOf" srcId="{977CD79F-F616-414D-92F1-3300C1044ECA}" destId="{878CDB21-FD43-4CAF-9347-4CFF7EFF5765}" srcOrd="2" destOrd="0" presId="urn:microsoft.com/office/officeart/2005/8/layout/pList2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FE76221-A509-4473-BB5B-BF293FE67943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9547A1-9543-49E5-A5D1-4C0BBE56CB2B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Промышленность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7D45FECF-952F-4BC6-B812-541F5FB1589D}" type="parTrans" cxnId="{D956C3F9-9FEA-4D0C-825E-BA13FF003446}">
      <dgm:prSet/>
      <dgm:spPr/>
      <dgm:t>
        <a:bodyPr/>
        <a:lstStyle/>
        <a:p>
          <a:endParaRPr lang="ru-RU"/>
        </a:p>
      </dgm:t>
    </dgm:pt>
    <dgm:pt modelId="{1C8C5D02-E5AE-4C13-83EE-D306B27196F1}" type="sibTrans" cxnId="{D956C3F9-9FEA-4D0C-825E-BA13FF003446}">
      <dgm:prSet/>
      <dgm:spPr/>
      <dgm:t>
        <a:bodyPr/>
        <a:lstStyle/>
        <a:p>
          <a:endParaRPr lang="ru-RU"/>
        </a:p>
      </dgm:t>
    </dgm:pt>
    <dgm:pt modelId="{E7E6A9D6-031B-4624-AD54-4A45CCC60495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Торговля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7D425198-F492-468A-9EDF-19FAC85CB9BE}" type="parTrans" cxnId="{B35F876F-3006-4AF9-884C-5D8AAEA96CB0}">
      <dgm:prSet/>
      <dgm:spPr/>
      <dgm:t>
        <a:bodyPr/>
        <a:lstStyle/>
        <a:p>
          <a:endParaRPr lang="ru-RU"/>
        </a:p>
      </dgm:t>
    </dgm:pt>
    <dgm:pt modelId="{4C94CFD0-C566-43A6-889B-C118CC0E4DB5}" type="sibTrans" cxnId="{B35F876F-3006-4AF9-884C-5D8AAEA96CB0}">
      <dgm:prSet/>
      <dgm:spPr/>
      <dgm:t>
        <a:bodyPr/>
        <a:lstStyle/>
        <a:p>
          <a:endParaRPr lang="ru-RU"/>
        </a:p>
      </dgm:t>
    </dgm:pt>
    <dgm:pt modelId="{B116B2B3-3AC1-458F-A5DE-B24650B3B511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Транспорт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8F7C9500-5E6F-452A-8631-E780DABA07C8}" type="parTrans" cxnId="{A2C70F42-1D10-4763-88B1-E48DF8A56506}">
      <dgm:prSet/>
      <dgm:spPr/>
      <dgm:t>
        <a:bodyPr/>
        <a:lstStyle/>
        <a:p>
          <a:endParaRPr lang="ru-RU"/>
        </a:p>
      </dgm:t>
    </dgm:pt>
    <dgm:pt modelId="{BC85CF4C-926E-4202-88A8-D72C49507E1B}" type="sibTrans" cxnId="{A2C70F42-1D10-4763-88B1-E48DF8A56506}">
      <dgm:prSet/>
      <dgm:spPr/>
      <dgm:t>
        <a:bodyPr/>
        <a:lstStyle/>
        <a:p>
          <a:endParaRPr lang="ru-RU"/>
        </a:p>
      </dgm:t>
    </dgm:pt>
    <dgm:pt modelId="{193F8C46-8BCF-4EEB-996D-0E762DCC0373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Медицина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B441D89E-E408-40E3-A8C2-F3F0511D69B0}" type="parTrans" cxnId="{980A4B64-AB43-4788-B4CE-01251DDD6687}">
      <dgm:prSet/>
      <dgm:spPr/>
      <dgm:t>
        <a:bodyPr/>
        <a:lstStyle/>
        <a:p>
          <a:endParaRPr lang="ru-RU"/>
        </a:p>
      </dgm:t>
    </dgm:pt>
    <dgm:pt modelId="{0DC0AD67-7B6B-4BBD-B1DF-4F9F0F2C7B48}" type="sibTrans" cxnId="{980A4B64-AB43-4788-B4CE-01251DDD6687}">
      <dgm:prSet/>
      <dgm:spPr/>
      <dgm:t>
        <a:bodyPr/>
        <a:lstStyle/>
        <a:p>
          <a:endParaRPr lang="ru-RU"/>
        </a:p>
      </dgm:t>
    </dgm:pt>
    <dgm:pt modelId="{D031F831-0EBB-40F5-AF42-0938DC1FF2A7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Образование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53D71EC1-1A49-4754-945C-9282F3DAFC33}" type="parTrans" cxnId="{B251DC7F-5594-463C-8C6F-EF13E5872551}">
      <dgm:prSet/>
      <dgm:spPr/>
      <dgm:t>
        <a:bodyPr/>
        <a:lstStyle/>
        <a:p>
          <a:endParaRPr lang="ru-RU"/>
        </a:p>
      </dgm:t>
    </dgm:pt>
    <dgm:pt modelId="{750AF144-AEC5-4285-A863-13CEC939E5C6}" type="sibTrans" cxnId="{B251DC7F-5594-463C-8C6F-EF13E5872551}">
      <dgm:prSet/>
      <dgm:spPr/>
      <dgm:t>
        <a:bodyPr/>
        <a:lstStyle/>
        <a:p>
          <a:endParaRPr lang="ru-RU"/>
        </a:p>
      </dgm:t>
    </dgm:pt>
    <dgm:pt modelId="{85E4FD96-3872-450A-A7B2-DE6291429AD6}" type="pres">
      <dgm:prSet presAssocID="{EFE76221-A509-4473-BB5B-BF293FE6794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2C88BA-BF3A-49F2-806C-2864F30BB433}" type="pres">
      <dgm:prSet presAssocID="{EFE76221-A509-4473-BB5B-BF293FE67943}" presName="cycle" presStyleCnt="0"/>
      <dgm:spPr/>
    </dgm:pt>
    <dgm:pt modelId="{1C7996FC-402D-4295-AF02-4B85C5702D3E}" type="pres">
      <dgm:prSet presAssocID="{939547A1-9543-49E5-A5D1-4C0BBE56CB2B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EDA7D1-2C95-47A0-A8E7-94CD3C5CACB9}" type="pres">
      <dgm:prSet presAssocID="{1C8C5D02-E5AE-4C13-83EE-D306B27196F1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F8E40F75-9B5F-47D7-95F9-5A9000D5DA95}" type="pres">
      <dgm:prSet presAssocID="{E7E6A9D6-031B-4624-AD54-4A45CCC60495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FFDE21-ED74-4C20-999C-4B8F0A5F8286}" type="pres">
      <dgm:prSet presAssocID="{B116B2B3-3AC1-458F-A5DE-B24650B3B511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B66A37-2F93-4935-98F3-8D39ABC554C7}" type="pres">
      <dgm:prSet presAssocID="{193F8C46-8BCF-4EEB-996D-0E762DCC0373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B977B3-0C7C-4A0A-9385-4D6481F8A0A8}" type="pres">
      <dgm:prSet presAssocID="{D031F831-0EBB-40F5-AF42-0938DC1FF2A7}" presName="nodeFollowingNodes" presStyleLbl="node1" presStyleIdx="4" presStyleCnt="5" custRadScaleRad="98596" custRadScaleInc="17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35DC5B-020E-4C9B-8523-4F48E981192D}" type="presOf" srcId="{1C8C5D02-E5AE-4C13-83EE-D306B27196F1}" destId="{EDEDA7D1-2C95-47A0-A8E7-94CD3C5CACB9}" srcOrd="0" destOrd="0" presId="urn:microsoft.com/office/officeart/2005/8/layout/cycle3"/>
    <dgm:cxn modelId="{2D665205-D3CD-4242-8BF9-A7B1CC28FEBD}" type="presOf" srcId="{D031F831-0EBB-40F5-AF42-0938DC1FF2A7}" destId="{F2B977B3-0C7C-4A0A-9385-4D6481F8A0A8}" srcOrd="0" destOrd="0" presId="urn:microsoft.com/office/officeart/2005/8/layout/cycle3"/>
    <dgm:cxn modelId="{1F4B80C0-92B6-48D1-9F69-B288A2FBFC86}" type="presOf" srcId="{939547A1-9543-49E5-A5D1-4C0BBE56CB2B}" destId="{1C7996FC-402D-4295-AF02-4B85C5702D3E}" srcOrd="0" destOrd="0" presId="urn:microsoft.com/office/officeart/2005/8/layout/cycle3"/>
    <dgm:cxn modelId="{6906C9B2-0ACC-4742-AAAC-440A7125A7FD}" type="presOf" srcId="{B116B2B3-3AC1-458F-A5DE-B24650B3B511}" destId="{2AFFDE21-ED74-4C20-999C-4B8F0A5F8286}" srcOrd="0" destOrd="0" presId="urn:microsoft.com/office/officeart/2005/8/layout/cycle3"/>
    <dgm:cxn modelId="{D956C3F9-9FEA-4D0C-825E-BA13FF003446}" srcId="{EFE76221-A509-4473-BB5B-BF293FE67943}" destId="{939547A1-9543-49E5-A5D1-4C0BBE56CB2B}" srcOrd="0" destOrd="0" parTransId="{7D45FECF-952F-4BC6-B812-541F5FB1589D}" sibTransId="{1C8C5D02-E5AE-4C13-83EE-D306B27196F1}"/>
    <dgm:cxn modelId="{B35F876F-3006-4AF9-884C-5D8AAEA96CB0}" srcId="{EFE76221-A509-4473-BB5B-BF293FE67943}" destId="{E7E6A9D6-031B-4624-AD54-4A45CCC60495}" srcOrd="1" destOrd="0" parTransId="{7D425198-F492-468A-9EDF-19FAC85CB9BE}" sibTransId="{4C94CFD0-C566-43A6-889B-C118CC0E4DB5}"/>
    <dgm:cxn modelId="{A9BC718F-CD8D-49C8-8239-1E41F070A2C6}" type="presOf" srcId="{EFE76221-A509-4473-BB5B-BF293FE67943}" destId="{85E4FD96-3872-450A-A7B2-DE6291429AD6}" srcOrd="0" destOrd="0" presId="urn:microsoft.com/office/officeart/2005/8/layout/cycle3"/>
    <dgm:cxn modelId="{8A081B69-1750-4D67-8000-1F858BD3CA08}" type="presOf" srcId="{E7E6A9D6-031B-4624-AD54-4A45CCC60495}" destId="{F8E40F75-9B5F-47D7-95F9-5A9000D5DA95}" srcOrd="0" destOrd="0" presId="urn:microsoft.com/office/officeart/2005/8/layout/cycle3"/>
    <dgm:cxn modelId="{B251DC7F-5594-463C-8C6F-EF13E5872551}" srcId="{EFE76221-A509-4473-BB5B-BF293FE67943}" destId="{D031F831-0EBB-40F5-AF42-0938DC1FF2A7}" srcOrd="4" destOrd="0" parTransId="{53D71EC1-1A49-4754-945C-9282F3DAFC33}" sibTransId="{750AF144-AEC5-4285-A863-13CEC939E5C6}"/>
    <dgm:cxn modelId="{A2C70F42-1D10-4763-88B1-E48DF8A56506}" srcId="{EFE76221-A509-4473-BB5B-BF293FE67943}" destId="{B116B2B3-3AC1-458F-A5DE-B24650B3B511}" srcOrd="2" destOrd="0" parTransId="{8F7C9500-5E6F-452A-8631-E780DABA07C8}" sibTransId="{BC85CF4C-926E-4202-88A8-D72C49507E1B}"/>
    <dgm:cxn modelId="{CBAD467B-3453-48F6-AD80-5C65C9341862}" type="presOf" srcId="{193F8C46-8BCF-4EEB-996D-0E762DCC0373}" destId="{D3B66A37-2F93-4935-98F3-8D39ABC554C7}" srcOrd="0" destOrd="0" presId="urn:microsoft.com/office/officeart/2005/8/layout/cycle3"/>
    <dgm:cxn modelId="{980A4B64-AB43-4788-B4CE-01251DDD6687}" srcId="{EFE76221-A509-4473-BB5B-BF293FE67943}" destId="{193F8C46-8BCF-4EEB-996D-0E762DCC0373}" srcOrd="3" destOrd="0" parTransId="{B441D89E-E408-40E3-A8C2-F3F0511D69B0}" sibTransId="{0DC0AD67-7B6B-4BBD-B1DF-4F9F0F2C7B48}"/>
    <dgm:cxn modelId="{6D94453A-1BCD-4F31-A530-7FD69EEA3611}" type="presParOf" srcId="{85E4FD96-3872-450A-A7B2-DE6291429AD6}" destId="{712C88BA-BF3A-49F2-806C-2864F30BB433}" srcOrd="0" destOrd="0" presId="urn:microsoft.com/office/officeart/2005/8/layout/cycle3"/>
    <dgm:cxn modelId="{EE8CF79C-D28B-4636-9B88-7887CC6FBB8F}" type="presParOf" srcId="{712C88BA-BF3A-49F2-806C-2864F30BB433}" destId="{1C7996FC-402D-4295-AF02-4B85C5702D3E}" srcOrd="0" destOrd="0" presId="urn:microsoft.com/office/officeart/2005/8/layout/cycle3"/>
    <dgm:cxn modelId="{89E89641-CFCA-4855-94B2-CE4A5DFD3E0F}" type="presParOf" srcId="{712C88BA-BF3A-49F2-806C-2864F30BB433}" destId="{EDEDA7D1-2C95-47A0-A8E7-94CD3C5CACB9}" srcOrd="1" destOrd="0" presId="urn:microsoft.com/office/officeart/2005/8/layout/cycle3"/>
    <dgm:cxn modelId="{0BAF30A8-AC77-4B5D-A03F-9F27CE99E2E6}" type="presParOf" srcId="{712C88BA-BF3A-49F2-806C-2864F30BB433}" destId="{F8E40F75-9B5F-47D7-95F9-5A9000D5DA95}" srcOrd="2" destOrd="0" presId="urn:microsoft.com/office/officeart/2005/8/layout/cycle3"/>
    <dgm:cxn modelId="{2AF3C0F7-8E12-44C9-8E7B-95372D4B6468}" type="presParOf" srcId="{712C88BA-BF3A-49F2-806C-2864F30BB433}" destId="{2AFFDE21-ED74-4C20-999C-4B8F0A5F8286}" srcOrd="3" destOrd="0" presId="urn:microsoft.com/office/officeart/2005/8/layout/cycle3"/>
    <dgm:cxn modelId="{1E9A4710-E5C0-43C5-9843-6BDC39A9E645}" type="presParOf" srcId="{712C88BA-BF3A-49F2-806C-2864F30BB433}" destId="{D3B66A37-2F93-4935-98F3-8D39ABC554C7}" srcOrd="4" destOrd="0" presId="urn:microsoft.com/office/officeart/2005/8/layout/cycle3"/>
    <dgm:cxn modelId="{8D629122-F4ED-4AE4-863C-572E2B196F15}" type="presParOf" srcId="{712C88BA-BF3A-49F2-806C-2864F30BB433}" destId="{F2B977B3-0C7C-4A0A-9385-4D6481F8A0A8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BAA559-2D0E-4177-83C1-4AE03CB4A135}">
      <dsp:nvSpPr>
        <dsp:cNvPr id="0" name=""/>
        <dsp:cNvSpPr/>
      </dsp:nvSpPr>
      <dsp:spPr>
        <a:xfrm rot="5400000">
          <a:off x="3621404" y="-1293891"/>
          <a:ext cx="1047750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дошкольного образования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школьного образования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дополнительного образования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194560" y="184101"/>
        <a:ext cx="3850293" cy="945456"/>
      </dsp:txXfrm>
    </dsp:sp>
    <dsp:sp modelId="{98106A83-2945-40A8-9F3C-5358DC6021BA}">
      <dsp:nvSpPr>
        <dsp:cNvPr id="0" name=""/>
        <dsp:cNvSpPr/>
      </dsp:nvSpPr>
      <dsp:spPr>
        <a:xfrm>
          <a:off x="0" y="1984"/>
          <a:ext cx="2194560" cy="1309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Образование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3934" y="65918"/>
        <a:ext cx="2066692" cy="1181819"/>
      </dsp:txXfrm>
    </dsp:sp>
    <dsp:sp modelId="{B172DC88-2490-43FE-9D5C-DA9B3A37618B}">
      <dsp:nvSpPr>
        <dsp:cNvPr id="0" name=""/>
        <dsp:cNvSpPr/>
      </dsp:nvSpPr>
      <dsp:spPr>
        <a:xfrm rot="5400000">
          <a:off x="3621405" y="81279"/>
          <a:ext cx="1047750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фельдшерско-акушерский пункт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194561" y="1559271"/>
        <a:ext cx="3850293" cy="945456"/>
      </dsp:txXfrm>
    </dsp:sp>
    <dsp:sp modelId="{E7764C5A-B840-4EB1-9EE4-E9E3EB35FF0F}">
      <dsp:nvSpPr>
        <dsp:cNvPr id="0" name=""/>
        <dsp:cNvSpPr/>
      </dsp:nvSpPr>
      <dsp:spPr>
        <a:xfrm>
          <a:off x="0" y="1377156"/>
          <a:ext cx="2194560" cy="1309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Здравоохранение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3934" y="1441090"/>
        <a:ext cx="2066692" cy="1181819"/>
      </dsp:txXfrm>
    </dsp:sp>
    <dsp:sp modelId="{91D59BDF-5D69-4A9F-A79C-A1DEA90EAFA8}">
      <dsp:nvSpPr>
        <dsp:cNvPr id="0" name=""/>
        <dsp:cNvSpPr/>
      </dsp:nvSpPr>
      <dsp:spPr>
        <a:xfrm rot="5400000">
          <a:off x="3621405" y="1456451"/>
          <a:ext cx="1047750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стадион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клубное учреждение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плавательный бассейн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194561" y="2934443"/>
        <a:ext cx="3850293" cy="945456"/>
      </dsp:txXfrm>
    </dsp:sp>
    <dsp:sp modelId="{A7584D3C-9255-4EE6-93C6-16AE440091C5}">
      <dsp:nvSpPr>
        <dsp:cNvPr id="0" name=""/>
        <dsp:cNvSpPr/>
      </dsp:nvSpPr>
      <dsp:spPr>
        <a:xfrm>
          <a:off x="0" y="2752328"/>
          <a:ext cx="2194560" cy="1309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Спорт, культура 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3934" y="2816262"/>
        <a:ext cx="2066692" cy="11818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3F8B3-2D8D-4F3C-96A6-2AB611780FA8}">
      <dsp:nvSpPr>
        <dsp:cNvPr id="0" name=""/>
        <dsp:cNvSpPr/>
      </dsp:nvSpPr>
      <dsp:spPr>
        <a:xfrm>
          <a:off x="0" y="0"/>
          <a:ext cx="8257736" cy="250686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81402E-A8AC-4086-910F-A6D5FBC51218}">
      <dsp:nvSpPr>
        <dsp:cNvPr id="0" name=""/>
        <dsp:cNvSpPr/>
      </dsp:nvSpPr>
      <dsp:spPr>
        <a:xfrm>
          <a:off x="418440" y="247155"/>
          <a:ext cx="2127996" cy="18383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4EB984-51C7-407E-9FF9-A159381EC3DC}">
      <dsp:nvSpPr>
        <dsp:cNvPr id="0" name=""/>
        <dsp:cNvSpPr/>
      </dsp:nvSpPr>
      <dsp:spPr>
        <a:xfrm rot="10800000">
          <a:off x="243135" y="2030220"/>
          <a:ext cx="2439832" cy="3699467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МОУ «СОШ МО пос. Михайловский» функционирует с 01.09.2006 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Школа располагает 17 кабинетами по всем предметам обучения, библиотекой, спортивным и актовым залом, плавательным бассейном, медицинским кабинетом, столовой. </a:t>
          </a: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Открыт </a:t>
          </a: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класс «Юный пожарный-спасатель</a:t>
          </a:r>
          <a:r>
            <a:rPr lang="ru-RU" sz="1300" b="1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», «Менделеевский </a:t>
          </a: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класс», создан Центр «Точка роста». 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318168" y="2030220"/>
        <a:ext cx="2289766" cy="3624434"/>
      </dsp:txXfrm>
    </dsp:sp>
    <dsp:sp modelId="{F80DF6E3-B11A-4400-8E83-688BCF513285}">
      <dsp:nvSpPr>
        <dsp:cNvPr id="0" name=""/>
        <dsp:cNvSpPr/>
      </dsp:nvSpPr>
      <dsp:spPr>
        <a:xfrm>
          <a:off x="3010850" y="222852"/>
          <a:ext cx="2127996" cy="18383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t="-11000" b="-1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785CDB-697A-4E2B-A14F-12567B575E1D}">
      <dsp:nvSpPr>
        <dsp:cNvPr id="0" name=""/>
        <dsp:cNvSpPr/>
      </dsp:nvSpPr>
      <dsp:spPr>
        <a:xfrm rot="10800000">
          <a:off x="2916942" y="2060553"/>
          <a:ext cx="2355138" cy="3659023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Муниципальное дошкольное образовательное учреждение детский сад №1 "Сказка" муниципального образования поселка Михайловский Саратовской области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ea typeface="Times New Roman"/>
            <a:cs typeface="Arial" panose="020B0604020202020204" pitchFamily="34" charset="0"/>
          </a:endParaRP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Детский сад посещает 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78 воспитанников 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2989371" y="2060553"/>
        <a:ext cx="2210280" cy="3586594"/>
      </dsp:txXfrm>
    </dsp:sp>
    <dsp:sp modelId="{E4F70EB2-EE82-4571-A5D7-7D33FE8EF443}">
      <dsp:nvSpPr>
        <dsp:cNvPr id="0" name=""/>
        <dsp:cNvSpPr/>
      </dsp:nvSpPr>
      <dsp:spPr>
        <a:xfrm>
          <a:off x="5675155" y="223840"/>
          <a:ext cx="2127996" cy="18383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rcRect/>
          <a:stretch>
            <a:fillRect t="-11000" b="-1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00B678-AD68-4AD3-846A-E5FB01B3770C}">
      <dsp:nvSpPr>
        <dsp:cNvPr id="0" name=""/>
        <dsp:cNvSpPr/>
      </dsp:nvSpPr>
      <dsp:spPr>
        <a:xfrm rot="10800000">
          <a:off x="5532590" y="2041733"/>
          <a:ext cx="2521994" cy="3655070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Дом культуры п. Михайловский - центр общественной и культурной жизни жителей поселка, место общения, развития творческих способностей земляков. 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Учреждение проводит культурно-массовые мероприятия и организует досуговую деятельность </a:t>
          </a:r>
          <a:r>
            <a:rPr lang="ru-RU" sz="1300" b="1" kern="1200" dirty="0" err="1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михайловцев</a:t>
          </a:r>
          <a:r>
            <a:rPr lang="ru-RU" sz="13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.</a:t>
          </a:r>
          <a:endParaRPr lang="ru-RU" sz="13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5610150" y="2041733"/>
        <a:ext cx="2366874" cy="35775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B18B31-9184-40CE-AE87-70C6ADECFF2D}">
      <dsp:nvSpPr>
        <dsp:cNvPr id="0" name=""/>
        <dsp:cNvSpPr/>
      </dsp:nvSpPr>
      <dsp:spPr>
        <a:xfrm>
          <a:off x="0" y="0"/>
          <a:ext cx="7806568" cy="241847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7B024D-68E6-42D7-95D2-447FB2207216}">
      <dsp:nvSpPr>
        <dsp:cNvPr id="0" name=""/>
        <dsp:cNvSpPr/>
      </dsp:nvSpPr>
      <dsp:spPr>
        <a:xfrm>
          <a:off x="234454" y="169353"/>
          <a:ext cx="3558712" cy="198222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t="-56000" b="-5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5E7210-1814-420A-A0C2-73FCDDF03582}">
      <dsp:nvSpPr>
        <dsp:cNvPr id="0" name=""/>
        <dsp:cNvSpPr/>
      </dsp:nvSpPr>
      <dsp:spPr>
        <a:xfrm rot="10800000">
          <a:off x="367935" y="2418478"/>
          <a:ext cx="3378856" cy="2955917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</a:rPr>
            <a:t>Плавательный бассейн – не только место для развлечений, но и отличная возможность для занятий спортом и поддержания здоровья!</a:t>
          </a:r>
          <a:endParaRPr lang="ru-RU" sz="14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458840" y="2418478"/>
        <a:ext cx="3197046" cy="2865012"/>
      </dsp:txXfrm>
    </dsp:sp>
    <dsp:sp modelId="{878CDB21-FD43-4CAF-9347-4CFF7EFF5765}">
      <dsp:nvSpPr>
        <dsp:cNvPr id="0" name=""/>
        <dsp:cNvSpPr/>
      </dsp:nvSpPr>
      <dsp:spPr>
        <a:xfrm>
          <a:off x="4131052" y="169353"/>
          <a:ext cx="3441061" cy="207977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t="-7000" b="-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CB233F-7B8C-4F75-8910-3C27445572CA}">
      <dsp:nvSpPr>
        <dsp:cNvPr id="0" name=""/>
        <dsp:cNvSpPr/>
      </dsp:nvSpPr>
      <dsp:spPr>
        <a:xfrm rot="10800000">
          <a:off x="4162155" y="2418478"/>
          <a:ext cx="3378856" cy="2955917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rPr>
            <a:t>Физкультурно-оздоровительная и воспитательная работа среди детей и подростков, направленная на укрепление их здоровья и всестороннее физическое развитие. Занятия проводятся по следующим видам спорта: футбол, волейбол, бокс, тяжелая атлетика, легкая атлетика, лыжный спорт. </a:t>
          </a:r>
          <a:endParaRPr lang="ru-RU" sz="1400" b="1" kern="1200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4253060" y="2418478"/>
        <a:ext cx="3197046" cy="286501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EDA7D1-2C95-47A0-A8E7-94CD3C5CACB9}">
      <dsp:nvSpPr>
        <dsp:cNvPr id="0" name=""/>
        <dsp:cNvSpPr/>
      </dsp:nvSpPr>
      <dsp:spPr>
        <a:xfrm>
          <a:off x="1934194" y="-27629"/>
          <a:ext cx="4361210" cy="4361210"/>
        </a:xfrm>
        <a:prstGeom prst="circularArrow">
          <a:avLst>
            <a:gd name="adj1" fmla="val 5544"/>
            <a:gd name="adj2" fmla="val 330680"/>
            <a:gd name="adj3" fmla="val 13767782"/>
            <a:gd name="adj4" fmla="val 17390922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7996FC-402D-4295-AF02-4B85C5702D3E}">
      <dsp:nvSpPr>
        <dsp:cNvPr id="0" name=""/>
        <dsp:cNvSpPr/>
      </dsp:nvSpPr>
      <dsp:spPr>
        <a:xfrm>
          <a:off x="3090118" y="180"/>
          <a:ext cx="2049363" cy="10246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Промышленность</a:t>
          </a:r>
          <a:endParaRPr lang="ru-RU" sz="1600" b="1" kern="1200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3140139" y="50201"/>
        <a:ext cx="1949321" cy="924639"/>
      </dsp:txXfrm>
    </dsp:sp>
    <dsp:sp modelId="{F8E40F75-9B5F-47D7-95F9-5A9000D5DA95}">
      <dsp:nvSpPr>
        <dsp:cNvPr id="0" name=""/>
        <dsp:cNvSpPr/>
      </dsp:nvSpPr>
      <dsp:spPr>
        <a:xfrm>
          <a:off x="4858885" y="1285264"/>
          <a:ext cx="2049363" cy="10246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Торговля</a:t>
          </a:r>
          <a:endParaRPr lang="ru-RU" sz="1600" b="1" kern="1200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4908906" y="1335285"/>
        <a:ext cx="1949321" cy="924639"/>
      </dsp:txXfrm>
    </dsp:sp>
    <dsp:sp modelId="{2AFFDE21-ED74-4C20-999C-4B8F0A5F8286}">
      <dsp:nvSpPr>
        <dsp:cNvPr id="0" name=""/>
        <dsp:cNvSpPr/>
      </dsp:nvSpPr>
      <dsp:spPr>
        <a:xfrm>
          <a:off x="4183276" y="3364574"/>
          <a:ext cx="2049363" cy="10246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Транспорт</a:t>
          </a:r>
          <a:endParaRPr lang="ru-RU" sz="1600" b="1" kern="1200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4233297" y="3414595"/>
        <a:ext cx="1949321" cy="924639"/>
      </dsp:txXfrm>
    </dsp:sp>
    <dsp:sp modelId="{D3B66A37-2F93-4935-98F3-8D39ABC554C7}">
      <dsp:nvSpPr>
        <dsp:cNvPr id="0" name=""/>
        <dsp:cNvSpPr/>
      </dsp:nvSpPr>
      <dsp:spPr>
        <a:xfrm>
          <a:off x="1996960" y="3364574"/>
          <a:ext cx="2049363" cy="10246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Медицина</a:t>
          </a:r>
          <a:endParaRPr lang="ru-RU" sz="1600" b="1" kern="1200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2046981" y="3414595"/>
        <a:ext cx="1949321" cy="924639"/>
      </dsp:txXfrm>
    </dsp:sp>
    <dsp:sp modelId="{F2B977B3-0C7C-4A0A-9385-4D6481F8A0A8}">
      <dsp:nvSpPr>
        <dsp:cNvPr id="0" name=""/>
        <dsp:cNvSpPr/>
      </dsp:nvSpPr>
      <dsp:spPr>
        <a:xfrm>
          <a:off x="1356811" y="1261616"/>
          <a:ext cx="2049363" cy="10246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Образование</a:t>
          </a:r>
          <a:endParaRPr lang="ru-RU" sz="1600" b="1" kern="1200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1406832" y="1311637"/>
        <a:ext cx="1949321" cy="924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44D8FB-DA58-4A52-A66F-E4C2F9A3832B}" type="datetimeFigureOut">
              <a:rPr lang="ru-RU" smtClean="0"/>
              <a:pPr/>
              <a:t>18.09.2024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EE2862-924B-4703-9268-A7DB6D8EAD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5430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F8ECE-C7CD-4823-AB96-94B33B044A01}" type="datetimeFigureOut">
              <a:rPr lang="ru-RU" smtClean="0"/>
              <a:pPr/>
              <a:t>18.09.2024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528F1-0650-4AF0-AA19-D53EF89245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48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528F1-0650-4AF0-AA19-D53EF892455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528F1-0650-4AF0-AA19-D53EF892455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528F1-0650-4AF0-AA19-D53EF892455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71FBC2B-3D3B-A620-2B50-897CB7596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="" xmlns:a16="http://schemas.microsoft.com/office/drawing/2014/main" id="{BC66017F-911B-DACE-F3DA-90E1F118D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="" xmlns:a16="http://schemas.microsoft.com/office/drawing/2014/main" id="{5B64317A-118B-3084-C73D-A03300587C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0535602-0E5A-E078-5840-1ABA122566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56686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528F1-0650-4AF0-AA19-D53EF892455B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528F1-0650-4AF0-AA19-D53EF892455B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163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ru-RU" smtClean="0"/>
              <a:t>‹#›</a:t>
            </a:r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7" r:id="rId1"/>
    <p:sldLayoutId id="2147484048" r:id="rId2"/>
    <p:sldLayoutId id="2147484049" r:id="rId3"/>
    <p:sldLayoutId id="2147484050" r:id="rId4"/>
    <p:sldLayoutId id="2147484051" r:id="rId5"/>
    <p:sldLayoutId id="2147484052" r:id="rId6"/>
    <p:sldLayoutId id="2147484053" r:id="rId7"/>
    <p:sldLayoutId id="2147484054" r:id="rId8"/>
    <p:sldLayoutId id="2147484055" r:id="rId9"/>
    <p:sldLayoutId id="2147484056" r:id="rId10"/>
    <p:sldLayoutId id="214748405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2.svg"/><Relationship Id="rId10" Type="http://schemas.openxmlformats.org/officeDocument/2006/relationships/image" Target="../media/image26.png"/><Relationship Id="rId9" Type="http://schemas.openxmlformats.org/officeDocument/2006/relationships/image" Target="../media/image10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12" Type="http://schemas.openxmlformats.org/officeDocument/2006/relationships/image" Target="../media/image3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4.png"/><Relationship Id="rId5" Type="http://schemas.openxmlformats.org/officeDocument/2006/relationships/image" Target="../media/image16.svg"/><Relationship Id="rId10" Type="http://schemas.openxmlformats.org/officeDocument/2006/relationships/image" Target="../media/image33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7" Type="http://schemas.openxmlformats.org/officeDocument/2006/relationships/image" Target="../media/image37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29.svg"/></Relationships>
</file>

<file path=ppt/slides/_rels/slide2.xml.rels><?xml version="1.0" encoding="UTF-8" standalone="yes"?>
<Relationships xmlns="http://schemas.openxmlformats.org/package/2006/relationships"><Relationship Id="rId18" Type="http://schemas.openxmlformats.org/officeDocument/2006/relationships/image" Target="../media/image30.svg"/><Relationship Id="rId3" Type="http://schemas.openxmlformats.org/officeDocument/2006/relationships/image" Target="../media/image4.png"/><Relationship Id="rId21" Type="http://schemas.openxmlformats.org/officeDocument/2006/relationships/image" Target="../media/image9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20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23.svg"/><Relationship Id="rId10" Type="http://schemas.openxmlformats.org/officeDocument/2006/relationships/image" Target="../media/image5.png"/><Relationship Id="rId19" Type="http://schemas.openxmlformats.org/officeDocument/2006/relationships/image" Target="../media/image7.jpeg"/><Relationship Id="rId9" Type="http://schemas.openxmlformats.org/officeDocument/2006/relationships/image" Target="../media/image21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8" Type="http://schemas.openxmlformats.org/officeDocument/2006/relationships/image" Target="../media/image12.png"/><Relationship Id="rId3" Type="http://schemas.openxmlformats.org/officeDocument/2006/relationships/chart" Target="../charts/chart1.xml"/><Relationship Id="rId17" Type="http://schemas.openxmlformats.org/officeDocument/2006/relationships/image" Target="../media/image11.png"/><Relationship Id="rId12" Type="http://schemas.openxmlformats.org/officeDocument/2006/relationships/image" Target="../media/image38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2.svg"/><Relationship Id="rId1" Type="http://schemas.openxmlformats.org/officeDocument/2006/relationships/slideLayout" Target="../slideLayouts/slideLayout2.xml"/><Relationship Id="rId19" Type="http://schemas.openxmlformats.org/officeDocument/2006/relationships/image" Target="../media/image13.png"/><Relationship Id="rId10" Type="http://schemas.openxmlformats.org/officeDocument/2006/relationships/image" Target="../media/image36.svg"/><Relationship Id="rId4" Type="http://schemas.openxmlformats.org/officeDocument/2006/relationships/image" Target="../media/image10.png"/><Relationship Id="rId14" Type="http://schemas.openxmlformats.org/officeDocument/2006/relationships/image" Target="../media/image40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7" Type="http://schemas.openxmlformats.org/officeDocument/2006/relationships/image" Target="../media/image7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10" Type="http://schemas.openxmlformats.org/officeDocument/2006/relationships/chart" Target="../charts/chart4.xml"/><Relationship Id="rId9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subTitle" idx="1"/>
          </p:nvPr>
        </p:nvSpPr>
        <p:spPr>
          <a:xfrm>
            <a:off x="0" y="4653136"/>
            <a:ext cx="9143999" cy="1281529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lvl="0"/>
          </a:lstStyle>
          <a:p>
            <a:pPr algn="ctr"/>
            <a:endParaRPr dirty="0"/>
          </a:p>
          <a:p>
            <a:pPr algn="ctr"/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58" y="195943"/>
            <a:ext cx="8773886" cy="6487885"/>
          </a:xfrm>
          <a:prstGeom prst="rect">
            <a:avLst/>
          </a:prstGeom>
        </p:spPr>
      </p:pic>
      <p:pic>
        <p:nvPicPr>
          <p:cNvPr id="1028" name="Picture 4" descr="герб михайловс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12" y="195943"/>
            <a:ext cx="1457325" cy="190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5057" y="195943"/>
            <a:ext cx="55081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solidFill>
                  <a:schemeClr val="tx2">
                    <a:lumMod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Инвестиционный профиль </a:t>
            </a:r>
            <a:r>
              <a:rPr lang="ru-RU" sz="2400" b="1" i="1" cap="all" dirty="0" smtClean="0">
                <a:solidFill>
                  <a:schemeClr val="tx2">
                    <a:lumMod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2400" b="1" i="1" cap="all" dirty="0" smtClean="0">
                <a:solidFill>
                  <a:schemeClr val="tx2">
                    <a:lumMod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lang="ru-RU" sz="2400" dirty="0">
              <a:solidFill>
                <a:schemeClr val="tx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057" y="4500387"/>
            <a:ext cx="87738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dirty="0" smtClean="0"/>
          </a:p>
          <a:p>
            <a:pPr lvl="0" algn="ctr"/>
            <a:endParaRPr lang="ru-RU" dirty="0"/>
          </a:p>
          <a:p>
            <a:pPr lvl="0" algn="ctr"/>
            <a:r>
              <a:rPr lang="ru-RU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ГОРОДСКОЙ ОКРУГ ПОСЕЛОК МИХАЙЛОВСКИЙ САРАТОВСКОЙ ОБЛАСТИ</a:t>
            </a:r>
            <a:endParaRPr lang="ru-RU" sz="2400" b="1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369630" y="5737324"/>
            <a:ext cx="1469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3652B2-91A3-45C1-801A-A343FE881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0"/>
            <a:ext cx="7406640" cy="1356360"/>
          </a:xfrm>
        </p:spPr>
        <p:txBody>
          <a:bodyPr>
            <a:normAutofit/>
          </a:bodyPr>
          <a:lstStyle/>
          <a:p>
            <a:r>
              <a:rPr lang="ru-RU" sz="1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ИНФРАСТРУКТУРА</a:t>
            </a:r>
            <a:endParaRPr lang="ru-RU" sz="1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13940BC9-E4D6-47BD-9D61-DBD765AC21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2588944"/>
              </p:ext>
            </p:extLst>
          </p:nvPr>
        </p:nvGraphicFramePr>
        <p:xfrm>
          <a:off x="443132" y="858128"/>
          <a:ext cx="8257736" cy="55708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11629" y="272144"/>
            <a:ext cx="8000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9DD9">
                    <a:lumMod val="50000"/>
                  </a:srgb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СОЦИАЛЬНАЯ ИНФРАСТРУКТУРА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582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3652B2-91A3-45C1-801A-A343FE881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265" y="0"/>
            <a:ext cx="7406640" cy="1356360"/>
          </a:xfrm>
        </p:spPr>
        <p:txBody>
          <a:bodyPr>
            <a:normAutofit/>
          </a:bodyPr>
          <a:lstStyle/>
          <a:p>
            <a:r>
              <a:rPr lang="ru-RU" sz="1000" b="1" dirty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ИНФРАСТРУКТУРА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xmlns="" id="{163BA05D-9BF3-4F36-8153-60BD3C790A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9869697"/>
              </p:ext>
            </p:extLst>
          </p:nvPr>
        </p:nvGraphicFramePr>
        <p:xfrm>
          <a:off x="669095" y="1082675"/>
          <a:ext cx="7806568" cy="5374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38200" y="206830"/>
            <a:ext cx="77832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9DD9">
                    <a:lumMod val="50000"/>
                  </a:srgb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СОЦИАЛЬНАЯ ИНФРАСТРУКТУРА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079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296150" cy="4572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ТУРИСТИЧЕСКИЙ ПОТЕНЦИАЛ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2771" y="1099457"/>
            <a:ext cx="465908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Достопримечательности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и интересные места, куда можно сходить. ... 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 Участникам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ликвидации аварии на Чернобыльской АЭС и Участникам локальных конфликтов 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Обзорные экскурсии, обслужено экскурсиями более 500 человек. </a:t>
            </a: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Обелиск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славы советского народа-победителя Великой Отечественной войны 1941- 1945 гг. 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Обзорные экскурсии, обслужено экскурсиями более 500 человек. 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user\Desktop\11982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743" y="3733800"/>
            <a:ext cx="3325182" cy="2373085"/>
          </a:xfrm>
          <a:prstGeom prst="rect">
            <a:avLst/>
          </a:prstGeom>
          <a:noFill/>
        </p:spPr>
      </p:pic>
      <p:pic>
        <p:nvPicPr>
          <p:cNvPr id="1027" name="Picture 3" descr="C:\Users\user\Desktop\IMG-20240806-WA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514" y="1175657"/>
            <a:ext cx="3276600" cy="22751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6372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296150" cy="4572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ТУРИСТИЧЕСКИЙ ПОТЕНЦИАЛ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2771" y="1099457"/>
            <a:ext cx="465908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Достопримечательности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и интересные места, куда можно сходить. ... 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Музей на базе школы МОУ СОШ МО пос.Михайловский «История поселка Михайловский» </a:t>
            </a:r>
          </a:p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Обзорные экскурсии, обслужено экскурсиями более 500 человек. 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</p:txBody>
      </p:sp>
      <p:pic>
        <p:nvPicPr>
          <p:cNvPr id="4" name="Picture 2" descr="C:\Users\user\Downloads\PHOTO-2024-08-07-16-10-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028" y="1338945"/>
            <a:ext cx="3200401" cy="2154314"/>
          </a:xfrm>
          <a:prstGeom prst="rect">
            <a:avLst/>
          </a:prstGeom>
          <a:noFill/>
        </p:spPr>
      </p:pic>
      <p:pic>
        <p:nvPicPr>
          <p:cNvPr id="1028" name="Picture 4" descr="C:\Users\user\Downloads\PHOTO-2024-08-07-16-10-04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49" y="3831772"/>
            <a:ext cx="3212494" cy="240937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10800000" flipV="1">
            <a:off x="4365171" y="3421683"/>
            <a:ext cx="465908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Достопримечательности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и интересные места, куда можно сходить. ... 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Музей на базе школы МОУ СОШ МО пос.Михайловский «Уничтожения  химического оружия»</a:t>
            </a: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19600" y="5399315"/>
            <a:ext cx="4452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Обзорные экскурсии, обслужено           экскурсиями     более 500 человек. </a:t>
            </a:r>
          </a:p>
        </p:txBody>
      </p:sp>
    </p:spTree>
    <p:extLst>
      <p:ext uri="{BB962C8B-B14F-4D97-AF65-F5344CB8AC3E}">
        <p14:creationId xmlns:p14="http://schemas.microsoft.com/office/powerpoint/2010/main" val="376372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D356E06-4722-476B-ABEB-A93C56FA1BC5}"/>
              </a:ext>
            </a:extLst>
          </p:cNvPr>
          <p:cNvSpPr txBox="1"/>
          <p:nvPr/>
        </p:nvSpPr>
        <p:spPr>
          <a:xfrm>
            <a:off x="174172" y="185056"/>
            <a:ext cx="8795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SWOT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</a:t>
            </a:r>
          </a:p>
        </p:txBody>
      </p:sp>
      <p:pic>
        <p:nvPicPr>
          <p:cNvPr id="6" name="Рисунок 5" descr="Линейчатая диаграмма с тенденцией к повышению">
            <a:extLst>
              <a:ext uri="{FF2B5EF4-FFF2-40B4-BE49-F238E27FC236}">
                <a16:creationId xmlns:a16="http://schemas.microsoft.com/office/drawing/2014/main" xmlns="" id="{6C572C4F-0E61-4D81-AA11-C849264A36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085403" y="1020873"/>
            <a:ext cx="654148" cy="654148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542305"/>
              </p:ext>
            </p:extLst>
          </p:nvPr>
        </p:nvGraphicFramePr>
        <p:xfrm>
          <a:off x="315686" y="646723"/>
          <a:ext cx="8567057" cy="6181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5604"/>
                <a:gridCol w="3911453"/>
              </a:tblGrid>
              <a:tr h="3199640">
                <a:tc>
                  <a:txBody>
                    <a:bodyPr/>
                    <a:lstStyle/>
                    <a:p>
                      <a:pPr lvl="0" algn="ctr"/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Сильные стороны: 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Самый молодой, динамично развивающийся городской</a:t>
                      </a:r>
                      <a:r>
                        <a:rPr lang="ru-RU" sz="1200" b="1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округ Саратовской области</a:t>
                      </a: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Хорошие условия для получения образования (школа на 220 мест)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Спортивная база (спортивная школа, бассейн, каток)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Наличие внешних связей (небольшая удаленность от областного центра, граничит с МО п. Горный)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Транспортная доступность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Территория энергетически независима, располагает собственными источниками тепловой энергии, имеет развитую систему водоснабжения, транспортного и жилищно-коммунального обеспечения населения.</a:t>
                      </a: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Низкий уровень преступности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Возможности: 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endParaRPr lang="ru-RU" sz="12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местной промышленности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бизнеса</a:t>
                      </a:r>
                      <a:r>
                        <a:rPr lang="ru-RU" sz="12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приоритетные направления: легкая промышленность, сфера услуг, досуговый</a:t>
                      </a:r>
                      <a:r>
                        <a:rPr lang="ru-RU" sz="12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центр</a:t>
                      </a: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Создание аптечного пункта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Досуговый центр для населения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Совершенствование спортивно-оздоровительной базы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Расширение внешних дружественных связей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Увеличение рабочих мест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706838">
                <a:tc>
                  <a:txBody>
                    <a:bodyPr/>
                    <a:lstStyle/>
                    <a:p>
                      <a:pPr lvl="0" algn="ctr"/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Слабые стороны: 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Нехватка квалифицированных специалистов в сфере здравоохранения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Удаленность территории от областного центра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Недостаточная транспортная обеспеченность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Миграция квалифицированных трудовых ресурсов в более  крупные города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Природно-климатические условия</a:t>
                      </a: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Угрозы: 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endParaRPr lang="ru-RU" sz="12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Экологическая (необходим повышенный контроль за </a:t>
                      </a: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обработкой, утилизацией и обезвреживанию отходов I и II классов опасности )</a:t>
                      </a:r>
                      <a:endParaRPr lang="ru-RU" sz="12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Непринятие жителями нововведений, приток приезжего населения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Нестабильность внешней экономической и политической среды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Сложность привлечения внешних финансовых и инвестиционных ресурсов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" name="Рисунок 6" descr="Линейчатая диаграмма с тенденцией к повышению">
            <a:extLst>
              <a:ext uri="{FF2B5EF4-FFF2-40B4-BE49-F238E27FC236}">
                <a16:creationId xmlns:a16="http://schemas.microsoft.com/office/drawing/2014/main" xmlns="" id="{6C572C4F-0E61-4D81-AA11-C849264A36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01440" y="601297"/>
            <a:ext cx="654148" cy="654148"/>
          </a:xfrm>
          <a:prstGeom prst="rect">
            <a:avLst/>
          </a:prstGeom>
          <a:effectLst>
            <a:glow rad="101600">
              <a:schemeClr val="accent3">
                <a:lumMod val="50000"/>
                <a:alpha val="60000"/>
              </a:schemeClr>
            </a:glow>
          </a:effectLst>
        </p:spPr>
      </p:pic>
      <p:pic>
        <p:nvPicPr>
          <p:cNvPr id="8" name="Рисунок 7" descr="Тенденция к понижению (справа налево)">
            <a:extLst>
              <a:ext uri="{FF2B5EF4-FFF2-40B4-BE49-F238E27FC236}">
                <a16:creationId xmlns:a16="http://schemas.microsoft.com/office/drawing/2014/main" xmlns="" id="{ED1095B8-051B-46DD-855A-44210AD42BD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50372" y="5934392"/>
            <a:ext cx="692834" cy="692834"/>
          </a:xfrm>
          <a:prstGeom prst="rect">
            <a:avLst/>
          </a:prstGeom>
          <a:effectLst>
            <a:glow rad="101600">
              <a:schemeClr val="accent3">
                <a:lumMod val="50000"/>
                <a:alpha val="6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66597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857250" y="421410"/>
            <a:ext cx="7406640" cy="514761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400" b="1" kern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2" charset="-52"/>
                <a:cs typeface="Arial" panose="020B0604020202020204" pitchFamily="34" charset="0"/>
              </a:rPr>
              <a:t>ВЕДУЩИЕ ПРЕДПРИЯТИЯ</a:t>
            </a:r>
            <a:endParaRPr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Изображение1" descr="Мозговой штурм группы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tYdtZRMAAAAlAAAAEQAAAC0A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AAQA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AAAAACf39/AP76yQPMzMwAwMD/AH9/fwAAAAAAAAAAAAAAAAD///8AAAAAACEAAAAYAAAAFAAAACAsAADMAQAAwDEAAGwHAAAQAAAAJgAAAAgAAAD//////////w=="/>
              </a:ext>
            </a:extLst>
          </p:cNvPicPr>
          <p:nvPr/>
        </p:nvPicPr>
        <p:blipFill>
          <a:blip r:embed="rId2">
            <a:extLst>
              <a:ext uri="{96DAC541-7B7A-43D3-8B79-37D633B846F1}">
                <asvg:svgBlip xmlns="" xmlns:mc="http://schemas.openxmlformats.org/markup-compatibility/2006" xmlns:p14="http://schemas.microsoft.com/office/powerpoint/2010/main" xmlns:p15="http://schemas.microsoft.com/office/powerpoint/2012/main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29600" y="214582"/>
            <a:ext cx="914400" cy="91440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26481"/>
              </p:ext>
            </p:extLst>
          </p:nvPr>
        </p:nvGraphicFramePr>
        <p:xfrm>
          <a:off x="544285" y="1153885"/>
          <a:ext cx="8080400" cy="4830273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124042"/>
                <a:gridCol w="3976578"/>
                <a:gridCol w="989890"/>
                <a:gridCol w="989890"/>
              </a:tblGrid>
              <a:tr h="71553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sz="11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r>
                        <a:rPr sz="11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sz="11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рганизации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sz="11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Сфера</a:t>
                      </a:r>
                      <a:r>
                        <a:rPr sz="11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1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деятельности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Численность сотрудников,</a:t>
                      </a:r>
                    </a:p>
                    <a:p>
                      <a:pPr marL="0" marR="0" indent="0" algn="ctr">
                        <a:buNone/>
                        <a:defRPr lang="en-US"/>
                      </a:pPr>
                      <a:r>
                        <a:rPr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sz="11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чел</a:t>
                      </a:r>
                      <a:r>
                        <a:rPr sz="11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</a:txBody>
                  <a:tcPr marL="35560" marR="35560" marT="35560" marB="355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Заработная плата,</a:t>
                      </a:r>
                    </a:p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тыс.руб</a:t>
                      </a: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7641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100" b="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ФКП</a:t>
                      </a:r>
                      <a:r>
                        <a:rPr lang="ru-RU" sz="1100" b="0" cap="none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«</a:t>
                      </a:r>
                      <a:r>
                        <a:rPr lang="ru-RU" sz="1100" b="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Горный»</a:t>
                      </a:r>
                      <a:endParaRPr lang="ru-RU" sz="1100" b="0" cap="non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Сбор отходов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82,6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098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100" cap="all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ФИЛИАЛ «ЭКОТЕХНОПАРК «МИХАЙЛОВСКИЙ» ФГУП «ФЭО»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Обработка и утилизация опасных отходов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122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53,2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41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10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МУП «Водоресурс»</a:t>
                      </a:r>
                      <a:endParaRPr lang="ru-RU" sz="1100" cap="non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Забор и очистка воды для питьевых и промышленных нужд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57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53,8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954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10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ФГКУ»Специальное управление  федеральной противопожарной службы №46</a:t>
                      </a:r>
                      <a:r>
                        <a:rPr lang="ru-RU" sz="1100" cap="none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министерства РФ по делам гражданской обороны, ЧС И ликвидации последствий стихийных бедствий»</a:t>
                      </a:r>
                      <a:endParaRPr lang="ru-RU" sz="1100" cap="non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Обеспечение</a:t>
                      </a:r>
                      <a:r>
                        <a:rPr lang="ru-RU" sz="1100" b="0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пожарной безопасности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55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48,9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41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1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ИП </a:t>
                      </a:r>
                      <a:r>
                        <a:rPr lang="ru-RU" sz="1100" cap="none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Клюкин</a:t>
                      </a:r>
                      <a:r>
                        <a:rPr lang="ru-RU" sz="11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Н.Ф.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Торговля розничная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20,0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91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1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ООО «</a:t>
                      </a:r>
                      <a:r>
                        <a:rPr lang="ru-RU" sz="1100" cap="none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Веск</a:t>
                      </a:r>
                      <a:r>
                        <a:rPr lang="ru-RU" sz="11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»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Торговля розничная 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20,0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110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CAE4DF3-4069-426F-765E-1A32C16EE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Скругленный прямоугольник 249">
            <a:extLst>
              <a:ext uri="{FF2B5EF4-FFF2-40B4-BE49-F238E27FC236}">
                <a16:creationId xmlns="" xmlns:a16="http://schemas.microsoft.com/office/drawing/2014/main" id="{A7D13D97-88D9-27E6-6C22-29FB7739103F}"/>
              </a:ext>
            </a:extLst>
          </p:cNvPr>
          <p:cNvSpPr/>
          <p:nvPr/>
        </p:nvSpPr>
        <p:spPr>
          <a:xfrm>
            <a:off x="7014104" y="1376762"/>
            <a:ext cx="2027076" cy="775596"/>
          </a:xfrm>
          <a:prstGeom prst="roundRect">
            <a:avLst>
              <a:gd name="adj" fmla="val 29072"/>
            </a:avLst>
          </a:prstGeom>
          <a:solidFill>
            <a:schemeClr val="tx1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РЕЗУЛЬТАТЫ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A09EC2F-CF31-786D-D4D8-C17159FE658C}"/>
              </a:ext>
            </a:extLst>
          </p:cNvPr>
          <p:cNvSpPr txBox="1"/>
          <p:nvPr/>
        </p:nvSpPr>
        <p:spPr>
          <a:xfrm>
            <a:off x="578784" y="550177"/>
            <a:ext cx="84559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СПЕЦИАЛИЗАЦИЯ И ТРЕНДЫ </a:t>
            </a:r>
            <a:r>
              <a:rPr lang="ru-RU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9BF11437-93BC-C50D-E4F1-D7C848057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63053" y="6607262"/>
            <a:ext cx="671652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="" xmlns:a16="http://schemas.microsoft.com/office/drawing/2014/main" id="{8DFD040F-E768-5ADE-B5B2-62A957EAB713}"/>
              </a:ext>
            </a:extLst>
          </p:cNvPr>
          <p:cNvSpPr/>
          <p:nvPr/>
        </p:nvSpPr>
        <p:spPr>
          <a:xfrm>
            <a:off x="350184" y="1376762"/>
            <a:ext cx="2027076" cy="775596"/>
          </a:xfrm>
          <a:prstGeom prst="roundRect">
            <a:avLst>
              <a:gd name="adj" fmla="val 29072"/>
            </a:avLst>
          </a:prstGeom>
          <a:solidFill>
            <a:schemeClr val="tx1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СПЕЦИАЛИЗАЦИЯ</a:t>
            </a:r>
            <a:endParaRPr lang="x-none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="" xmlns:a16="http://schemas.microsoft.com/office/drawing/2014/main" id="{E892DF85-E276-19EC-9AE4-EDF25C1DD3F8}"/>
              </a:ext>
            </a:extLst>
          </p:cNvPr>
          <p:cNvSpPr/>
          <p:nvPr/>
        </p:nvSpPr>
        <p:spPr>
          <a:xfrm>
            <a:off x="2683774" y="1398533"/>
            <a:ext cx="2027076" cy="775596"/>
          </a:xfrm>
          <a:prstGeom prst="roundRect">
            <a:avLst>
              <a:gd name="adj" fmla="val 29072"/>
            </a:avLst>
          </a:prstGeom>
          <a:solidFill>
            <a:schemeClr val="tx1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ТРЕНД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="" xmlns:a16="http://schemas.microsoft.com/office/drawing/2014/main" id="{11A4B8E0-BDA8-FF6A-9BD0-97F7BBC9403A}"/>
              </a:ext>
            </a:extLst>
          </p:cNvPr>
          <p:cNvSpPr/>
          <p:nvPr/>
        </p:nvSpPr>
        <p:spPr>
          <a:xfrm>
            <a:off x="4903369" y="1381370"/>
            <a:ext cx="2027076" cy="775596"/>
          </a:xfrm>
          <a:prstGeom prst="roundRect">
            <a:avLst>
              <a:gd name="adj" fmla="val 29072"/>
            </a:avLst>
          </a:prstGeom>
          <a:solidFill>
            <a:schemeClr val="tx1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ЭФФЕКТЫ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="" xmlns:a16="http://schemas.microsoft.com/office/drawing/2014/main" id="{C02EF7BD-C028-6329-5305-8F88F1AC95F6}"/>
              </a:ext>
            </a:extLst>
          </p:cNvPr>
          <p:cNvSpPr/>
          <p:nvPr/>
        </p:nvSpPr>
        <p:spPr>
          <a:xfrm>
            <a:off x="301500" y="2294483"/>
            <a:ext cx="2027075" cy="936000"/>
          </a:xfrm>
          <a:prstGeom prst="roundRect">
            <a:avLst>
              <a:gd name="adj" fmla="val 24805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Промышленное</a:t>
            </a:r>
            <a:r>
              <a:rPr kumimoji="0" lang="ru-RU" sz="800" b="1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производство.</a:t>
            </a:r>
            <a:endParaRPr lang="ru-RU" sz="8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Утилизация и обезвреживание отходов  </a:t>
            </a:r>
            <a:r>
              <a:rPr lang="en-US" sz="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I-II </a:t>
            </a:r>
            <a:r>
              <a:rPr lang="ru-RU" sz="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класса опасности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="" xmlns:a16="http://schemas.microsoft.com/office/drawing/2014/main" id="{7BE4B10B-9BE5-5535-7DC1-84A76C3E4FF9}"/>
              </a:ext>
            </a:extLst>
          </p:cNvPr>
          <p:cNvSpPr/>
          <p:nvPr/>
        </p:nvSpPr>
        <p:spPr>
          <a:xfrm>
            <a:off x="2677887" y="2296884"/>
            <a:ext cx="2035628" cy="933598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900" b="1" noProof="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полного цикла производства по переработке отходов.</a:t>
            </a:r>
            <a:endParaRPr kumimoji="0" lang="x-none" sz="9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="" xmlns:a16="http://schemas.microsoft.com/office/drawing/2014/main" id="{446787C7-71E0-4401-A234-F9D01230A173}"/>
              </a:ext>
            </a:extLst>
          </p:cNvPr>
          <p:cNvSpPr/>
          <p:nvPr/>
        </p:nvSpPr>
        <p:spPr>
          <a:xfrm>
            <a:off x="4880990" y="2261826"/>
            <a:ext cx="2027075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Улучшение экологической обстановки</a:t>
            </a:r>
            <a:endParaRPr kumimoji="0" lang="x-none" sz="9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="" xmlns:a16="http://schemas.microsoft.com/office/drawing/2014/main" id="{620A350A-0C83-6169-7BB7-91190AAC56AA}"/>
              </a:ext>
            </a:extLst>
          </p:cNvPr>
          <p:cNvSpPr/>
          <p:nvPr/>
        </p:nvSpPr>
        <p:spPr>
          <a:xfrm>
            <a:off x="7034663" y="2261826"/>
            <a:ext cx="2027075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создание инфраструктуры для обращения с отходами </a:t>
            </a:r>
            <a:r>
              <a:rPr kumimoji="0" lang="en-US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kumimoji="0" lang="en-US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класса  опасности      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создание новых рабочих мест</a:t>
            </a:r>
            <a:endParaRPr kumimoji="0" lang="x-none" sz="9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 descr="C:\Users\user\Downloads\NAvsbnmATY2Hrr_KGIBLfHnaKzlIF0DXxjioLtWMUmt8rffjan1aJ2XqToSw63nOYI98cJJM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 flipV="1">
            <a:off x="381000" y="3466735"/>
            <a:ext cx="8371114" cy="28034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376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828" y="704088"/>
            <a:ext cx="8098971" cy="83079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ОТРАСЛИ ЭКОНОМИКИ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9043729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4647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Группа людей">
            <a:extLst>
              <a:ext uri="{FF2B5EF4-FFF2-40B4-BE49-F238E27FC236}">
                <a16:creationId xmlns:a16="http://schemas.microsoft.com/office/drawing/2014/main" xmlns="" id="{3D0C36EA-71A5-46EB-B5F1-B7D79C5DA5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406740" y="714881"/>
            <a:ext cx="1145979" cy="114597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A396F0-5BB8-40E6-BB52-5F25ACF9A90A}"/>
              </a:ext>
            </a:extLst>
          </p:cNvPr>
          <p:cNvSpPr txBox="1"/>
          <p:nvPr/>
        </p:nvSpPr>
        <p:spPr>
          <a:xfrm>
            <a:off x="1730326" y="633046"/>
            <a:ext cx="2700998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реализуемых инвестиционных проектов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ABC7DE7-946B-4873-95BC-23BB4B4F74E7}"/>
              </a:ext>
            </a:extLst>
          </p:cNvPr>
          <p:cNvSpPr txBox="1"/>
          <p:nvPr/>
        </p:nvSpPr>
        <p:spPr>
          <a:xfrm>
            <a:off x="5401993" y="633046"/>
            <a:ext cx="3217161" cy="11079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Рабочие места, создаваемые в рамках инвестиционных проектов</a:t>
            </a:r>
          </a:p>
          <a:p>
            <a:pPr algn="r"/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46BB6E0-E01F-4BB6-910E-6ACA44E12CBA}"/>
              </a:ext>
            </a:extLst>
          </p:cNvPr>
          <p:cNvSpPr txBox="1"/>
          <p:nvPr/>
        </p:nvSpPr>
        <p:spPr>
          <a:xfrm>
            <a:off x="673716" y="2243439"/>
            <a:ext cx="2841674" cy="9541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инвестиции по реализуемым проектам 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DC4FC97-530A-434F-8D63-4250919D66BC}"/>
              </a:ext>
            </a:extLst>
          </p:cNvPr>
          <p:cNvSpPr txBox="1"/>
          <p:nvPr/>
        </p:nvSpPr>
        <p:spPr>
          <a:xfrm>
            <a:off x="4234246" y="2569028"/>
            <a:ext cx="3689583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планируемых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 реализации инвестиционных проектов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F525D991-888B-421F-819A-F2388206C2CE}"/>
              </a:ext>
            </a:extLst>
          </p:cNvPr>
          <p:cNvSpPr/>
          <p:nvPr/>
        </p:nvSpPr>
        <p:spPr>
          <a:xfrm>
            <a:off x="3615164" y="1150856"/>
            <a:ext cx="1364566" cy="119078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8B372A24-6CB3-4937-86AD-E283EEE32F49}"/>
              </a:ext>
            </a:extLst>
          </p:cNvPr>
          <p:cNvSpPr/>
          <p:nvPr/>
        </p:nvSpPr>
        <p:spPr>
          <a:xfrm>
            <a:off x="281353" y="319421"/>
            <a:ext cx="1280160" cy="11907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Подъемный кран">
            <a:extLst>
              <a:ext uri="{FF2B5EF4-FFF2-40B4-BE49-F238E27FC236}">
                <a16:creationId xmlns:a16="http://schemas.microsoft.com/office/drawing/2014/main" xmlns="" id="{399749E0-23A8-4D86-B951-95C7A36873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24845" y="504281"/>
            <a:ext cx="790484" cy="790484"/>
          </a:xfrm>
          <a:prstGeom prst="rect">
            <a:avLst/>
          </a:prstGeom>
        </p:spPr>
      </p:pic>
      <p:pic>
        <p:nvPicPr>
          <p:cNvPr id="20" name="Рисунок 19" descr="Деньги">
            <a:extLst>
              <a:ext uri="{FF2B5EF4-FFF2-40B4-BE49-F238E27FC236}">
                <a16:creationId xmlns:a16="http://schemas.microsoft.com/office/drawing/2014/main" xmlns="" id="{C4F4B5BD-AC63-4638-9DDE-B46C71B1804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24845" y="2818259"/>
            <a:ext cx="914400" cy="91440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3A759069-9B48-425C-A194-FB5996F3A575}"/>
              </a:ext>
            </a:extLst>
          </p:cNvPr>
          <p:cNvSpPr/>
          <p:nvPr/>
        </p:nvSpPr>
        <p:spPr>
          <a:xfrm>
            <a:off x="1934411" y="2923489"/>
            <a:ext cx="2124222" cy="852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10,4 млн. руб.</a:t>
            </a:r>
            <a:endParaRPr lang="ru-RU" sz="24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5FEA5B2-3684-4D9F-9102-F978ED344001}"/>
              </a:ext>
            </a:extLst>
          </p:cNvPr>
          <p:cNvSpPr txBox="1"/>
          <p:nvPr/>
        </p:nvSpPr>
        <p:spPr>
          <a:xfrm>
            <a:off x="513574" y="4012603"/>
            <a:ext cx="2841674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Протяженность водопроводных сетей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Соединитель: уступ 23">
            <a:extLst>
              <a:ext uri="{FF2B5EF4-FFF2-40B4-BE49-F238E27FC236}">
                <a16:creationId xmlns:a16="http://schemas.microsoft.com/office/drawing/2014/main" xmlns="" id="{F7B27032-0157-4FC3-B66E-326E61D6F539}"/>
              </a:ext>
            </a:extLst>
          </p:cNvPr>
          <p:cNvCxnSpPr>
            <a:cxnSpLocks/>
          </p:cNvCxnSpPr>
          <p:nvPr/>
        </p:nvCxnSpPr>
        <p:spPr>
          <a:xfrm>
            <a:off x="524845" y="4672488"/>
            <a:ext cx="1205481" cy="67096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DC617906-182E-4394-AF80-89A24EE9EA95}"/>
              </a:ext>
            </a:extLst>
          </p:cNvPr>
          <p:cNvSpPr/>
          <p:nvPr/>
        </p:nvSpPr>
        <p:spPr>
          <a:xfrm>
            <a:off x="1794154" y="4672488"/>
            <a:ext cx="24400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59,9 км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ECE61AE1-A719-49D9-82E8-3C888E9A6FFC}"/>
              </a:ext>
            </a:extLst>
          </p:cNvPr>
          <p:cNvSpPr/>
          <p:nvPr/>
        </p:nvSpPr>
        <p:spPr>
          <a:xfrm>
            <a:off x="524845" y="5842039"/>
            <a:ext cx="8094309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spc="50" dirty="0">
                <a:ln w="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Городской округ поселок Михайловский полностью газифицирован</a:t>
            </a:r>
            <a:endParaRPr lang="ru-RU" sz="2000" b="1" spc="50" dirty="0">
              <a:ln w="0"/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6F0327B0-9F34-4A1E-A102-83D0EC41E8A0}"/>
              </a:ext>
            </a:extLst>
          </p:cNvPr>
          <p:cNvSpPr txBox="1"/>
          <p:nvPr/>
        </p:nvSpPr>
        <p:spPr>
          <a:xfrm>
            <a:off x="4234246" y="3538885"/>
            <a:ext cx="3449135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реализованных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инвестиционных проектов </a:t>
            </a:r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xmlns="" id="{D3EFB442-C8F5-4E33-A332-BF9E4D68E754}"/>
              </a:ext>
            </a:extLst>
          </p:cNvPr>
          <p:cNvSpPr/>
          <p:nvPr/>
        </p:nvSpPr>
        <p:spPr>
          <a:xfrm>
            <a:off x="1794154" y="4547792"/>
            <a:ext cx="1378633" cy="1215718"/>
          </a:xfrm>
          <a:prstGeom prst="ellipse">
            <a:avLst/>
          </a:prstGeom>
          <a:noFill/>
          <a:ln w="38100" cap="flat" cmpd="sng" algn="ctr">
            <a:solidFill>
              <a:schemeClr val="accent2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xmlns="" id="{F525D991-888B-421F-819A-F2388206C2CE}"/>
              </a:ext>
            </a:extLst>
          </p:cNvPr>
          <p:cNvSpPr/>
          <p:nvPr/>
        </p:nvSpPr>
        <p:spPr>
          <a:xfrm>
            <a:off x="7435079" y="3589822"/>
            <a:ext cx="1364566" cy="119078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09" y="4962378"/>
            <a:ext cx="1402528" cy="83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246" y="4568056"/>
            <a:ext cx="3276029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079" y="2326035"/>
            <a:ext cx="1390650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620" y="1156048"/>
            <a:ext cx="1279525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374" y="-18744"/>
            <a:ext cx="5097463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039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983859" y="131298"/>
            <a:ext cx="7406640" cy="1549719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НВЕСТИЦИОННЫЕ ПРОЕКТЫ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 АКТИВНОЙ СТАДИИ РЕАЛИЗАЦИИ</a:t>
            </a:r>
            <a:r>
              <a:rPr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endParaRPr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idx="1"/>
          </p:nvPr>
        </p:nvSpPr>
        <p:spPr>
          <a:xfrm>
            <a:off x="947057" y="1283509"/>
            <a:ext cx="7406640" cy="54220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defPPr/>
            <a:lvl1pPr lvl="0"/>
          </a:lstStyle>
          <a:p>
            <a:pPr marL="0" lvl="0" indent="0"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-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На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территории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городского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округа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п.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Михайловский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Саратовской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области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идет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реализация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филиалом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«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Экотехнопарк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«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Михайловский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» ФГУП «ФЭО» (ФГУП «ФЭО»)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инвестиционного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проекта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-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Производственно-технический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комплекс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по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обработке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,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утилизации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и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обезвреживанию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отходов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I и II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классов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опасности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«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Горный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». </a:t>
            </a:r>
            <a:endParaRPr lang="ru-RU" sz="1200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L="0" lvl="0" indent="0">
              <a:buNone/>
            </a:pP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-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Цель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проекта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: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создание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инфраструктуры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для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обращения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с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отходами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I-II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классов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опасности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. </a:t>
            </a:r>
          </a:p>
          <a:p>
            <a:pPr marL="0" lvl="0" indent="0">
              <a:buClr>
                <a:srgbClr val="A5B592"/>
              </a:buClr>
              <a:buNone/>
            </a:pP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- Это повлечет инвестиционные вложения в экономику городского округа. </a:t>
            </a:r>
          </a:p>
          <a:p>
            <a:pPr marL="0" lvl="0" indent="0">
              <a:buClr>
                <a:srgbClr val="A5B592"/>
              </a:buClr>
              <a:buNone/>
            </a:pP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- Срок реализации проекта – 2024 год</a:t>
            </a:r>
          </a:p>
          <a:p>
            <a:pPr marL="0" lvl="0" indent="0">
              <a:buClr>
                <a:srgbClr val="A5B592"/>
              </a:buClr>
              <a:buNone/>
            </a:pP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-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Объем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инвестиций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по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проекту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 – 10 462,5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млн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.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рублей</a:t>
            </a:r>
            <a:endParaRPr sz="1200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buNone/>
            </a:pP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-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Количество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создаваемых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рабочих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мест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по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проекту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–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426</a:t>
            </a:r>
            <a:endParaRPr lang="ru-RU" sz="1200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endParaRPr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Мозговой штурм группы">
            <a:extLst>
              <a:ext uri="{FF2B5EF4-FFF2-40B4-BE49-F238E27FC236}">
                <a16:creationId xmlns:a16="http://schemas.microsoft.com/office/drawing/2014/main" xmlns="" id="{FAF1470D-B3C5-4CA7-BE94-57D6CA720A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009499" y="155663"/>
            <a:ext cx="914400" cy="914400"/>
          </a:xfrm>
          <a:prstGeom prst="rect">
            <a:avLst/>
          </a:prstGeom>
        </p:spPr>
      </p:pic>
      <p:pic>
        <p:nvPicPr>
          <p:cNvPr id="5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BAAAAAAAAAFRiQgA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BzL3Ns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BUYkIAf39/AP76yQPMzMwAwMD/AH9/fwAAAAAAAAAAAAAAAAD///8AAAAAACEAAAAYAAAAFAAAAGsBAADbBgAAxRoAALAoAAAQ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5954486" y="2870062"/>
            <a:ext cx="2329543" cy="2867829"/>
          </a:xfrm>
          <a:prstGeom prst="rect">
            <a:avLst/>
          </a:prstGeom>
          <a:noFill/>
          <a:ln w="12700" cap="flat" cmpd="sng" algn="ctr">
            <a:solidFill>
              <a:srgbClr val="546242"/>
            </a:solidFill>
            <a:prstDash val="solid"/>
            <a:headEnd type="none"/>
            <a:tailEnd type="none"/>
          </a:ln>
          <a:effectLst/>
        </p:spPr>
      </p:pic>
      <p:pic>
        <p:nvPicPr>
          <p:cNvPr id="6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tYdtZRMAAAAlAAAAEQAAAC8BAAAAkAAAAEgAAACQAAAASAAAAAAAAAAAAAAAAAAAAAEAAABQAAAAAAAAAAAA4D8AAAAAAADgPwAAAAAAAOA/AAAAAAAA4D8AAAAAAADgPwAAAAAAAOA/AAAAAAAA4D8AAAAAAADgPwAAAAAAAOA/AAAAAAAA4D8CAAAAjAAAAAEAAAAAAAAApbWSDP///wgAAAAAAAAAAAAAAAAAAAAAAAAAAAAAAAAAAAAAZAAAAAEAAABAAAAAAAAAAAAAAAAAAAAAAAAAAAAAAAAAAAAAAAAAAAAAAAAAAAAAAAAAAAAAAAAAAAAAAAAAAAAAAAAAAAAAAAAAAAAAAAAAAAAAAAAAAAAAAAAAAAAAFAAAADwAAAABAAAAAAAAAFRiQgA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AAQA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BUYkIAf39/AP76yQPMzMwAwMD/AH9/fwAAAAAAAAAAAAAAAAD///8AAAAAACEAAAAYAAAAFAAAAL0HAADOBwAAFTIAACQoAAAQAAAAJgAAAAgAAAD//////////w=="/>
              </a:ext>
            </a:extLst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97443" y="4075376"/>
            <a:ext cx="3166283" cy="2417942"/>
          </a:xfrm>
          <a:prstGeom prst="rect">
            <a:avLst/>
          </a:prstGeom>
          <a:solidFill>
            <a:srgbClr val="A5B592"/>
          </a:solidFill>
          <a:ln w="12700" cap="flat" cmpd="sng" algn="ctr">
            <a:solidFill>
              <a:srgbClr val="546242"/>
            </a:solidFill>
            <a:prstDash val="solid"/>
            <a:headEnd type="none"/>
            <a:tailEnd type="none"/>
          </a:ln>
          <a:effectLst/>
        </p:spPr>
      </p:pic>
      <p:pic>
        <p:nvPicPr>
          <p:cNvPr id="7" name="Изображение2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BAAAAAAAAAFRiQgA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I0AAAAAAAAAAAAAAAAAAABkAAAAZAAAAAAAAAAjAAAABAAAAGQAAAAXAAAAFAAAAAAAAAAAAAAA/38AAP9/AAAAAAAACQAAAAQAAABzL3Ns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BUYkIAf39/AP76yQPMzMwAwMD/AH9/fwAAAAAAAAAAAAAAAAD///8AAAAAACEAAAAYAAAAFAAAALEcAADBBgAAGDcAAK4oAAAQAAAAJgAAAAgAAAD//////////w=="/>
              </a:ext>
            </a:extLst>
          </p:cNvPicPr>
          <p:nvPr/>
        </p:nvPicPr>
        <p:blipFill>
          <a:blip r:embed="rId8" cstate="print"/>
          <a:srcRect t="1410"/>
          <a:stretch>
            <a:fillRect/>
          </a:stretch>
        </p:blipFill>
        <p:spPr>
          <a:xfrm>
            <a:off x="1093317" y="3363162"/>
            <a:ext cx="2684737" cy="2287047"/>
          </a:xfrm>
          <a:prstGeom prst="rect">
            <a:avLst/>
          </a:prstGeom>
          <a:noFill/>
          <a:ln w="12700" cap="flat" cmpd="sng" algn="ctr">
            <a:solidFill>
              <a:srgbClr val="546242"/>
            </a:solidFill>
            <a:prstDash val="solid"/>
            <a:headEnd type="none"/>
            <a:tailEnd type="none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Номер слайда 50">
            <a:extLst>
              <a:ext uri="{FF2B5EF4-FFF2-40B4-BE49-F238E27FC236}">
                <a16:creationId xmlns=""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63053" y="6607262"/>
            <a:ext cx="671652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="" xmlns:a16="http://schemas.microsoft.com/office/drawing/2014/main" id="{9B83FABD-A56B-D9B1-C69E-50C46E0F43F7}"/>
              </a:ext>
            </a:extLst>
          </p:cNvPr>
          <p:cNvSpPr/>
          <p:nvPr/>
        </p:nvSpPr>
        <p:spPr>
          <a:xfrm flipV="1">
            <a:off x="536331" y="2095499"/>
            <a:ext cx="2446355" cy="847726"/>
          </a:xfrm>
          <a:prstGeom prst="roundRect">
            <a:avLst>
              <a:gd name="adj" fmla="val 2446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7C70D425-0601-D87C-F822-B98F9FAA1682}"/>
              </a:ext>
            </a:extLst>
          </p:cNvPr>
          <p:cNvSpPr txBox="1"/>
          <p:nvPr/>
        </p:nvSpPr>
        <p:spPr>
          <a:xfrm rot="10800000" flipV="1">
            <a:off x="631372" y="2228630"/>
            <a:ext cx="204651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Рисунок 28" descr="Пользователь со сплошной заливкой">
            <a:extLst>
              <a:ext uri="{FF2B5EF4-FFF2-40B4-BE49-F238E27FC236}">
                <a16:creationId xmlns="" xmlns:a16="http://schemas.microsoft.com/office/drawing/2014/main" id="{C86C1983-C8BD-89C3-7A05-138B029CFA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559698" y="2145060"/>
            <a:ext cx="332308" cy="360000"/>
          </a:xfrm>
          <a:prstGeom prst="rect">
            <a:avLst/>
          </a:prstGeom>
        </p:spPr>
      </p:pic>
      <p:pic>
        <p:nvPicPr>
          <p:cNvPr id="38" name="Рисунок 37" descr="Портфель со сплошной заливкой">
            <a:extLst>
              <a:ext uri="{FF2B5EF4-FFF2-40B4-BE49-F238E27FC236}">
                <a16:creationId xmlns="" xmlns:a16="http://schemas.microsoft.com/office/drawing/2014/main" id="{7AA99D18-228C-158F-76E1-ADBBE3D0A21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586007" y="3879537"/>
            <a:ext cx="332308" cy="360000"/>
          </a:xfrm>
          <a:prstGeom prst="rect">
            <a:avLst/>
          </a:prstGeom>
        </p:spPr>
      </p:pic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3287001" y="3544382"/>
            <a:ext cx="5385501" cy="9514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5000" rIns="90000" bIns="45000"/>
          <a:lstStyle>
            <a:lvl1pPr eaLnBrk="0" hangingPunct="0">
              <a:spcBef>
                <a:spcPts val="850"/>
              </a:spcBef>
              <a:buChar char="•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32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1pPr>
            <a:lvl2pPr eaLnBrk="0" hangingPunct="0">
              <a:spcBef>
                <a:spcPts val="750"/>
              </a:spcBef>
              <a:buChar char="–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8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2pPr>
            <a:lvl3pPr eaLnBrk="0" hangingPunct="0">
              <a:spcBef>
                <a:spcPts val="650"/>
              </a:spcBef>
              <a:buChar char="•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4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3pPr>
            <a:lvl4pPr eaLnBrk="0" hangingPunct="0">
              <a:spcBef>
                <a:spcPts val="550"/>
              </a:spcBef>
              <a:buChar char="–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4pPr>
            <a:lvl5pPr eaLnBrk="0" hangingPunct="0">
              <a:spcBef>
                <a:spcPts val="550"/>
              </a:spcBef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5pPr>
            <a:lvl6pPr marL="2514600" indent="-228600" defTabSz="449263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6pPr>
            <a:lvl7pPr marL="2971800" indent="-228600" defTabSz="449263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7pPr>
            <a:lvl8pPr marL="3429000" indent="-228600" defTabSz="449263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8pPr>
            <a:lvl9pPr marL="3886200" indent="-228600" defTabSz="449263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ts val="50"/>
              </a:spcBef>
              <a:buClrTx/>
              <a:buFontTx/>
              <a:buNone/>
            </a:pPr>
            <a:endParaRPr lang="ru-RU" altLang="ru-RU" sz="1000" dirty="0">
              <a:solidFill>
                <a:srgbClr val="4756A0"/>
              </a:solidFill>
              <a:latin typeface="Arial" charset="0"/>
            </a:endParaRPr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="" xmlns:a16="http://schemas.microsoft.com/office/drawing/2014/main" id="{9B83FABD-A56B-D9B1-C69E-50C46E0F43F7}"/>
              </a:ext>
            </a:extLst>
          </p:cNvPr>
          <p:cNvSpPr/>
          <p:nvPr/>
        </p:nvSpPr>
        <p:spPr>
          <a:xfrm>
            <a:off x="536332" y="3028950"/>
            <a:ext cx="2373923" cy="771526"/>
          </a:xfrm>
          <a:prstGeom prst="roundRect">
            <a:avLst>
              <a:gd name="adj" fmla="val 2446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="" xmlns:a16="http://schemas.microsoft.com/office/drawing/2014/main" id="{9B83FABD-A56B-D9B1-C69E-50C46E0F43F7}"/>
              </a:ext>
            </a:extLst>
          </p:cNvPr>
          <p:cNvSpPr/>
          <p:nvPr/>
        </p:nvSpPr>
        <p:spPr>
          <a:xfrm>
            <a:off x="536331" y="816429"/>
            <a:ext cx="7793370" cy="968828"/>
          </a:xfrm>
          <a:prstGeom prst="roundRect">
            <a:avLst>
              <a:gd name="adj" fmla="val 24466"/>
            </a:avLst>
          </a:prstGeom>
          <a:solidFill>
            <a:schemeClr val="tx1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рямоугольник 5"/>
          <p:cNvSpPr/>
          <p:nvPr/>
        </p:nvSpPr>
        <p:spPr>
          <a:xfrm>
            <a:off x="1011952" y="849085"/>
            <a:ext cx="715511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площадь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городского округа 1,9 тыс. га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5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Расположен в центральной части Саратовского Заволжья. Областной центр – г. Саратов.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состав городского округа входит два населенных пункта, расположенных  друг от друга на расстоянии 1,5 км.</a:t>
            </a:r>
            <a:endParaRPr lang="ru-RU" sz="11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7C70D425-0601-D87C-F822-B98F9FAA1682}"/>
              </a:ext>
            </a:extLst>
          </p:cNvPr>
          <p:cNvSpPr txBox="1"/>
          <p:nvPr/>
        </p:nvSpPr>
        <p:spPr>
          <a:xfrm rot="10800000" flipV="1">
            <a:off x="861119" y="3160562"/>
            <a:ext cx="160945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1,7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человек </a:t>
            </a:r>
          </a:p>
        </p:txBody>
      </p:sp>
      <p:sp>
        <p:nvSpPr>
          <p:cNvPr id="48" name="Скругленный прямоугольник 47">
            <a:extLst>
              <a:ext uri="{FF2B5EF4-FFF2-40B4-BE49-F238E27FC236}">
                <a16:creationId xmlns="" xmlns:a16="http://schemas.microsoft.com/office/drawing/2014/main" id="{9B83FABD-A56B-D9B1-C69E-50C46E0F43F7}"/>
              </a:ext>
            </a:extLst>
          </p:cNvPr>
          <p:cNvSpPr/>
          <p:nvPr/>
        </p:nvSpPr>
        <p:spPr>
          <a:xfrm>
            <a:off x="562709" y="3886201"/>
            <a:ext cx="2338753" cy="704849"/>
          </a:xfrm>
          <a:prstGeom prst="roundRect">
            <a:avLst>
              <a:gd name="adj" fmla="val 2446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7C70D425-0601-D87C-F822-B98F9FAA1682}"/>
              </a:ext>
            </a:extLst>
          </p:cNvPr>
          <p:cNvSpPr txBox="1"/>
          <p:nvPr/>
        </p:nvSpPr>
        <p:spPr>
          <a:xfrm>
            <a:off x="794657" y="3135086"/>
            <a:ext cx="174937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74E6BDDD-6D8F-8017-99BE-9D45AAA1328E}"/>
              </a:ext>
            </a:extLst>
          </p:cNvPr>
          <p:cNvSpPr txBox="1"/>
          <p:nvPr/>
        </p:nvSpPr>
        <p:spPr>
          <a:xfrm rot="10800000" flipV="1">
            <a:off x="787673" y="3406503"/>
            <a:ext cx="2287257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населения трудоспособного возраста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276251" y="337457"/>
            <a:ext cx="84559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</a:t>
            </a:r>
            <a:r>
              <a:rPr lang="ru-RU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</a:t>
            </a:r>
            <a:r>
              <a:rPr lang="ru-RU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</a:t>
            </a:r>
          </a:p>
        </p:txBody>
      </p:sp>
      <p:sp>
        <p:nvSpPr>
          <p:cNvPr id="37" name="Прямоугольник 36"/>
          <p:cNvSpPr/>
          <p:nvPr/>
        </p:nvSpPr>
        <p:spPr>
          <a:xfrm rot="10800000" flipV="1">
            <a:off x="685796" y="3844862"/>
            <a:ext cx="19782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0,9 тыс. человек 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 rot="10800000" flipV="1">
            <a:off x="738969" y="4085284"/>
            <a:ext cx="20310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занятых в экономике </a:t>
            </a:r>
            <a:endParaRPr lang="ru-RU" sz="11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4" name="Рисунок 53" descr="Расширение бизнеса со сплошной заливкой">
            <a:extLst>
              <a:ext uri="{FF2B5EF4-FFF2-40B4-BE49-F238E27FC236}">
                <a16:creationId xmlns="" xmlns:a16="http://schemas.microsoft.com/office/drawing/2014/main" id="{6FEA36CB-A515-18FC-89FC-11DD1608B35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475449" y="3169215"/>
            <a:ext cx="332308" cy="360000"/>
          </a:xfrm>
          <a:prstGeom prst="rect">
            <a:avLst/>
          </a:prstGeom>
        </p:spPr>
      </p:pic>
      <p:sp>
        <p:nvSpPr>
          <p:cNvPr id="66" name="Прямоугольник 65"/>
          <p:cNvSpPr/>
          <p:nvPr/>
        </p:nvSpPr>
        <p:spPr>
          <a:xfrm>
            <a:off x="5527899" y="1785257"/>
            <a:ext cx="3493009" cy="26438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49530" tIns="24765" rIns="49530" bIns="24765" numCol="1" spcCol="1270" anchor="ctr" anchorCtr="0">
            <a:noAutofit/>
          </a:bodyPr>
          <a:lstStyle/>
          <a:p>
            <a:pPr marL="463550" lvl="0" indent="-285750" algn="just">
              <a:buFontTx/>
              <a:buChar char="-"/>
            </a:pPr>
            <a:endParaRPr lang="ru-RU" sz="1100" b="1" i="0" u="none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3550" lvl="0" indent="-285750" algn="just">
              <a:buFontTx/>
              <a:buChar char="-"/>
            </a:pPr>
            <a:r>
              <a:rPr lang="ru-RU" sz="1100" b="1" i="0" u="none" kern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Расстояние до областного центра 250 км., до федеральной трассы </a:t>
            </a:r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 CYR"/>
                <a:cs typeface="Arial" panose="020B0604020202020204" pitchFamily="34" charset="0"/>
              </a:rPr>
              <a:t>Р-228 </a:t>
            </a:r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 CYR"/>
                <a:cs typeface="Arial" panose="020B0604020202020204" pitchFamily="34" charset="0"/>
              </a:rPr>
              <a:t>«</a:t>
            </a:r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 CYR"/>
                <a:cs typeface="Arial" panose="020B0604020202020204" pitchFamily="34" charset="0"/>
              </a:rPr>
              <a:t>Сызрань-Саратов-Волгоград» - 24 км.</a:t>
            </a:r>
          </a:p>
          <a:p>
            <a:pPr marL="463550" lvl="0" indent="-285750" algn="just">
              <a:buFontTx/>
              <a:buChar char="-"/>
            </a:pPr>
            <a:r>
              <a:rPr lang="ru-RU" sz="1100" b="1" dirty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Транспортная инфраструктура городского округа состоит из автомобильных дорог общего пользования местного </a:t>
            </a:r>
            <a:r>
              <a:rPr lang="ru-RU" sz="1100" b="1" dirty="0" smtClean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назначения. Общая протяженность </a:t>
            </a:r>
            <a:r>
              <a:rPr lang="ru-RU" sz="1100" b="1" dirty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дорог – 49,92 км</a:t>
            </a:r>
            <a:r>
              <a:rPr lang="ru-RU" sz="1100" b="1" dirty="0" smtClean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(твердое покрытие).</a:t>
            </a:r>
          </a:p>
          <a:p>
            <a:pPr marL="463550" lvl="0" indent="-285750" algn="just">
              <a:buFontTx/>
              <a:buChar char="-"/>
            </a:pPr>
            <a:r>
              <a:rPr lang="ru-RU" sz="1100" b="1" dirty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Удаленность от железнодорожной ветки на 18 км. (Ершов-Пугачев</a:t>
            </a:r>
            <a:r>
              <a:rPr lang="ru-RU" sz="1100" b="1" dirty="0" smtClean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463550" lvl="0" indent="-285750" algn="just">
              <a:buFontTx/>
              <a:buChar char="-"/>
            </a:pPr>
            <a:endParaRPr lang="ru-RU" sz="1100" b="1" dirty="0">
              <a:solidFill>
                <a:srgbClr val="0BD0D9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3550" lvl="0" indent="-285750" algn="just">
              <a:buFontTx/>
              <a:buChar char="-"/>
            </a:pPr>
            <a:endParaRPr lang="ru-RU" sz="1100" b="1" dirty="0" smtClean="0">
              <a:solidFill>
                <a:srgbClr val="0BD0D9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3550" lvl="0" indent="-285750" algn="just">
              <a:buFontTx/>
              <a:buChar char="-"/>
            </a:pPr>
            <a:endParaRPr lang="ru-RU" sz="1100" b="1" i="0" u="none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Стрелка вправо с вырезом 72"/>
          <p:cNvSpPr/>
          <p:nvPr/>
        </p:nvSpPr>
        <p:spPr>
          <a:xfrm>
            <a:off x="4664947" y="3822246"/>
            <a:ext cx="862952" cy="484632"/>
          </a:xfrm>
          <a:prstGeom prst="notched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034" name="AutoShape 2" descr="fDG5Q_yhHBfnPyYGXiFqkWCA5eyJ1QBPj2QtHlv_eZUcVnQVqQIyxPPnGXi2fJ_misUarH4WE2zI5NKYrC0c0uhu.jpg"/>
          <p:cNvSpPr>
            <a:spLocks noChangeAspect="1" noChangeArrowheads="1"/>
          </p:cNvSpPr>
          <p:nvPr/>
        </p:nvSpPr>
        <p:spPr bwMode="auto">
          <a:xfrm>
            <a:off x="143608" y="-144463"/>
            <a:ext cx="281354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6" name="AutoShape 4" descr="fDG5Q_yhHBfnPyYGXiFqkWCA5eyJ1QBPj2QtHlv_eZUcVnQVqQIyxPPnGXi2fJ_misUarH4WE2zI5NKYrC0c0uhu.jpg"/>
          <p:cNvSpPr>
            <a:spLocks noChangeAspect="1" noChangeArrowheads="1"/>
          </p:cNvSpPr>
          <p:nvPr/>
        </p:nvSpPr>
        <p:spPr bwMode="auto">
          <a:xfrm>
            <a:off x="143608" y="-144463"/>
            <a:ext cx="281354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4038" name="Picture 6" descr="C:\Users\user\Downloads\fDG5Q_yhHBfnPyYGXiFqkWCA5eyJ1QBPj2QtHlv_eZUcVnQVqQIyxPPnGXi2fJ_misUarH4WE2zI5NKYrC0c0uhu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95653" y="4676775"/>
            <a:ext cx="3578469" cy="1962150"/>
          </a:xfrm>
          <a:prstGeom prst="rect">
            <a:avLst/>
          </a:prstGeom>
          <a:noFill/>
        </p:spPr>
      </p:pic>
      <p:pic>
        <p:nvPicPr>
          <p:cNvPr id="44040" name="Picture 8" descr="C:\Users\user\Downloads\NAvsbnmATY2Hrr_KGIBLfHnaKzlIF0DXxjioLtWMUmt8rffjan1aJ2XqToSw63nOYI98cJJM.jp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281854" y="4686301"/>
            <a:ext cx="4739054" cy="2006599"/>
          </a:xfrm>
          <a:prstGeom prst="rect">
            <a:avLst/>
          </a:prstGeom>
          <a:noFill/>
        </p:spPr>
      </p:pic>
      <p:sp>
        <p:nvSpPr>
          <p:cNvPr id="42" name="Скругленный прямоугольник 4"/>
          <p:cNvSpPr/>
          <p:nvPr/>
        </p:nvSpPr>
        <p:spPr>
          <a:xfrm>
            <a:off x="3863730" y="2019299"/>
            <a:ext cx="1840383" cy="24098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kern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Транспортная доступность округа</a:t>
            </a:r>
            <a:endParaRPr lang="ru-RU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трелка вправо с вырезом 42"/>
          <p:cNvSpPr/>
          <p:nvPr/>
        </p:nvSpPr>
        <p:spPr>
          <a:xfrm>
            <a:off x="4237265" y="3680732"/>
            <a:ext cx="934865" cy="484632"/>
          </a:xfrm>
          <a:prstGeom prst="notched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7C70D425-0601-D87C-F822-B98F9FAA1682}"/>
              </a:ext>
            </a:extLst>
          </p:cNvPr>
          <p:cNvSpPr txBox="1"/>
          <p:nvPr/>
        </p:nvSpPr>
        <p:spPr>
          <a:xfrm rot="10800000" flipV="1">
            <a:off x="609600" y="2178227"/>
            <a:ext cx="19812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2,4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человек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74E6BDDD-6D8F-8017-99BE-9D45AAA1328E}"/>
              </a:ext>
            </a:extLst>
          </p:cNvPr>
          <p:cNvSpPr txBox="1"/>
          <p:nvPr/>
        </p:nvSpPr>
        <p:spPr>
          <a:xfrm>
            <a:off x="262094" y="2435394"/>
            <a:ext cx="272059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</a:t>
            </a:r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постоянного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населения </a:t>
            </a:r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состоянию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на </a:t>
            </a:r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января 2024 года </a:t>
            </a:r>
          </a:p>
        </p:txBody>
      </p:sp>
      <p:pic>
        <p:nvPicPr>
          <p:cNvPr id="47" name="Рисунок 46" descr="Портфель со сплошной заливкой">
            <a:extLst>
              <a:ext uri="{FF2B5EF4-FFF2-40B4-BE49-F238E27FC236}">
                <a16:creationId xmlns="" xmlns:a16="http://schemas.microsoft.com/office/drawing/2014/main" id="{7AA99D18-228C-158F-76E1-ADBBE3D0A211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453165" y="3868651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25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857250" y="370114"/>
            <a:ext cx="7252607" cy="674916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ПЕРЕЧЕНЬ (ВОЗМОЖНЫХ) ИНВЕСТИЦИОННЫХ ПРОЕКТОВ</a:t>
            </a:r>
            <a:endParaRPr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" name="Shape 136"/>
          <p:cNvSpPr txBox="1">
            <a:spLocks noGrp="1"/>
          </p:cNvSpPr>
          <p:nvPr>
            <p:ph idx="1"/>
          </p:nvPr>
        </p:nvSpPr>
        <p:spPr>
          <a:xfrm>
            <a:off x="835479" y="1370232"/>
            <a:ext cx="7404653" cy="441911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>
            <a:defPPr/>
            <a:lvl1pPr lvl="0"/>
          </a:lstStyle>
          <a:p>
            <a:pPr marL="34290" indent="0" algn="just">
              <a:buNone/>
            </a:pPr>
            <a:r>
              <a:rPr lang="ru-RU" sz="15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- </a:t>
            </a:r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</a:t>
            </a:r>
            <a:r>
              <a:rPr sz="1500" b="1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аименование</a:t>
            </a:r>
            <a:r>
              <a:rPr sz="15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sz="1500" b="1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проекта</a:t>
            </a:r>
            <a:r>
              <a:rPr sz="15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sz="15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-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Строительство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завода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минеральных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удобрений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базе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бывшего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объекта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уничтожению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химического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оружия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(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промышленный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комплекс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</a:t>
            </a:r>
          </a:p>
          <a:p>
            <a:pPr marL="34290" indent="0" algn="just">
              <a:buNone/>
            </a:pPr>
            <a:r>
              <a:rPr sz="1500" b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Инвестиционная</a:t>
            </a:r>
            <a:r>
              <a:rPr sz="15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1500" b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площадк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-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Саратовская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область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п.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Михайловский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(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базе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имущественного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комплекса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ФКП «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Горный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»)</a:t>
            </a:r>
          </a:p>
          <a:p>
            <a:pPr marL="34290" indent="0" algn="just">
              <a:buNone/>
            </a:pP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Ориентировочный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объём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инвестиций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- </a:t>
            </a:r>
            <a:r>
              <a:rPr lang="en-US" sz="16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latin typeface="Times New Roman" panose="02020603050405020304" pitchFamily="18" charset="0"/>
                <a:cs typeface="Times New Roman" panose="02020603050405020304" pitchFamily="18" charset="0"/>
              </a:rPr>
              <a:t>$</a:t>
            </a:r>
            <a:r>
              <a:rPr lang="ru-RU" sz="16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latin typeface="Times New Roman" panose="02020603050405020304" pitchFamily="18" charset="0"/>
                <a:cs typeface="Times New Roman" panose="02020603050405020304" pitchFamily="18" charset="0"/>
              </a:rPr>
              <a:t>1 млрд</a:t>
            </a:r>
          </a:p>
          <a:p>
            <a:pPr marL="34290" indent="0" algn="just">
              <a:buNone/>
            </a:pPr>
            <a:r>
              <a:rPr sz="15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Проектная</a:t>
            </a:r>
            <a:r>
              <a:rPr sz="15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мощность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 -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предприятии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планируется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производить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2100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тонн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аммиака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3300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тонн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карбамида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и 500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тонн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«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голубого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»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аммиака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в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сутки</a:t>
            </a:r>
            <a:endParaRPr sz="15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34290" indent="0" algn="just">
              <a:buNone/>
            </a:pPr>
            <a:r>
              <a:rPr sz="15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Создание</a:t>
            </a:r>
            <a:r>
              <a:rPr sz="15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15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рабочих</a:t>
            </a:r>
            <a:r>
              <a:rPr sz="15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sz="15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мест</a:t>
            </a:r>
            <a:r>
              <a:rPr sz="15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15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–</a:t>
            </a:r>
            <a:r>
              <a:rPr sz="15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850</a:t>
            </a:r>
            <a:endParaRPr lang="ru-RU" sz="1500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34290" indent="0" algn="just">
              <a:buNone/>
            </a:pPr>
            <a:r>
              <a:rPr lang="ru-RU" sz="15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Начало реализации – 2025 год</a:t>
            </a:r>
          </a:p>
          <a:p>
            <a:pPr marL="34290" indent="0" algn="just">
              <a:buNone/>
            </a:pPr>
            <a:endParaRPr lang="ru-RU" sz="1500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34290" indent="0" algn="just">
              <a:buNone/>
            </a:pPr>
            <a:r>
              <a:rPr lang="ru-RU" sz="15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-Открытие пункта </a:t>
            </a:r>
            <a:r>
              <a:rPr lang="ru-RU"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выдачи интернет-заказов </a:t>
            </a:r>
            <a:r>
              <a:rPr lang="en-US" sz="15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Wildberries</a:t>
            </a:r>
            <a:r>
              <a:rPr lang="ru-RU" sz="15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" indent="0" algn="just">
              <a:buNone/>
            </a:pPr>
            <a:r>
              <a:rPr lang="ru-RU" sz="15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реализации 2024 год. </a:t>
            </a:r>
          </a:p>
          <a:p>
            <a:pPr marL="34290" indent="0" algn="just">
              <a:buNone/>
            </a:pPr>
            <a:r>
              <a:rPr lang="ru-RU" sz="15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рабочих мест – 2.</a:t>
            </a:r>
            <a:r>
              <a:rPr lang="ru-RU"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5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" indent="0" algn="just">
              <a:buNone/>
            </a:pPr>
            <a:r>
              <a:rPr lang="ru-RU" sz="15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</a:t>
            </a:r>
            <a:r>
              <a:rPr lang="ru-RU"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инвестиций по проекту 0,45 млн. </a:t>
            </a:r>
            <a:endParaRPr lang="ru-RU" sz="1500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34290" indent="0">
              <a:buNone/>
            </a:pPr>
            <a:endParaRPr lang="ru-RU" sz="28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" indent="0">
              <a:buNone/>
            </a:pPr>
            <a:endParaRPr lang="ru-RU" sz="28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" indent="0">
              <a:buNone/>
            </a:pPr>
            <a:endParaRPr lang="ru-RU" sz="28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" indent="0">
              <a:buNone/>
            </a:pPr>
            <a:endParaRPr sz="2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dirty="0">
              <a:solidFill>
                <a:schemeClr val="bg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4" name="Рисунок 5" descr="Производство со сплошной заливкой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383" y="4241345"/>
            <a:ext cx="1541167" cy="154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933796" y="718244"/>
            <a:ext cx="7406640" cy="1356360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ИНВЕСТИЦИОННЫЕ НИШИ</a:t>
            </a:r>
            <a:endParaRPr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Изображение4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O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AAAAACf39/AP76yQPMzMwAwMD/AH9/fwAAAAAAAAAAAAAAAAD///8AAAAAACEAAAAYAAAAFAAAAFUfAACWDgAAJSIAAGYR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5229571" y="2648373"/>
            <a:ext cx="457200" cy="4572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819332" y="2502786"/>
            <a:ext cx="3045096" cy="41787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6195" lvl="0" indent="323850" algn="ctr" defTabSz="685800">
              <a:lnSpc>
                <a:spcPct val="115000"/>
              </a:lnSpc>
              <a:spcBef>
                <a:spcPts val="800"/>
              </a:spcBef>
              <a:defRPr lang="en-US" sz="4000" cap="none">
                <a:solidFill>
                  <a:srgbClr val="A5B592"/>
                </a:solidFill>
              </a:defRPr>
            </a:pPr>
            <a:r>
              <a:rPr lang="ru-RU" sz="2000" b="1" kern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Медицина</a:t>
            </a:r>
            <a:endParaRPr lang="ru-RU" sz="2000" b="1" kern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" charset="0"/>
              <a:ea typeface="Calibri" pitchFamily="2" charset="-52"/>
              <a:cs typeface="Times New Roman" pitchFamily="1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1781" y="2502786"/>
            <a:ext cx="4608945" cy="70788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6195" lvl="0" algn="ctr" defTabSz="685800">
              <a:defRPr lang="en-US" sz="4000" cap="none">
                <a:solidFill>
                  <a:srgbClr val="A5B592"/>
                </a:solidFill>
              </a:defRPr>
            </a:pPr>
            <a:r>
              <a:rPr lang="ru-RU" sz="2000" b="1" kern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Развитие                         предпринимательства</a:t>
            </a:r>
            <a:endParaRPr lang="ru-RU" sz="2000" b="1" kern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" charset="0"/>
              <a:ea typeface="Calibri" pitchFamily="2" charset="-52"/>
              <a:cs typeface="Times New Roman" pitchFamily="1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257" y="4278086"/>
            <a:ext cx="5236029" cy="70788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u="none" strike="noStrike" kern="1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 pitchFamily="1" charset="0"/>
                <a:ea typeface="Calibri" pitchFamily="2" charset="-52"/>
                <a:cs typeface="Times New Roman" pitchFamily="1" charset="0"/>
              </a:rPr>
              <a:t>Создание промышленного комплекса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u="none" strike="noStrike" kern="1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 pitchFamily="1" charset="0"/>
                <a:ea typeface="Calibri" pitchFamily="2" charset="-52"/>
                <a:cs typeface="Times New Roman" pitchFamily="1" charset="0"/>
              </a:rPr>
              <a:t>по переработке отходов</a:t>
            </a:r>
            <a:endParaRPr kumimoji="0" lang="ru-RU" sz="2000" b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01551" y="3244334"/>
            <a:ext cx="30628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Фармацевтический бизнес (открытие аптечного пункта)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11781" y="3280334"/>
            <a:ext cx="4608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Сетевые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маркетплейсы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сфера услуг</a:t>
            </a: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914" y="4076858"/>
            <a:ext cx="2862086" cy="24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19332" y="5275657"/>
            <a:ext cx="39268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0BD0D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инфраструктуры для обращения с отходами I-II классов </a:t>
            </a:r>
            <a:r>
              <a:rPr lang="ru-RU" dirty="0" smtClean="0">
                <a:solidFill>
                  <a:srgbClr val="0BD0D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 </a:t>
            </a:r>
            <a:endParaRPr lang="ru-RU" dirty="0">
              <a:solidFill>
                <a:srgbClr val="0BD0D9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4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933795" y="76200"/>
            <a:ext cx="7404661" cy="729343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СВОБОДНЫЕ ИНВЕСТИЦИОННЫЕ ПЛОЩАДКИ (ПРОИЗВОДСТВЕННЫЕ)</a:t>
            </a:r>
            <a:endParaRPr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781" y="3280334"/>
            <a:ext cx="4608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user\Downloads\K28e-WZOi0oq3dMQVHIyAydA_ei8hpr11BDPfxutrj_TuT52h48mUqeM1OtEBtPkbVo8Q6sbjcGd2h_feg7i_g=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084" y="925285"/>
            <a:ext cx="3712030" cy="2565855"/>
          </a:xfrm>
          <a:prstGeom prst="rect">
            <a:avLst/>
          </a:prstGeom>
          <a:noFill/>
        </p:spPr>
      </p:pic>
      <p:pic>
        <p:nvPicPr>
          <p:cNvPr id="7172" name="Picture 4" descr="C:\Users\user\Downloads\20240807_0924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4513" y="947057"/>
            <a:ext cx="3788229" cy="2525485"/>
          </a:xfrm>
          <a:prstGeom prst="rect">
            <a:avLst/>
          </a:prstGeom>
          <a:noFill/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06A4766-7FB8-1E60-AC07-C889083B8299}"/>
              </a:ext>
            </a:extLst>
          </p:cNvPr>
          <p:cNvSpPr txBox="1"/>
          <p:nvPr/>
        </p:nvSpPr>
        <p:spPr>
          <a:xfrm rot="10800000" flipV="1">
            <a:off x="473528" y="3398561"/>
            <a:ext cx="3575957" cy="3354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ru-RU" sz="11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Адрес;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Саратовская область, п.Михайловский, </a:t>
            </a:r>
          </a:p>
          <a:p>
            <a:r>
              <a:rPr lang="ru-RU" sz="11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мкрн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Солнечный д7.</a:t>
            </a:r>
          </a:p>
          <a:p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Кадастровый номер / кадастровый квартал 64:18:052101:50/64:18:052101.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Объекты на площадке: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Нежилое помещение- столовая.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Инфраструктура: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Газоснабжение - 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 подключен(произведена модернизация газового оборудования, установлены газовые котлы)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Электроэнергия -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 подключен.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Канализация –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имеется.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Водоснабжение - 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имеется.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Предлагаемые права</a:t>
            </a:r>
            <a:r>
              <a:rPr lang="ru-RU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право  пользования.</a:t>
            </a:r>
          </a:p>
          <a:p>
            <a:endParaRPr lang="ru-RU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Возможно: открытие пекарни, кафе, столовой, создание досугового центра для населения</a:t>
            </a:r>
            <a:endParaRPr lang="x-none" sz="14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06A4766-7FB8-1E60-AC07-C889083B8299}"/>
              </a:ext>
            </a:extLst>
          </p:cNvPr>
          <p:cNvSpPr txBox="1"/>
          <p:nvPr/>
        </p:nvSpPr>
        <p:spPr>
          <a:xfrm rot="10800000" flipV="1">
            <a:off x="5116285" y="3657837"/>
            <a:ext cx="3766456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Адрес;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Саратовская область, п.Михайловский, ул. </a:t>
            </a:r>
            <a:r>
              <a:rPr lang="ru-RU" sz="11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Возраждение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17.</a:t>
            </a:r>
          </a:p>
          <a:p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Кадастровый номер / кадастровый квартал 64:18:020501:96/64:18:051901.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Объекты на площадке: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Нежилое помещение-здание фельдшерско-акушерского пункта.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Инфраструктура: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Газоснабжение - 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 подключен.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Электроэнергия -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 подключен.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Канализация –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имеется.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Водоснабжение - 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имеется.</a:t>
            </a:r>
          </a:p>
          <a:p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Предлагаемые права – права пользования.</a:t>
            </a:r>
          </a:p>
          <a:p>
            <a:endParaRPr lang="ru-RU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400" dirty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Возможно: </a:t>
            </a:r>
            <a:r>
              <a:rPr lang="ru-RU" sz="1400" dirty="0" smtClean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открытие аптечного пункта</a:t>
            </a:r>
            <a:endParaRPr lang="x-none" sz="1400">
              <a:solidFill>
                <a:srgbClr val="0BD0D9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x-none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17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933796" y="718245"/>
            <a:ext cx="7406640" cy="359442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СВОБОДНЫЕ ИНВЕСТИЦИОННЫЕ ПЛОЩАДКИ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(ЗЕМЕЛЬНЫЕ)</a:t>
            </a:r>
            <a:endParaRPr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781" y="3280334"/>
            <a:ext cx="4608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904889"/>
              </p:ext>
            </p:extLst>
          </p:nvPr>
        </p:nvGraphicFramePr>
        <p:xfrm>
          <a:off x="293914" y="1397000"/>
          <a:ext cx="8523515" cy="1749812"/>
        </p:xfrm>
        <a:graphic>
          <a:graphicData uri="http://schemas.openxmlformats.org/drawingml/2006/table">
            <a:tbl>
              <a:tblPr/>
              <a:tblGrid>
                <a:gridCol w="274952"/>
                <a:gridCol w="2062140"/>
                <a:gridCol w="2268355"/>
                <a:gridCol w="893594"/>
                <a:gridCol w="1443499"/>
                <a:gridCol w="1580975"/>
              </a:tblGrid>
              <a:tr h="509044">
                <a:tc>
                  <a:txBody>
                    <a:bodyPr/>
                    <a:lstStyle/>
                    <a:p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Свободные</a:t>
                      </a:r>
                      <a:r>
                        <a:rPr lang="ru-RU" sz="9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производственные площадки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Направление использования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Площадь (га)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Вид собственности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Местоположение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10192"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Земельный участок</a:t>
                      </a:r>
                      <a:endParaRPr lang="ru-RU" sz="9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Сельскохозяйственное использование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28,2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Муниципальная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собственность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Саратовская область, </a:t>
                      </a:r>
                      <a:r>
                        <a:rPr lang="ru-RU" sz="900" b="0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п.Михайловский</a:t>
                      </a:r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0192"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Земельный участок</a:t>
                      </a:r>
                      <a:endParaRPr lang="ru-RU" sz="9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Сельскохозяйственное использование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109,1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Муниципальная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собственность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Муниципальная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собственность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10192"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Земельный участок</a:t>
                      </a:r>
                      <a:endParaRPr lang="ru-RU" sz="9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Сельскохозяйственное использование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161,6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Муниципальная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собственность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Муниципальная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собственность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0192"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Земельный участок</a:t>
                      </a:r>
                      <a:endParaRPr lang="ru-RU" sz="9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Сельскохозяйственное использование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137,2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Муниципальная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собственность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Муниципальная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собственность</a:t>
                      </a:r>
                      <a:endParaRPr lang="ru-RU" sz="9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831" marR="5283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Users\user\Downloads\20240807_144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114" y="3309258"/>
            <a:ext cx="8479972" cy="31677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1417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1357756">
            <a:off x="388862" y="1802916"/>
            <a:ext cx="2999948" cy="1253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" lvl="0" indent="323850" defTabSz="685800">
              <a:lnSpc>
                <a:spcPct val="115000"/>
              </a:lnSpc>
              <a:spcBef>
                <a:spcPts val="800"/>
              </a:spcBef>
              <a:defRPr lang="en-US" cap="none">
                <a:solidFill>
                  <a:srgbClr val="A5B592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dirty="0" smtClean="0">
              <a:latin typeface="Calibri"/>
              <a:ea typeface="Calibri"/>
              <a:cs typeface="Calibri"/>
            </a:endParaRPr>
          </a:p>
          <a:p>
            <a:pPr marL="36195" lvl="0" indent="323850" defTabSz="685800">
              <a:lnSpc>
                <a:spcPct val="115000"/>
              </a:lnSpc>
              <a:spcBef>
                <a:spcPts val="800"/>
              </a:spcBef>
              <a:defRPr lang="en-US" cap="none">
                <a:solidFill>
                  <a:srgbClr val="A5B592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dirty="0">
              <a:latin typeface="Calibri"/>
              <a:ea typeface="Calibri"/>
              <a:cs typeface="Calibri"/>
            </a:endParaRPr>
          </a:p>
          <a:p>
            <a:pPr marL="36195" lvl="0" indent="323850" defTabSz="685800">
              <a:lnSpc>
                <a:spcPct val="115000"/>
              </a:lnSpc>
              <a:spcBef>
                <a:spcPts val="800"/>
              </a:spcBef>
              <a:defRPr lang="en-US" cap="none">
                <a:solidFill>
                  <a:srgbClr val="A5B592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dirty="0" smtClean="0">
              <a:latin typeface="Calibri"/>
              <a:ea typeface="Calibri"/>
              <a:cs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9856" y="1488437"/>
            <a:ext cx="8284030" cy="470898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АО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«Федеральная корпорация по развитию малого и среднего предпринимательства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»</a:t>
            </a:r>
          </a:p>
          <a:p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НМК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«Фонд микрокредитования субъектов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малого предпринимательства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Саратовской области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endParaRPr lang="ru-RU" sz="2000" b="1" kern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АНО «Центр поддержки экспорта Саратовской области» 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lvl="0"/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Центр предпринимателя «Мой бизнес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»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b="1" kern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b="1" kern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b="1" kern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b="1" kern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4171" y="239487"/>
            <a:ext cx="877388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E7BC29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ДЕЙСТВИЯ АДМИНИСТРАЦИИ</a:t>
            </a:r>
          </a:p>
          <a:p>
            <a:pPr algn="ctr"/>
            <a:endParaRPr lang="ru-RU" sz="2800" b="1" dirty="0" smtClean="0">
              <a:solidFill>
                <a:srgbClr val="E7BC29">
                  <a:lumMod val="50000"/>
                </a:srgbClr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Меры государственной поддержки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711" y="5239429"/>
            <a:ext cx="1127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162" y="5286877"/>
            <a:ext cx="692121" cy="559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477" y="5344865"/>
            <a:ext cx="1122634" cy="474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843" y="5324216"/>
            <a:ext cx="982176" cy="484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 descr="https://avatars.mds.yandex.net/i?id=b71fe9e0f6ea8f86b353802443b75185-4400689-images-thumbs&amp;n=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445" y="4844143"/>
            <a:ext cx="2307897" cy="111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83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sz="32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Слайда1"/>
          <p:cNvSpPr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tYdt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/vrJA8zMzADAwP8Af39/AAAAAAAAAAAAAAAAAAAAAAAAAAAAIQAAABgAAAAUAAAAkQUAAKwCAAAhMwAABAsAABAAAAAmAAAACAAAAP//////////"/>
              </a:ext>
            </a:extLst>
          </p:cNvSpPr>
          <p:nvPr/>
        </p:nvSpPr>
        <p:spPr>
          <a:xfrm>
            <a:off x="904876" y="434340"/>
            <a:ext cx="7139668" cy="61068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spcCol="215900" anchor="ctr"/>
          <a:lstStyle/>
          <a:p>
            <a:pPr marL="36195" indent="323850" algn="ctr" defTabSz="685800">
              <a:lnSpc>
                <a:spcPct val="115000"/>
              </a:lnSpc>
              <a:spcBef>
                <a:spcPts val="800"/>
              </a:spcBef>
              <a:tabLst/>
              <a:defRPr lang="en-US" sz="4000" cap="none">
                <a:solidFill>
                  <a:schemeClr val="accent1"/>
                </a:solidFill>
              </a:defRPr>
            </a:pPr>
            <a:r>
              <a:rPr dirty="0"/>
              <a:t/>
            </a:r>
            <a:br>
              <a:rPr dirty="0"/>
            </a:br>
            <a:r>
              <a:rPr lang="ru-RU" sz="2800" b="1" cap="none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2" charset="-52"/>
                <a:cs typeface="Arial" panose="020B0604020202020204" pitchFamily="34" charset="0"/>
              </a:rPr>
              <a:t>БИЗНЕС-КЕЙСЫ</a:t>
            </a:r>
          </a:p>
          <a:p>
            <a:pPr marL="36195" indent="323850" algn="ctr" defTabSz="685800">
              <a:lnSpc>
                <a:spcPct val="115000"/>
              </a:lnSpc>
              <a:spcBef>
                <a:spcPts val="800"/>
              </a:spcBef>
              <a:tabLst/>
              <a:defRPr lang="en-US" sz="4000" cap="none">
                <a:solidFill>
                  <a:schemeClr val="accent1"/>
                </a:solidFill>
              </a:defRPr>
            </a:pPr>
            <a:r>
              <a:rPr lang="ru-RU" sz="2800" b="1" cap="none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itchFamily="2" charset="-52"/>
                <a:cs typeface="Arial" panose="020B0604020202020204" pitchFamily="34" charset="0"/>
              </a:rPr>
              <a:t>ИНВЕСТИЦИОННЫЕ ИДЕИ</a:t>
            </a:r>
            <a:endParaRPr lang="ru-RU" sz="2800" b="1" cap="none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Calibri" pitchFamily="2" charset="-52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321090"/>
              </p:ext>
            </p:extLst>
          </p:nvPr>
        </p:nvGraphicFramePr>
        <p:xfrm>
          <a:off x="817791" y="1790700"/>
          <a:ext cx="7406639" cy="37896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406639"/>
              </a:tblGrid>
              <a:tr h="2157095">
                <a:tc>
                  <a:txBody>
                    <a:bodyPr/>
                    <a:lstStyle/>
                    <a:p>
                      <a:pPr marL="0" marR="0" indent="0" algn="just">
                        <a:buFontTx/>
                        <a:buNone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24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ru-RU" sz="20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</a:t>
                      </a:r>
                      <a:r>
                        <a:rPr lang="ru-RU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птечный пункт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BD0D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досуговый центр для 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BD0D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населения (кафе)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BD0D9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BD0D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кафе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BD0D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BD0D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пекарня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BD0D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столовая</a:t>
                      </a:r>
                      <a:endParaRPr lang="ru-RU" sz="20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just">
                        <a:buFontTx/>
                        <a:buNone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20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т</a:t>
                      </a:r>
                      <a:r>
                        <a:rPr lang="ru-RU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ранспортное обслуживание населения </a:t>
                      </a:r>
                    </a:p>
                    <a:p>
                      <a:pPr marL="0" marR="0" indent="0" algn="just">
                        <a:buFontTx/>
                        <a:buNone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сфера услуг (услуги такси)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20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о</a:t>
                      </a:r>
                      <a:r>
                        <a:rPr lang="ru-RU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ткрытие пункта</a:t>
                      </a:r>
                      <a:r>
                        <a:rPr lang="ru-RU" sz="20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выдачи заказов</a:t>
                      </a:r>
                      <a:endParaRPr lang="ru-RU" sz="20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20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достроить промышленный комплекс 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20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 переработке </a:t>
                      </a:r>
                      <a:r>
                        <a:rPr lang="ru-RU" sz="20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отходов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20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вовлечение в оборот земель с/х назначения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7BC2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</a:t>
                      </a:r>
                      <a:endParaRPr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smNativeData">
                    <pr:rowheight xmlns:mc="http://schemas.openxmlformats.org/markup-compatibility/2006" xmlns:p14="http://schemas.microsoft.com/office/powerpoint/2010/main" xmlns:p15="http://schemas.microsoft.com/office/powerpoint/2012/main" xmlns="" xmlns:pr="smNativeData" dt="1701676981" type="min" val="1156335"/>
                  </a:ext>
                </a:extLst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544" y="4558178"/>
            <a:ext cx="2232000" cy="22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271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1BD5CD-041A-4DCD-B6E1-15B965702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1" y="117231"/>
            <a:ext cx="7132320" cy="797169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10800000" flipV="1">
            <a:off x="370114" y="5236028"/>
            <a:ext cx="7155638" cy="1240971"/>
          </a:xfrm>
          <a:ln w="38100">
            <a:solidFill>
              <a:schemeClr val="accent3">
                <a:lumMod val="50000"/>
              </a:schemeClr>
            </a:solidFill>
          </a:ln>
        </p:spPr>
        <p:txBody>
          <a:bodyPr>
            <a:normAutofit fontScale="85000" lnSpcReduction="10000"/>
          </a:bodyPr>
          <a:lstStyle/>
          <a:p>
            <a:pPr marL="34290" indent="0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«Корпорация развития Саратовской области» </a:t>
            </a:r>
          </a:p>
          <a:p>
            <a:pPr marL="34290" indent="0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8(8452) 79-69-96</a:t>
            </a:r>
          </a:p>
          <a:p>
            <a:pPr marL="34290" indent="0">
              <a:buNone/>
            </a:pP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aokrso@mail.ru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5">
            <a:extLst>
              <a:ext uri="{FF2B5EF4-FFF2-40B4-BE49-F238E27FC236}">
                <a16:creationId xmlns:a16="http://schemas.microsoft.com/office/drawing/2014/main" xmlns="" id="{9DBED5B1-5435-4372-AA44-ED003B101BBD}"/>
              </a:ext>
            </a:extLst>
          </p:cNvPr>
          <p:cNvSpPr/>
          <p:nvPr/>
        </p:nvSpPr>
        <p:spPr>
          <a:xfrm>
            <a:off x="370113" y="1382486"/>
            <a:ext cx="4561115" cy="1629762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Глава городского округа</a:t>
            </a:r>
          </a:p>
          <a:p>
            <a:pPr>
              <a:lnSpc>
                <a:spcPct val="100000"/>
              </a:lnSpc>
            </a:pP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Романов Алексей Михайлович</a:t>
            </a:r>
          </a:p>
          <a:p>
            <a:pPr>
              <a:lnSpc>
                <a:spcPct val="100000"/>
              </a:lnSpc>
            </a:pPr>
            <a:endParaRPr lang="ru-RU" sz="2000" strike="noStrike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8(84577) 2-22-09</a:t>
            </a:r>
          </a:p>
          <a:p>
            <a:pPr>
              <a:lnSpc>
                <a:spcPct val="100000"/>
              </a:lnSpc>
            </a:pPr>
            <a:r>
              <a:rPr lang="en-US" sz="2000" spc="-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zato@mihailovski.ru</a:t>
            </a:r>
            <a:endParaRPr lang="ru-RU" sz="2000" strike="noStrike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8">
            <a:extLst>
              <a:ext uri="{FF2B5EF4-FFF2-40B4-BE49-F238E27FC236}">
                <a16:creationId xmlns:a16="http://schemas.microsoft.com/office/drawing/2014/main" xmlns="" id="{D8B1F881-DB90-4ABB-B7B2-79AAAEAA4398}"/>
              </a:ext>
            </a:extLst>
          </p:cNvPr>
          <p:cNvSpPr/>
          <p:nvPr/>
        </p:nvSpPr>
        <p:spPr>
          <a:xfrm>
            <a:off x="2362200" y="3309257"/>
            <a:ext cx="6370656" cy="1629762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Инвестиционный уполномоченный</a:t>
            </a:r>
            <a:endParaRPr lang="ru-RU" sz="2000" b="1" strike="noStrike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strike="noStrike" spc="-1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Курсаков</a:t>
            </a:r>
            <a:r>
              <a:rPr lang="ru-RU" sz="2000" strike="noStrike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 Александр Александрович</a:t>
            </a:r>
            <a:endParaRPr lang="ru-RU" sz="2000" strike="noStrike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ru-RU" sz="2000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2000" b="0" strike="noStrike" spc="-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 </a:t>
            </a:r>
            <a:r>
              <a:rPr lang="ru-RU" sz="2000" b="0" strike="noStrike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8</a:t>
            </a: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(84577</a:t>
            </a:r>
            <a:r>
              <a:rPr lang="ru-RU" sz="2000" spc="-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2-21-60</a:t>
            </a:r>
          </a:p>
          <a:p>
            <a:pPr lvl="0"/>
            <a:r>
              <a:rPr lang="en-US" sz="2000" spc="-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kursakov.alexsandr@yandex.ru</a:t>
            </a:r>
            <a:endParaRPr lang="ru-RU" sz="2000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8" name="Picture 6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527" y="105248"/>
            <a:ext cx="1763999" cy="17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45741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  <a:endParaRPr lang="ru-RU" sz="27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78830" y="1556656"/>
            <a:ext cx="41910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Климат</a:t>
            </a:r>
            <a:r>
              <a:rPr lang="ru-RU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Умеренно </a:t>
            </a:r>
            <a:r>
              <a:rPr lang="ru-RU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континентальный, засушливый.</a:t>
            </a:r>
          </a:p>
          <a:p>
            <a:r>
              <a:rPr lang="ru-RU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Характерной особенностью климата является преобладание в течение года ясных и малооблачных дней, умеренно холодная и малоснежная зима, жаркое сухое лето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9B83FABD-A56B-D9B1-C69E-50C46E0F43F7}"/>
              </a:ext>
            </a:extLst>
          </p:cNvPr>
          <p:cNvSpPr/>
          <p:nvPr/>
        </p:nvSpPr>
        <p:spPr>
          <a:xfrm>
            <a:off x="4735286" y="1491343"/>
            <a:ext cx="4201885" cy="1143000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="" xmlns:a16="http://schemas.microsoft.com/office/drawing/2014/main" id="{9B83FABD-A56B-D9B1-C69E-50C46E0F43F7}"/>
              </a:ext>
            </a:extLst>
          </p:cNvPr>
          <p:cNvSpPr/>
          <p:nvPr/>
        </p:nvSpPr>
        <p:spPr>
          <a:xfrm>
            <a:off x="489857" y="1513115"/>
            <a:ext cx="3733800" cy="1175657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Прямоугольник 9"/>
          <p:cNvSpPr/>
          <p:nvPr/>
        </p:nvSpPr>
        <p:spPr>
          <a:xfrm>
            <a:off x="642257" y="1621971"/>
            <a:ext cx="3439886" cy="782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Земельные ресурсы</a:t>
            </a:r>
          </a:p>
          <a:p>
            <a:pPr>
              <a:spcBef>
                <a:spcPts val="50"/>
              </a:spcBef>
            </a:pPr>
            <a:r>
              <a:rPr lang="ru-RU" altLang="ru-RU" sz="1100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Основную долю земельного фонда занимают земли населенных пунктов –  39,82% от всей площади</a:t>
            </a:r>
            <a:endParaRPr lang="ru-RU" altLang="ru-RU" sz="1100" dirty="0">
              <a:solidFill>
                <a:schemeClr val="accent3">
                  <a:lumMod val="50000"/>
                </a:schemeClr>
              </a:solidFill>
              <a:latin typeface="Arial" charset="0"/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300348"/>
              </p:ext>
            </p:extLst>
          </p:nvPr>
        </p:nvGraphicFramePr>
        <p:xfrm>
          <a:off x="4669971" y="3045497"/>
          <a:ext cx="4136571" cy="2811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Скругленный прямоугольник 11">
            <a:extLst>
              <a:ext uri="{FF2B5EF4-FFF2-40B4-BE49-F238E27FC236}">
                <a16:creationId xmlns="" xmlns:a16="http://schemas.microsoft.com/office/drawing/2014/main" id="{9B83FABD-A56B-D9B1-C69E-50C46E0F43F7}"/>
              </a:ext>
            </a:extLst>
          </p:cNvPr>
          <p:cNvSpPr/>
          <p:nvPr/>
        </p:nvSpPr>
        <p:spPr>
          <a:xfrm>
            <a:off x="424543" y="2895600"/>
            <a:ext cx="3897086" cy="1458686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Прямоугольник 12"/>
          <p:cNvSpPr/>
          <p:nvPr/>
        </p:nvSpPr>
        <p:spPr>
          <a:xfrm>
            <a:off x="424543" y="3015343"/>
            <a:ext cx="398417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Коммунальная инфраструктура – развитая</a:t>
            </a:r>
          </a:p>
          <a:p>
            <a:pPr lvl="0"/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Удельный вес площади жилищного фонда, оборудованной водопроводом, канализацией, центральным отоплением, газом, горячим водоснабжением составляет 100%</a:t>
            </a:r>
            <a:endParaRPr lang="ru-RU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9857" y="4506687"/>
            <a:ext cx="3570515" cy="748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50"/>
              </a:spcBef>
            </a:pPr>
            <a:r>
              <a:rPr lang="ru-RU" altLang="ru-RU" sz="11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Водные ресурсы  </a:t>
            </a:r>
            <a:r>
              <a:rPr lang="ru-RU" altLang="ru-RU" sz="1400" dirty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-</a:t>
            </a:r>
            <a:r>
              <a:rPr lang="ru-RU" altLang="ru-RU" sz="14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altLang="ru-RU" sz="1400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altLang="ru-RU" sz="1100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на территории округа два пруда - испарителя. До реки Б. Иргиз  - 20 км.</a:t>
            </a:r>
            <a:endParaRPr lang="ru-RU" altLang="ru-RU" sz="1100" dirty="0">
              <a:solidFill>
                <a:schemeClr val="accent3">
                  <a:lumMod val="50000"/>
                </a:schemeClr>
              </a:solidFill>
              <a:latin typeface="Arial" charset="0"/>
            </a:endParaRPr>
          </a:p>
          <a:p>
            <a:pPr algn="just">
              <a:spcBef>
                <a:spcPts val="50"/>
              </a:spcBef>
            </a:pPr>
            <a:endParaRPr lang="ru-RU" altLang="ru-RU" sz="500" b="1" dirty="0">
              <a:solidFill>
                <a:schemeClr val="accent3">
                  <a:lumMod val="50000"/>
                </a:schemeClr>
              </a:solidFill>
              <a:latin typeface="Arial" charset="0"/>
            </a:endParaRPr>
          </a:p>
          <a:p>
            <a:pPr>
              <a:spcBef>
                <a:spcPts val="50"/>
              </a:spcBef>
            </a:pPr>
            <a:r>
              <a:rPr lang="ru-RU" altLang="ru-RU" sz="1100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.</a:t>
            </a:r>
            <a:endParaRPr lang="ru-RU" altLang="ru-RU" sz="1100" dirty="0">
              <a:solidFill>
                <a:schemeClr val="accent3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9B83FABD-A56B-D9B1-C69E-50C46E0F43F7}"/>
              </a:ext>
            </a:extLst>
          </p:cNvPr>
          <p:cNvSpPr/>
          <p:nvPr/>
        </p:nvSpPr>
        <p:spPr>
          <a:xfrm flipV="1">
            <a:off x="446315" y="4441370"/>
            <a:ext cx="3831771" cy="522516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xmlns="" id="{9B83FABD-A56B-D9B1-C69E-50C46E0F43F7}"/>
              </a:ext>
            </a:extLst>
          </p:cNvPr>
          <p:cNvSpPr/>
          <p:nvPr/>
        </p:nvSpPr>
        <p:spPr>
          <a:xfrm>
            <a:off x="478972" y="5116286"/>
            <a:ext cx="3831771" cy="740228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7" name="Прямоугольник 16"/>
          <p:cNvSpPr/>
          <p:nvPr/>
        </p:nvSpPr>
        <p:spPr>
          <a:xfrm>
            <a:off x="468086" y="5137161"/>
            <a:ext cx="345077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1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Лесные ресурсы</a:t>
            </a:r>
          </a:p>
          <a:p>
            <a:r>
              <a:rPr lang="ru-RU" altLang="ru-RU" sz="1100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Большая часть округа расположена в степной зоне. </a:t>
            </a:r>
            <a:endParaRPr lang="ru-RU" sz="11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8" name="Рисунок 17" descr="Венера со сплошной заливкой">
            <a:extLst>
              <a:ext uri="{FF2B5EF4-FFF2-40B4-BE49-F238E27FC236}">
                <a16:creationId xmlns:a16="http://schemas.microsoft.com/office/drawing/2014/main" xmlns="" id="{846AF99A-C1F0-AAD3-E60D-626813917E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3930724" y="4418885"/>
            <a:ext cx="360000" cy="360000"/>
          </a:xfrm>
          <a:prstGeom prst="rect">
            <a:avLst/>
          </a:prstGeom>
        </p:spPr>
      </p:pic>
      <p:pic>
        <p:nvPicPr>
          <p:cNvPr id="20" name="Рисунок 19" descr="Пейзаж холма со сплошной заливкой">
            <a:extLst>
              <a:ext uri="{FF2B5EF4-FFF2-40B4-BE49-F238E27FC236}">
                <a16:creationId xmlns:a16="http://schemas.microsoft.com/office/drawing/2014/main" xmlns="" id="{3639CF96-4DF7-FDBC-2FED-5EA1EC9E95A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3749061" y="1569625"/>
            <a:ext cx="340786" cy="340786"/>
          </a:xfrm>
          <a:prstGeom prst="rect">
            <a:avLst/>
          </a:prstGeom>
        </p:spPr>
      </p:pic>
      <p:pic>
        <p:nvPicPr>
          <p:cNvPr id="21" name="Рисунок 20" descr="Елка со сплошной заливкой">
            <a:extLst>
              <a:ext uri="{FF2B5EF4-FFF2-40B4-BE49-F238E27FC236}">
                <a16:creationId xmlns:a16="http://schemas.microsoft.com/office/drawing/2014/main" xmlns="" id="{D5AC30CF-ACCF-E76C-69B4-81E297D865D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3925501" y="5153804"/>
            <a:ext cx="360000" cy="360000"/>
          </a:xfrm>
          <a:prstGeom prst="rect">
            <a:avLst/>
          </a:prstGeom>
        </p:spPr>
      </p:pic>
      <p:pic>
        <p:nvPicPr>
          <p:cNvPr id="22" name="Рисунок 21" descr="Облачно с прояснениями со сплошной заливкой">
            <a:extLst>
              <a:ext uri="{FF2B5EF4-FFF2-40B4-BE49-F238E27FC236}">
                <a16:creationId xmlns:a16="http://schemas.microsoft.com/office/drawing/2014/main" xmlns="" id="{E202DBDB-D051-E022-C5C3-B22F4CF0E4E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8519273" y="1547502"/>
            <a:ext cx="360000" cy="3600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164C09F4-F102-F31C-7FF3-D3B5C78C77BF}"/>
              </a:ext>
            </a:extLst>
          </p:cNvPr>
          <p:cNvSpPr txBox="1"/>
          <p:nvPr/>
        </p:nvSpPr>
        <p:spPr>
          <a:xfrm>
            <a:off x="4833447" y="2830285"/>
            <a:ext cx="343545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Видовая структура земельных ресурсов</a:t>
            </a:r>
            <a:endParaRPr lang="x-none" sz="11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Город со сплошной заливкой">
            <a:extLst>
              <a:ext uri="{FF2B5EF4-FFF2-40B4-BE49-F238E27FC236}">
                <a16:creationId xmlns="" xmlns:a16="http://schemas.microsoft.com/office/drawing/2014/main" id="{02D9FF73-34F2-A437-9AB2-47EBACCA4C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31923" y="1522078"/>
            <a:ext cx="333910" cy="361736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318019" y="264635"/>
            <a:ext cx="84559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ХАРАКТЕРИСТИКИ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1" y="729343"/>
            <a:ext cx="485502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100" b="1" dirty="0" smtClean="0">
              <a:solidFill>
                <a:schemeClr val="accent1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</a:t>
            </a:r>
            <a:r>
              <a:rPr lang="ru-RU" sz="11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объема отгруженных товаров собственного производства, выполненных работ и услуг собственными силами </a:t>
            </a:r>
            <a:endParaRPr lang="ru-RU" sz="11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49" name="Диаграмма 4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1920349"/>
              </p:ext>
            </p:extLst>
          </p:nvPr>
        </p:nvGraphicFramePr>
        <p:xfrm>
          <a:off x="318019" y="1582851"/>
          <a:ext cx="4638215" cy="4456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53" name="Диаграмма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6944424"/>
              </p:ext>
            </p:extLst>
          </p:nvPr>
        </p:nvGraphicFramePr>
        <p:xfrm>
          <a:off x="5094514" y="1273628"/>
          <a:ext cx="3953609" cy="2579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54" name="Прямоугольник 53"/>
          <p:cNvSpPr/>
          <p:nvPr/>
        </p:nvSpPr>
        <p:spPr>
          <a:xfrm>
            <a:off x="4724400" y="794657"/>
            <a:ext cx="40272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</a:t>
            </a:r>
            <a:r>
              <a:rPr lang="ru-RU" sz="11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оборота розничной </a:t>
            </a:r>
            <a:r>
              <a:rPr lang="ru-RU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торговли, общественного питания</a:t>
            </a:r>
            <a:endParaRPr lang="ru-RU" sz="11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1504938"/>
              </p:ext>
            </p:extLst>
          </p:nvPr>
        </p:nvGraphicFramePr>
        <p:xfrm>
          <a:off x="5108331" y="3907971"/>
          <a:ext cx="3948583" cy="24696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359777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318019" y="264635"/>
            <a:ext cx="84559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ХАРАКТЕРИСТИКИ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0" y="729343"/>
            <a:ext cx="4510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 по годам (млн.руб.)  </a:t>
            </a:r>
            <a:endParaRPr lang="ru-RU" sz="1200" dirty="0"/>
          </a:p>
        </p:txBody>
      </p:sp>
      <p:graphicFrame>
        <p:nvGraphicFramePr>
          <p:cNvPr id="49" name="Диаграмма 4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6883020"/>
              </p:ext>
            </p:extLst>
          </p:nvPr>
        </p:nvGraphicFramePr>
        <p:xfrm>
          <a:off x="325671" y="1205086"/>
          <a:ext cx="4220308" cy="2614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963886" y="1839686"/>
            <a:ext cx="3886199" cy="114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5000" rIns="90000" bIns="45000"/>
          <a:lstStyle>
            <a:lvl1pPr eaLnBrk="0" hangingPunct="0">
              <a:spcBef>
                <a:spcPts val="850"/>
              </a:spcBef>
              <a:buChar char="•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32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1pPr>
            <a:lvl2pPr eaLnBrk="0" hangingPunct="0">
              <a:spcBef>
                <a:spcPts val="750"/>
              </a:spcBef>
              <a:buChar char="–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8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2pPr>
            <a:lvl3pPr eaLnBrk="0" hangingPunct="0">
              <a:spcBef>
                <a:spcPts val="650"/>
              </a:spcBef>
              <a:buChar char="•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4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3pPr>
            <a:lvl4pPr eaLnBrk="0" hangingPunct="0">
              <a:spcBef>
                <a:spcPts val="550"/>
              </a:spcBef>
              <a:buChar char="–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4pPr>
            <a:lvl5pPr eaLnBrk="0" hangingPunct="0">
              <a:spcBef>
                <a:spcPts val="550"/>
              </a:spcBef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5pPr>
            <a:lvl6pPr marL="2514600" indent="-228600" defTabSz="449263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6pPr>
            <a:lvl7pPr marL="2971800" indent="-228600" defTabSz="449263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7pPr>
            <a:lvl8pPr marL="3429000" indent="-228600" defTabSz="449263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8pPr>
            <a:lvl9pPr marL="3886200" indent="-228600" defTabSz="449263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  <a:tab pos="9434513" algn="l"/>
                <a:tab pos="9883775" algn="l"/>
                <a:tab pos="10333038" algn="l"/>
                <a:tab pos="10782300" algn="l"/>
              </a:tabLst>
              <a:defRPr sz="2000">
                <a:solidFill>
                  <a:srgbClr val="000000"/>
                </a:solidFill>
                <a:latin typeface="Calibri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ts val="50"/>
              </a:spcBef>
              <a:buClrTx/>
              <a:buFontTx/>
              <a:buNone/>
            </a:pPr>
            <a:r>
              <a:rPr lang="ru-RU" altLang="ru-RU" sz="1400" b="1" dirty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Инвестиции в основной капитал </a:t>
            </a:r>
          </a:p>
          <a:p>
            <a:pPr eaLnBrk="1" hangingPunct="1">
              <a:spcBef>
                <a:spcPts val="50"/>
              </a:spcBef>
              <a:buClrTx/>
              <a:buFontTx/>
              <a:buNone/>
            </a:pPr>
            <a:r>
              <a:rPr lang="ru-RU" altLang="ru-RU" sz="1400" b="1" dirty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за 2023 год – </a:t>
            </a:r>
            <a:r>
              <a:rPr lang="ru-RU" altLang="ru-RU" sz="14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56,6 млн. </a:t>
            </a:r>
            <a:r>
              <a:rPr lang="ru-RU" altLang="ru-RU" sz="1400" b="1" dirty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рублей </a:t>
            </a:r>
          </a:p>
          <a:p>
            <a:pPr eaLnBrk="1" hangingPunct="1">
              <a:spcBef>
                <a:spcPts val="50"/>
              </a:spcBef>
              <a:buClrTx/>
              <a:buFontTx/>
              <a:buNone/>
            </a:pPr>
            <a:endParaRPr lang="ru-RU" altLang="ru-RU" sz="1400" b="1" dirty="0">
              <a:solidFill>
                <a:schemeClr val="accent3">
                  <a:lumMod val="50000"/>
                </a:schemeClr>
              </a:solidFill>
              <a:latin typeface="Arial" charset="0"/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7346536"/>
              </p:ext>
            </p:extLst>
          </p:nvPr>
        </p:nvGraphicFramePr>
        <p:xfrm>
          <a:off x="304797" y="3982910"/>
          <a:ext cx="7195460" cy="2417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9777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7C79B258-B7FA-4EAF-9F6E-5B2660954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7534323"/>
              </p:ext>
            </p:extLst>
          </p:nvPr>
        </p:nvGraphicFramePr>
        <p:xfrm>
          <a:off x="555171" y="805542"/>
          <a:ext cx="8124595" cy="5410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318019" y="264635"/>
            <a:ext cx="84559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ХАРАКТЕРИСТИКИ</a:t>
            </a:r>
          </a:p>
        </p:txBody>
      </p:sp>
    </p:spTree>
    <p:extLst>
      <p:ext uri="{BB962C8B-B14F-4D97-AF65-F5344CB8AC3E}">
        <p14:creationId xmlns:p14="http://schemas.microsoft.com/office/powerpoint/2010/main" val="365527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90211709"/>
              </p:ext>
            </p:extLst>
          </p:nvPr>
        </p:nvGraphicFramePr>
        <p:xfrm>
          <a:off x="1497978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2257" y="1077686"/>
            <a:ext cx="7064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Заработная плата по основным отраслям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318019" y="264635"/>
            <a:ext cx="84559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ХАРАКТЕРИСТИКИ</a:t>
            </a:r>
          </a:p>
        </p:txBody>
      </p:sp>
    </p:spTree>
    <p:extLst>
      <p:ext uri="{BB962C8B-B14F-4D97-AF65-F5344CB8AC3E}">
        <p14:creationId xmlns:p14="http://schemas.microsoft.com/office/powerpoint/2010/main" val="12278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857250" y="421410"/>
            <a:ext cx="7406640" cy="1176481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en-US" sz="1600" b="1" kern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</a:t>
            </a:r>
            <a:r>
              <a:rPr lang="en-US" sz="1600" b="1" kern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1600" b="1" kern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доходы</a:t>
            </a:r>
            <a:r>
              <a:rPr lang="en-US" sz="1600" b="1" kern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kern="1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населения</a:t>
            </a:r>
            <a:r>
              <a:rPr lang="ru-RU" sz="1600" b="1" kern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b="1" kern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sz="16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AAAAACf39/AP76yQPMzMwAwMD/AH9/fwAAAAAAAAAAAAAAAAD///8AAAAAACEAAAAYAAAAFAAAAPAsAABMDgAAAjMAAF4U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7945930" y="5671367"/>
            <a:ext cx="986790" cy="98679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658183"/>
              </p:ext>
            </p:extLst>
          </p:nvPr>
        </p:nvGraphicFramePr>
        <p:xfrm>
          <a:off x="838200" y="1567542"/>
          <a:ext cx="7481043" cy="20777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817366"/>
                <a:gridCol w="1663677"/>
              </a:tblGrid>
              <a:tr h="212040"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sz="11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Среднемесячная</a:t>
                      </a:r>
                      <a:r>
                        <a:rPr sz="11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1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заработная</a:t>
                      </a:r>
                      <a:r>
                        <a:rPr sz="11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1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плата</a:t>
                      </a:r>
                      <a:r>
                        <a:rPr sz="11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работников за 2023 год</a:t>
                      </a:r>
                      <a:r>
                        <a:rPr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1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</a:t>
                      </a:r>
                      <a:r>
                        <a:rPr sz="11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11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отраслям</a:t>
                      </a:r>
                      <a:r>
                        <a:rPr sz="11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ru-RU" sz="11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руб.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Обрабатывающие производства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24400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Торговля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17200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Деятельность в области информации и связи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32</a:t>
                      </a:r>
                      <a:r>
                        <a:rPr lang="ru-RU" sz="11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244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Деятельность в области здравоохранения</a:t>
                      </a:r>
                      <a:r>
                        <a:rPr lang="ru-RU" sz="11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и социальных услуг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32617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Образование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36184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Водоснабжение; водоотведение, организация сбора и утилизация отходов, деятельность по ликвидации загрязнений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52 698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Строительство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136</a:t>
                      </a:r>
                      <a:r>
                        <a:rPr lang="ru-RU" sz="11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396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49085" y="3886201"/>
            <a:ext cx="604157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sz="1100" b="1" kern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Уровень заработной платы 39 373,5 руб.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sz="1100" b="1" kern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Темп роста 112,3%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sz="1100" b="1" kern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Средний доход одного работника 26 611,2 руб.</a:t>
            </a:r>
          </a:p>
          <a:p>
            <a:pPr lvl="0"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sz="1100" kern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sz="1100" kern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318019" y="264635"/>
            <a:ext cx="84559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ХАРАКТЕРИСТИКИ</a:t>
            </a:r>
          </a:p>
        </p:txBody>
      </p:sp>
    </p:spTree>
    <p:extLst>
      <p:ext uri="{BB962C8B-B14F-4D97-AF65-F5344CB8AC3E}">
        <p14:creationId xmlns:p14="http://schemas.microsoft.com/office/powerpoint/2010/main" val="304267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296150" cy="696686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935134059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3887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8623</TotalTime>
  <Words>1531</Words>
  <Application>Microsoft Office PowerPoint</Application>
  <DocSecurity>0</DocSecurity>
  <PresentationFormat>Экран (4:3)</PresentationFormat>
  <Paragraphs>368</Paragraphs>
  <Slides>26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Поток</vt:lpstr>
      <vt:lpstr>Презентация PowerPoint</vt:lpstr>
      <vt:lpstr>Презентация PowerPoint</vt:lpstr>
      <vt:lpstr> ОБЩАЯ ХАРАКТЕРИСТИКА</vt:lpstr>
      <vt:lpstr>Презентация PowerPoint</vt:lpstr>
      <vt:lpstr>Презентация PowerPoint</vt:lpstr>
      <vt:lpstr>Презентация PowerPoint</vt:lpstr>
      <vt:lpstr>Презентация PowerPoint</vt:lpstr>
      <vt:lpstr>Занятость и доходы населения </vt:lpstr>
      <vt:lpstr>СОЦИАЛЬНАЯ ИНФРАСТРУКТУРА</vt:lpstr>
      <vt:lpstr>СОЦИАЛЬНАЯ ИНФРАСТРУКТУРА</vt:lpstr>
      <vt:lpstr>СОЦИАЛЬНАЯ ИНФРАСТРУКТУРА</vt:lpstr>
      <vt:lpstr>ТУРИСТИЧЕСКИЙ ПОТЕНЦИАЛ</vt:lpstr>
      <vt:lpstr>ТУРИСТИЧЕСКИЙ ПОТЕНЦИАЛ</vt:lpstr>
      <vt:lpstr>Презентация PowerPoint</vt:lpstr>
      <vt:lpstr>ВЕДУЩИЕ ПРЕДПРИЯТИЯ</vt:lpstr>
      <vt:lpstr>Презентация PowerPoint</vt:lpstr>
      <vt:lpstr>ОСНОВНЫЕ ОТРАСЛИ ЭКОНОМИКИ</vt:lpstr>
      <vt:lpstr>Презентация PowerPoint</vt:lpstr>
      <vt:lpstr>  ИНВЕСТИЦИОННЫЕ ПРОЕКТЫ НА АКТИВНОЙ СТАДИИ РЕАЛИЗАЦИИ </vt:lpstr>
      <vt:lpstr>            ПЕРЕЧЕНЬ (ВОЗМОЖНЫХ) ИНВЕСТИЦИОННЫХ ПРОЕКТОВ</vt:lpstr>
      <vt:lpstr>ИНВЕСТИЦИОННЫЕ НИШИ</vt:lpstr>
      <vt:lpstr>СВОБОДНЫЕ ИНВЕСТИЦИОННЫЕ ПЛОЩАДКИ (ПРОИЗВОДСТВЕННЫЕ)</vt:lpstr>
      <vt:lpstr>СВОБОДНЫЕ ИНВЕСТИЦИОННЫЕ ПЛОЩАДКИ (ЗЕМЕЛЬНЫЕ)</vt:lpstr>
      <vt:lpstr>Презентация PowerPoint</vt:lpstr>
      <vt:lpstr> </vt:lpstr>
      <vt:lpstr>КОНТАКТЫ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Инвестиционный профиль городского округа  п. Михайловский  САРАТОВСКОЙ ОБЛАСТИ</dc:title>
  <dc:creator>Окс Гудкова</dc:creator>
  <cp:lastModifiedBy>Мельник</cp:lastModifiedBy>
  <cp:revision>326</cp:revision>
  <dcterms:modified xsi:type="dcterms:W3CDTF">2024-09-18T06:52:05Z</dcterms:modified>
</cp:coreProperties>
</file>