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4022" r:id="rId1"/>
  </p:sldMasterIdLst>
  <p:notesMasterIdLst>
    <p:notesMasterId r:id="rId21"/>
  </p:notesMasterIdLst>
  <p:sldIdLst>
    <p:sldId id="256" r:id="rId2"/>
    <p:sldId id="270" r:id="rId3"/>
    <p:sldId id="278" r:id="rId4"/>
    <p:sldId id="274" r:id="rId5"/>
    <p:sldId id="275" r:id="rId6"/>
    <p:sldId id="276" r:id="rId7"/>
    <p:sldId id="280" r:id="rId8"/>
    <p:sldId id="288" r:id="rId9"/>
    <p:sldId id="281" r:id="rId10"/>
    <p:sldId id="282" r:id="rId11"/>
    <p:sldId id="271" r:id="rId12"/>
    <p:sldId id="268" r:id="rId13"/>
    <p:sldId id="287" r:id="rId14"/>
    <p:sldId id="269" r:id="rId15"/>
    <p:sldId id="283" r:id="rId16"/>
    <p:sldId id="284" r:id="rId17"/>
    <p:sldId id="285" r:id="rId18"/>
    <p:sldId id="286" r:id="rId19"/>
    <p:sldId id="279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кс" initials="О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B5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4660"/>
  </p:normalViewPr>
  <p:slideViewPr>
    <p:cSldViewPr snapToGrid="0">
      <p:cViewPr>
        <p:scale>
          <a:sx n="87" d="100"/>
          <a:sy n="87" d="100"/>
        </p:scale>
        <p:origin x="-666" y="-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 (отчет)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65000"/>
                  </a:schemeClr>
                </a:gs>
                <a:gs pos="90000">
                  <a:schemeClr val="accent3">
                    <a:tint val="65000"/>
                    <a:shade val="100000"/>
                    <a:satMod val="105000"/>
                  </a:schemeClr>
                </a:gs>
                <a:gs pos="100000">
                  <a:schemeClr val="accent3">
                    <a:tint val="65000"/>
                    <a:shade val="80000"/>
                    <a:satMod val="12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/>
            </a:scene3d>
            <a:sp3d extrusionH="12700" contourW="25400" prstMaterial="flat">
              <a:bevelT w="63500" h="152400" prst="angle"/>
              <a:contourClr>
                <a:scrgbClr r="0" g="0" b="0">
                  <a:shade val="27000"/>
                  <a:satMod val="120000"/>
                </a:scrgb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Объем отгруженной продукции</c:v>
                </c:pt>
                <c:pt idx="1">
                  <c:v>Объем розничного товарооборота</c:v>
                </c:pt>
                <c:pt idx="2">
                  <c:v>Общий фонд оплаты труда</c:v>
                </c:pt>
                <c:pt idx="3">
                  <c:v>Численность работающих человек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21832.1</c:v>
                </c:pt>
                <c:pt idx="1">
                  <c:v>158481.60000000001</c:v>
                </c:pt>
                <c:pt idx="2">
                  <c:v>415815</c:v>
                </c:pt>
                <c:pt idx="3">
                  <c:v>1085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8F5-44F3-99A4-B54F4512FF6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(оценка)</c:v>
                </c:pt>
              </c:strCache>
            </c:strRef>
          </c:tx>
          <c:spPr>
            <a:gradFill rotWithShape="1">
              <a:gsLst>
                <a:gs pos="0">
                  <a:schemeClr val="accent3"/>
                </a:gs>
                <a:gs pos="90000">
                  <a:schemeClr val="accent3">
                    <a:shade val="100000"/>
                    <a:satMod val="105000"/>
                  </a:schemeClr>
                </a:gs>
                <a:gs pos="100000">
                  <a:schemeClr val="accent3">
                    <a:shade val="80000"/>
                    <a:satMod val="12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/>
            </a:scene3d>
            <a:sp3d extrusionH="12700" contourW="25400" prstMaterial="flat">
              <a:bevelT w="63500" h="152400" prst="angle"/>
              <a:contourClr>
                <a:scrgbClr r="0" g="0" b="0">
                  <a:shade val="27000"/>
                  <a:satMod val="120000"/>
                </a:scrgb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Объем отгруженной продукции</c:v>
                </c:pt>
                <c:pt idx="1">
                  <c:v>Объем розничного товарооборота</c:v>
                </c:pt>
                <c:pt idx="2">
                  <c:v>Общий фонд оплаты труда</c:v>
                </c:pt>
                <c:pt idx="3">
                  <c:v>Численность работающих человек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27805.200000000001</c:v>
                </c:pt>
                <c:pt idx="1">
                  <c:v>173850</c:v>
                </c:pt>
                <c:pt idx="2">
                  <c:v>454902</c:v>
                </c:pt>
                <c:pt idx="3">
                  <c:v>1070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8F5-44F3-99A4-B54F4512FF6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(прогноз)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65000"/>
                  </a:schemeClr>
                </a:gs>
                <a:gs pos="90000">
                  <a:schemeClr val="accent3">
                    <a:shade val="65000"/>
                    <a:shade val="100000"/>
                    <a:satMod val="105000"/>
                  </a:schemeClr>
                </a:gs>
                <a:gs pos="100000">
                  <a:schemeClr val="accent3">
                    <a:shade val="65000"/>
                    <a:shade val="80000"/>
                    <a:satMod val="12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38100" dist="25400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/>
            </a:scene3d>
            <a:sp3d extrusionH="12700" contourW="25400" prstMaterial="flat">
              <a:bevelT w="63500" h="152400" prst="angle"/>
              <a:contourClr>
                <a:scrgbClr r="0" g="0" b="0">
                  <a:shade val="27000"/>
                  <a:satMod val="120000"/>
                </a:scrgb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Объем отгруженной продукции</c:v>
                </c:pt>
                <c:pt idx="1">
                  <c:v>Объем розничного товарооборота</c:v>
                </c:pt>
                <c:pt idx="2">
                  <c:v>Общий фонд оплаты труда</c:v>
                </c:pt>
                <c:pt idx="3">
                  <c:v>Численность работающих человек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29830</c:v>
                </c:pt>
                <c:pt idx="1">
                  <c:v>189910</c:v>
                </c:pt>
                <c:pt idx="2">
                  <c:v>493114</c:v>
                </c:pt>
                <c:pt idx="3">
                  <c:v>1075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8F5-44F3-99A4-B54F4512FF6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5682560"/>
        <c:axId val="15692544"/>
      </c:barChart>
      <c:catAx>
        <c:axId val="15682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92544"/>
        <c:crosses val="autoZero"/>
        <c:auto val="1"/>
        <c:lblAlgn val="ctr"/>
        <c:lblOffset val="100"/>
        <c:noMultiLvlLbl val="0"/>
      </c:catAx>
      <c:valAx>
        <c:axId val="15692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682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669979-D839-4986-A6C9-13B71175D5C1}" type="doc">
      <dgm:prSet loTypeId="urn:microsoft.com/office/officeart/2005/8/layout/defaul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678824-76B1-4739-9062-7EA68E03F9C6}">
      <dgm:prSet phldrT="[Текст]" custT="1"/>
      <dgm:spPr/>
      <dgm:t>
        <a:bodyPr/>
        <a:lstStyle/>
        <a:p>
          <a:pPr algn="ctr">
            <a:buFont typeface="Arial" panose="020B0604020202020204" pitchFamily="34" charset="0"/>
            <a:buChar char="•"/>
          </a:pPr>
          <a:r>
            <a: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Расположен в центральной части Саратовского Заволжья, вблизи от поселка Горный (центра </a:t>
          </a:r>
          <a:r>
            <a:rPr lang="ru-RU" sz="2000" b="1" dirty="0" err="1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Краснопартизанского</a:t>
          </a:r>
          <a:r>
            <a: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МО) </a:t>
          </a:r>
          <a:r>
            <a: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 окружен территорией </a:t>
          </a:r>
          <a:r>
            <a:rPr lang="ru-RU" sz="2000" b="1" dirty="0" err="1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Горновского</a:t>
          </a:r>
          <a:r>
            <a: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МО.</a:t>
          </a:r>
          <a:endParaRPr lang="ru-RU" sz="2000" b="1" dirty="0">
            <a:solidFill>
              <a:schemeClr val="accent3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algn="ctr">
            <a:buFont typeface="Arial" panose="020B0604020202020204" pitchFamily="34" charset="0"/>
            <a:buChar char="•"/>
          </a:pPr>
          <a:endParaRPr lang="ru-RU" sz="2100" dirty="0"/>
        </a:p>
      </dgm:t>
    </dgm:pt>
    <dgm:pt modelId="{F90CBC6C-0FCD-45BE-B9A8-5CAC79F24775}" type="parTrans" cxnId="{3DC991BF-452D-478F-B730-2215D34622F1}">
      <dgm:prSet/>
      <dgm:spPr/>
      <dgm:t>
        <a:bodyPr/>
        <a:lstStyle/>
        <a:p>
          <a:endParaRPr lang="ru-RU"/>
        </a:p>
      </dgm:t>
    </dgm:pt>
    <dgm:pt modelId="{7E99A68B-A866-4DA7-A273-D2E8A081C040}" type="sibTrans" cxnId="{3DC991BF-452D-478F-B730-2215D34622F1}">
      <dgm:prSet/>
      <dgm:spPr/>
      <dgm:t>
        <a:bodyPr/>
        <a:lstStyle/>
        <a:p>
          <a:endParaRPr lang="ru-RU"/>
        </a:p>
      </dgm:t>
    </dgm:pt>
    <dgm:pt modelId="{94974DB9-FC2D-4521-98E5-0E17A2888183}">
      <dgm:prSet phldrT="[Текст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Численность населения по состоянию на 1 января 2023 года составила 2355 человек, 65% - трудоспособного возраста (численность 1525  человек)</a:t>
          </a:r>
          <a:endParaRPr lang="ru-RU" sz="2000" b="1" dirty="0">
            <a:solidFill>
              <a:schemeClr val="accent3">
                <a:lumMod val="50000"/>
              </a:schemeClr>
            </a:solidFill>
          </a:endParaRPr>
        </a:p>
      </dgm:t>
    </dgm:pt>
    <dgm:pt modelId="{D8AD7E9D-DB87-4FEA-B92C-FA68BF0D5097}" type="parTrans" cxnId="{C28980E0-E1CB-4E83-8C3C-8CBA3F01DCB8}">
      <dgm:prSet/>
      <dgm:spPr/>
      <dgm:t>
        <a:bodyPr/>
        <a:lstStyle/>
        <a:p>
          <a:endParaRPr lang="ru-RU"/>
        </a:p>
      </dgm:t>
    </dgm:pt>
    <dgm:pt modelId="{7DE5135C-9E0C-44F3-88FB-C033403F555C}" type="sibTrans" cxnId="{C28980E0-E1CB-4E83-8C3C-8CBA3F01DCB8}">
      <dgm:prSet/>
      <dgm:spPr/>
      <dgm:t>
        <a:bodyPr/>
        <a:lstStyle/>
        <a:p>
          <a:endParaRPr lang="ru-RU"/>
        </a:p>
      </dgm:t>
    </dgm:pt>
    <dgm:pt modelId="{90F9D9D5-9CD8-4BD6-A2F9-BDA02CAC0C3B}">
      <dgm:prSet phldrT="[Текст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Расстояние до областного центра (г. Саратов) </a:t>
          </a:r>
          <a:r>
            <a: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228 </a:t>
          </a:r>
          <a:r>
            <a: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км</a:t>
          </a:r>
          <a:endParaRPr lang="ru-RU" sz="2000" b="1" dirty="0">
            <a:solidFill>
              <a:schemeClr val="accent3">
                <a:lumMod val="50000"/>
              </a:schemeClr>
            </a:solidFill>
          </a:endParaRPr>
        </a:p>
      </dgm:t>
    </dgm:pt>
    <dgm:pt modelId="{5A7D6557-EEE3-4BAA-B90B-37D50995775C}" type="parTrans" cxnId="{8380C7A8-53BC-494B-9B04-7334FC9E899C}">
      <dgm:prSet/>
      <dgm:spPr/>
      <dgm:t>
        <a:bodyPr/>
        <a:lstStyle/>
        <a:p>
          <a:endParaRPr lang="ru-RU"/>
        </a:p>
      </dgm:t>
    </dgm:pt>
    <dgm:pt modelId="{66A6349E-1E1F-43F7-BA98-51F932844614}" type="sibTrans" cxnId="{8380C7A8-53BC-494B-9B04-7334FC9E899C}">
      <dgm:prSet/>
      <dgm:spPr/>
      <dgm:t>
        <a:bodyPr/>
        <a:lstStyle/>
        <a:p>
          <a:endParaRPr lang="ru-RU"/>
        </a:p>
      </dgm:t>
    </dgm:pt>
    <dgm:pt modelId="{559CF957-3CE6-4119-9850-0F1F5DEDDE72}">
      <dgm:prSet custT="1"/>
      <dgm:spPr/>
      <dgm:t>
        <a:bodyPr/>
        <a:lstStyle/>
        <a:p>
          <a:pPr algn="ctr"/>
          <a:r>
            <a: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Площадь муниципального образования: 19,3 </a:t>
          </a:r>
          <a:r>
            <a:rPr lang="ru-RU" sz="2000" b="1" dirty="0" err="1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кв.км</a:t>
          </a:r>
          <a:r>
            <a: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B46B3796-27A7-48D2-825A-CE7C8FB4261C}" type="parTrans" cxnId="{DBD9B11B-75F1-4AF1-BAAE-77ED106DBDE7}">
      <dgm:prSet/>
      <dgm:spPr/>
      <dgm:t>
        <a:bodyPr/>
        <a:lstStyle/>
        <a:p>
          <a:endParaRPr lang="ru-RU"/>
        </a:p>
      </dgm:t>
    </dgm:pt>
    <dgm:pt modelId="{54CF135B-1163-41AF-BABB-AA4CF0ED5D54}" type="sibTrans" cxnId="{DBD9B11B-75F1-4AF1-BAAE-77ED106DBDE7}">
      <dgm:prSet/>
      <dgm:spPr/>
      <dgm:t>
        <a:bodyPr/>
        <a:lstStyle/>
        <a:p>
          <a:endParaRPr lang="ru-RU"/>
        </a:p>
      </dgm:t>
    </dgm:pt>
    <dgm:pt modelId="{0460B736-D178-4F1D-A46F-BDE1503AD56C}" type="pres">
      <dgm:prSet presAssocID="{F3669979-D839-4986-A6C9-13B71175D5C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1B6076-97C3-4193-A5BC-23C093165DB7}" type="pres">
      <dgm:prSet presAssocID="{1C678824-76B1-4739-9062-7EA68E03F9C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DF9CA2-E010-472A-B3A2-A3540E31E69C}" type="pres">
      <dgm:prSet presAssocID="{7E99A68B-A866-4DA7-A273-D2E8A081C040}" presName="sibTrans" presStyleCnt="0"/>
      <dgm:spPr/>
    </dgm:pt>
    <dgm:pt modelId="{03B5F8CB-0289-4F1D-8692-E19B5A5D9E0C}" type="pres">
      <dgm:prSet presAssocID="{94974DB9-FC2D-4521-98E5-0E17A288818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28AF59-CE30-4514-AEFD-1592619FA01B}" type="pres">
      <dgm:prSet presAssocID="{7DE5135C-9E0C-44F3-88FB-C033403F555C}" presName="sibTrans" presStyleCnt="0"/>
      <dgm:spPr/>
    </dgm:pt>
    <dgm:pt modelId="{DEE1D25D-D5AB-42D9-9E01-2248E31A6938}" type="pres">
      <dgm:prSet presAssocID="{559CF957-3CE6-4119-9850-0F1F5DEDDE72}" presName="node" presStyleLbl="node1" presStyleIdx="2" presStyleCnt="4" custLinFactNeighborX="-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4A9988-CD71-4148-972D-48E874A65DFC}" type="pres">
      <dgm:prSet presAssocID="{54CF135B-1163-41AF-BABB-AA4CF0ED5D54}" presName="sibTrans" presStyleCnt="0"/>
      <dgm:spPr/>
    </dgm:pt>
    <dgm:pt modelId="{108C22FA-38DB-452C-B82B-FEB51CE0F13A}" type="pres">
      <dgm:prSet presAssocID="{90F9D9D5-9CD8-4BD6-A2F9-BDA02CAC0C3B}" presName="node" presStyleLbl="node1" presStyleIdx="3" presStyleCnt="4" custLinFactNeighborX="26" custLinFactNeighborY="-10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C991BF-452D-478F-B730-2215D34622F1}" srcId="{F3669979-D839-4986-A6C9-13B71175D5C1}" destId="{1C678824-76B1-4739-9062-7EA68E03F9C6}" srcOrd="0" destOrd="0" parTransId="{F90CBC6C-0FCD-45BE-B9A8-5CAC79F24775}" sibTransId="{7E99A68B-A866-4DA7-A273-D2E8A081C040}"/>
    <dgm:cxn modelId="{8380C7A8-53BC-494B-9B04-7334FC9E899C}" srcId="{F3669979-D839-4986-A6C9-13B71175D5C1}" destId="{90F9D9D5-9CD8-4BD6-A2F9-BDA02CAC0C3B}" srcOrd="3" destOrd="0" parTransId="{5A7D6557-EEE3-4BAA-B90B-37D50995775C}" sibTransId="{66A6349E-1E1F-43F7-BA98-51F932844614}"/>
    <dgm:cxn modelId="{785BE09C-1D9C-401C-A33F-4C7D19E0718A}" type="presOf" srcId="{90F9D9D5-9CD8-4BD6-A2F9-BDA02CAC0C3B}" destId="{108C22FA-38DB-452C-B82B-FEB51CE0F13A}" srcOrd="0" destOrd="0" presId="urn:microsoft.com/office/officeart/2005/8/layout/default"/>
    <dgm:cxn modelId="{146B2405-1B2B-46B7-9A28-9F129EB252C5}" type="presOf" srcId="{559CF957-3CE6-4119-9850-0F1F5DEDDE72}" destId="{DEE1D25D-D5AB-42D9-9E01-2248E31A6938}" srcOrd="0" destOrd="0" presId="urn:microsoft.com/office/officeart/2005/8/layout/default"/>
    <dgm:cxn modelId="{4BF07A84-B1F7-44ED-9DC8-3CE9ED283738}" type="presOf" srcId="{F3669979-D839-4986-A6C9-13B71175D5C1}" destId="{0460B736-D178-4F1D-A46F-BDE1503AD56C}" srcOrd="0" destOrd="0" presId="urn:microsoft.com/office/officeart/2005/8/layout/default"/>
    <dgm:cxn modelId="{41E6DC75-C639-4205-89A8-0A9FCD5358AD}" type="presOf" srcId="{1C678824-76B1-4739-9062-7EA68E03F9C6}" destId="{3D1B6076-97C3-4193-A5BC-23C093165DB7}" srcOrd="0" destOrd="0" presId="urn:microsoft.com/office/officeart/2005/8/layout/default"/>
    <dgm:cxn modelId="{DBD9B11B-75F1-4AF1-BAAE-77ED106DBDE7}" srcId="{F3669979-D839-4986-A6C9-13B71175D5C1}" destId="{559CF957-3CE6-4119-9850-0F1F5DEDDE72}" srcOrd="2" destOrd="0" parTransId="{B46B3796-27A7-48D2-825A-CE7C8FB4261C}" sibTransId="{54CF135B-1163-41AF-BABB-AA4CF0ED5D54}"/>
    <dgm:cxn modelId="{78344ACF-1CC1-44A1-823A-29F69E839D3C}" type="presOf" srcId="{94974DB9-FC2D-4521-98E5-0E17A2888183}" destId="{03B5F8CB-0289-4F1D-8692-E19B5A5D9E0C}" srcOrd="0" destOrd="0" presId="urn:microsoft.com/office/officeart/2005/8/layout/default"/>
    <dgm:cxn modelId="{C28980E0-E1CB-4E83-8C3C-8CBA3F01DCB8}" srcId="{F3669979-D839-4986-A6C9-13B71175D5C1}" destId="{94974DB9-FC2D-4521-98E5-0E17A2888183}" srcOrd="1" destOrd="0" parTransId="{D8AD7E9D-DB87-4FEA-B92C-FA68BF0D5097}" sibTransId="{7DE5135C-9E0C-44F3-88FB-C033403F555C}"/>
    <dgm:cxn modelId="{05C407FB-00CF-498A-AF06-EC23191D6AF8}" type="presParOf" srcId="{0460B736-D178-4F1D-A46F-BDE1503AD56C}" destId="{3D1B6076-97C3-4193-A5BC-23C093165DB7}" srcOrd="0" destOrd="0" presId="urn:microsoft.com/office/officeart/2005/8/layout/default"/>
    <dgm:cxn modelId="{E37115F2-A27C-432D-9F0F-5E1C68C032BD}" type="presParOf" srcId="{0460B736-D178-4F1D-A46F-BDE1503AD56C}" destId="{3DDF9CA2-E010-472A-B3A2-A3540E31E69C}" srcOrd="1" destOrd="0" presId="urn:microsoft.com/office/officeart/2005/8/layout/default"/>
    <dgm:cxn modelId="{5938E3F2-6440-4909-AF8C-2A2D5025EEFE}" type="presParOf" srcId="{0460B736-D178-4F1D-A46F-BDE1503AD56C}" destId="{03B5F8CB-0289-4F1D-8692-E19B5A5D9E0C}" srcOrd="2" destOrd="0" presId="urn:microsoft.com/office/officeart/2005/8/layout/default"/>
    <dgm:cxn modelId="{8D02DDDE-EB65-4395-A90F-C30E1941BC41}" type="presParOf" srcId="{0460B736-D178-4F1D-A46F-BDE1503AD56C}" destId="{FA28AF59-CE30-4514-AEFD-1592619FA01B}" srcOrd="3" destOrd="0" presId="urn:microsoft.com/office/officeart/2005/8/layout/default"/>
    <dgm:cxn modelId="{D3CF8FF4-46DD-49AA-AD3A-6EEBAB543E6D}" type="presParOf" srcId="{0460B736-D178-4F1D-A46F-BDE1503AD56C}" destId="{DEE1D25D-D5AB-42D9-9E01-2248E31A6938}" srcOrd="4" destOrd="0" presId="urn:microsoft.com/office/officeart/2005/8/layout/default"/>
    <dgm:cxn modelId="{0222D625-98E3-43F4-95C2-42833229A88B}" type="presParOf" srcId="{0460B736-D178-4F1D-A46F-BDE1503AD56C}" destId="{5E4A9988-CD71-4148-972D-48E874A65DFC}" srcOrd="5" destOrd="0" presId="urn:microsoft.com/office/officeart/2005/8/layout/default"/>
    <dgm:cxn modelId="{5B10D711-4BC8-43DA-80CB-48E136DA7B10}" type="presParOf" srcId="{0460B736-D178-4F1D-A46F-BDE1503AD56C}" destId="{108C22FA-38DB-452C-B82B-FEB51CE0F13A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E930F1-40A4-4546-9D1E-3C4940CD394D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649A65DC-50CB-4724-9676-EA24681FBA0D}">
      <dgm:prSet phldrT="[Текст]" custT="1"/>
      <dgm:spPr/>
      <dgm:t>
        <a:bodyPr/>
        <a:lstStyle/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МОУ «СОШ МО пос. Михайловский» функционирует с 01.09.2006 </a:t>
          </a:r>
        </a:p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Школа располагает 17 кабинетами по всем предметам обучения, библиотекой, спортивным и актовым залом, плавательным бассейном, медицинским кабинетом, столовой. </a:t>
          </a:r>
          <a:r>
            <a:rPr lang="ru-RU" sz="14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Открыт </a:t>
          </a:r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класс «Юный пожарный-спасатель</a:t>
          </a:r>
          <a:r>
            <a:rPr lang="ru-RU" sz="14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», «Менделеевский </a:t>
          </a:r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класс», создан Центр «Точка роста». </a:t>
          </a:r>
          <a:endParaRPr lang="ru-RU" sz="1400" b="1" dirty="0">
            <a:solidFill>
              <a:schemeClr val="accent3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C1F0E3-D755-4B77-96BF-BDCD3E70F9A2}" type="parTrans" cxnId="{363B17EE-82D9-4974-A3FD-4BB807786BB2}">
      <dgm:prSet/>
      <dgm:spPr/>
      <dgm:t>
        <a:bodyPr/>
        <a:lstStyle/>
        <a:p>
          <a:endParaRPr lang="ru-RU"/>
        </a:p>
      </dgm:t>
    </dgm:pt>
    <dgm:pt modelId="{3C4DC587-84AC-403E-B618-E63C7DD15B83}" type="sibTrans" cxnId="{363B17EE-82D9-4974-A3FD-4BB807786BB2}">
      <dgm:prSet/>
      <dgm:spPr/>
      <dgm:t>
        <a:bodyPr/>
        <a:lstStyle/>
        <a:p>
          <a:endParaRPr lang="ru-RU"/>
        </a:p>
      </dgm:t>
    </dgm:pt>
    <dgm:pt modelId="{3A58E2B5-7AEB-41B2-AC72-257F610EDD64}">
      <dgm:prSet phldrT="[Текст]" custT="1"/>
      <dgm:spPr/>
      <dgm:t>
        <a:bodyPr/>
        <a:lstStyle/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  <a:cs typeface="Times New Roman"/>
            </a:rPr>
            <a:t>Муниципальное дошкольное образовательное учреждение детский сад №1 "Сказка" муниципального образования поселка Михайловский Саратовской области</a:t>
          </a:r>
        </a:p>
        <a:p>
          <a:pPr algn="l"/>
          <a:endParaRPr lang="ru-RU" sz="1400" b="1" dirty="0">
            <a:solidFill>
              <a:schemeClr val="accent3">
                <a:lumMod val="50000"/>
              </a:schemeClr>
            </a:solidFill>
            <a:latin typeface="Times New Roman"/>
            <a:ea typeface="Times New Roman"/>
            <a:cs typeface="Times New Roman"/>
          </a:endParaRPr>
        </a:p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  <a:cs typeface="Times New Roman"/>
            </a:rPr>
            <a:t>Детский сад посещает </a:t>
          </a:r>
        </a:p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  <a:cs typeface="Times New Roman"/>
            </a:rPr>
            <a:t>78 воспитанников </a:t>
          </a:r>
          <a:endParaRPr lang="ru-RU" sz="1400" b="1" dirty="0">
            <a:solidFill>
              <a:schemeClr val="accent3">
                <a:lumMod val="50000"/>
              </a:schemeClr>
            </a:solidFill>
          </a:endParaRPr>
        </a:p>
      </dgm:t>
    </dgm:pt>
    <dgm:pt modelId="{33B8AAA7-2673-4A6A-8E31-D95116B23D40}" type="parTrans" cxnId="{0DD07079-AB7B-4522-B469-547B4A58FE9B}">
      <dgm:prSet/>
      <dgm:spPr/>
      <dgm:t>
        <a:bodyPr/>
        <a:lstStyle/>
        <a:p>
          <a:endParaRPr lang="ru-RU"/>
        </a:p>
      </dgm:t>
    </dgm:pt>
    <dgm:pt modelId="{B7BB3FA0-393E-4664-B5E1-E584B5B326B4}" type="sibTrans" cxnId="{0DD07079-AB7B-4522-B469-547B4A58FE9B}">
      <dgm:prSet/>
      <dgm:spPr/>
      <dgm:t>
        <a:bodyPr/>
        <a:lstStyle/>
        <a:p>
          <a:endParaRPr lang="ru-RU"/>
        </a:p>
      </dgm:t>
    </dgm:pt>
    <dgm:pt modelId="{148DA153-9DE9-4877-AA5B-7D551ACCE664}">
      <dgm:prSet phldrT="[Текст]" custT="1"/>
      <dgm:spPr/>
      <dgm:t>
        <a:bodyPr/>
        <a:lstStyle/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Дом культуры п. Михайловский - центр общественной и культурной жизни жителей поселка, место общения, развития творческих способностей земляков. </a:t>
          </a:r>
        </a:p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Учреждение проводит культурно-массовые мероприятия и организует досуговую деятельность </a:t>
          </a:r>
          <a:r>
            <a:rPr lang="ru-RU" sz="1400" b="1" dirty="0" err="1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михайловцев</a:t>
          </a:r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.</a:t>
          </a:r>
          <a:endParaRPr lang="ru-RU" sz="1400" b="1" dirty="0">
            <a:solidFill>
              <a:schemeClr val="accent3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A5F7003-2C82-49FF-9137-4385A05C7FDC}" type="parTrans" cxnId="{EED05A64-FC72-4629-AB97-C2EFF185E0BF}">
      <dgm:prSet/>
      <dgm:spPr/>
      <dgm:t>
        <a:bodyPr/>
        <a:lstStyle/>
        <a:p>
          <a:endParaRPr lang="ru-RU"/>
        </a:p>
      </dgm:t>
    </dgm:pt>
    <dgm:pt modelId="{FB555346-D82F-4693-9827-24D05FCB216F}" type="sibTrans" cxnId="{EED05A64-FC72-4629-AB97-C2EFF185E0BF}">
      <dgm:prSet/>
      <dgm:spPr/>
      <dgm:t>
        <a:bodyPr/>
        <a:lstStyle/>
        <a:p>
          <a:endParaRPr lang="ru-RU"/>
        </a:p>
      </dgm:t>
    </dgm:pt>
    <dgm:pt modelId="{5BED71D9-FBED-472C-B9D7-C349F0CBEF9A}" type="pres">
      <dgm:prSet presAssocID="{6CE930F1-40A4-4546-9D1E-3C4940CD394D}" presName="Name0" presStyleCnt="0">
        <dgm:presLayoutVars>
          <dgm:dir/>
          <dgm:resizeHandles val="exact"/>
        </dgm:presLayoutVars>
      </dgm:prSet>
      <dgm:spPr/>
    </dgm:pt>
    <dgm:pt modelId="{2C03F8B3-2D8D-4F3C-96A6-2AB611780FA8}" type="pres">
      <dgm:prSet presAssocID="{6CE930F1-40A4-4546-9D1E-3C4940CD394D}" presName="bkgdShp" presStyleLbl="alignAccFollowNode1" presStyleIdx="0" presStyleCnt="1" custLinFactNeighborY="-2245"/>
      <dgm:spPr/>
    </dgm:pt>
    <dgm:pt modelId="{87E83237-242C-408F-AD2F-126DFE961F63}" type="pres">
      <dgm:prSet presAssocID="{6CE930F1-40A4-4546-9D1E-3C4940CD394D}" presName="linComp" presStyleCnt="0"/>
      <dgm:spPr/>
    </dgm:pt>
    <dgm:pt modelId="{E242F134-EBFD-44D3-B45D-9977936FD95F}" type="pres">
      <dgm:prSet presAssocID="{649A65DC-50CB-4724-9676-EA24681FBA0D}" presName="compNode" presStyleCnt="0"/>
      <dgm:spPr/>
    </dgm:pt>
    <dgm:pt modelId="{654EB984-51C7-407E-9FF9-A159381EC3DC}" type="pres">
      <dgm:prSet presAssocID="{649A65DC-50CB-4724-9676-EA24681FBA0D}" presName="node" presStyleLbl="node1" presStyleIdx="0" presStyleCnt="3" custScaleX="114654" custScaleY="120742" custLinFactNeighborX="-679" custLinFactNeighborY="1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5882D1-4F49-44EA-B1B8-096A51F8CC9F}" type="pres">
      <dgm:prSet presAssocID="{649A65DC-50CB-4724-9676-EA24681FBA0D}" presName="invisiNode" presStyleLbl="node1" presStyleIdx="0" presStyleCnt="3"/>
      <dgm:spPr/>
    </dgm:pt>
    <dgm:pt modelId="{D881402E-A8AC-4086-910F-A6D5FBC51218}" type="pres">
      <dgm:prSet presAssocID="{649A65DC-50CB-4724-9676-EA24681FBA0D}" presName="imagNode" presStyleLbl="fgImgPlace1" presStyleIdx="0" presStyleCnt="3" custLinFactNeighborX="232" custLinFactNeighborY="3905"/>
      <dgm:spPr>
        <a:blipFill rotWithShape="1">
          <a:blip xmlns:r="http://schemas.openxmlformats.org/officeDocument/2006/relationships" r:embed="rId1"/>
          <a:srcRect/>
          <a:stretch>
            <a:fillRect l="-3000" r="-3000"/>
          </a:stretch>
        </a:blipFill>
      </dgm:spPr>
    </dgm:pt>
    <dgm:pt modelId="{8AF842AB-87F1-4C8F-937D-9A45CB89B41C}" type="pres">
      <dgm:prSet presAssocID="{3C4DC587-84AC-403E-B618-E63C7DD15B8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8AB47FC-6AD8-414E-8630-18C2A36F0807}" type="pres">
      <dgm:prSet presAssocID="{3A58E2B5-7AEB-41B2-AC72-257F610EDD64}" presName="compNode" presStyleCnt="0"/>
      <dgm:spPr/>
    </dgm:pt>
    <dgm:pt modelId="{C3785CDB-697A-4E2B-A14F-12567B575E1D}" type="pres">
      <dgm:prSet presAssocID="{3A58E2B5-7AEB-41B2-AC72-257F610EDD64}" presName="node" presStyleLbl="node1" presStyleIdx="1" presStyleCnt="3" custScaleX="110674" custScaleY="119422" custLinFactNeighborX="3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20F57D-E05E-4ADA-AF3A-D64C6E90D032}" type="pres">
      <dgm:prSet presAssocID="{3A58E2B5-7AEB-41B2-AC72-257F610EDD64}" presName="invisiNode" presStyleLbl="node1" presStyleIdx="1" presStyleCnt="3"/>
      <dgm:spPr/>
    </dgm:pt>
    <dgm:pt modelId="{F80DF6E3-B11A-4400-8E83-688BCF513285}" type="pres">
      <dgm:prSet presAssocID="{3A58E2B5-7AEB-41B2-AC72-257F610EDD64}" presName="imagNode" presStyleLbl="fgImgPlace1" presStyleIdx="1" presStyleCnt="3" custLinFactNeighborX="-608" custLinFactNeighborY="2033"/>
      <dgm:spPr>
        <a:blipFill rotWithShape="1">
          <a:blip xmlns:r="http://schemas.openxmlformats.org/officeDocument/2006/relationships" r:embed="rId2"/>
          <a:srcRect/>
          <a:stretch>
            <a:fillRect t="-11000" b="-11000"/>
          </a:stretch>
        </a:blipFill>
      </dgm:spPr>
    </dgm:pt>
    <dgm:pt modelId="{8B3B2B61-69E3-43FE-83DE-8FEAC09DB8D2}" type="pres">
      <dgm:prSet presAssocID="{B7BB3FA0-393E-4664-B5E1-E584B5B326B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1D77004-9A63-466E-9C94-93E0D6B6BB40}" type="pres">
      <dgm:prSet presAssocID="{148DA153-9DE9-4877-AA5B-7D551ACCE664}" presName="compNode" presStyleCnt="0"/>
      <dgm:spPr/>
    </dgm:pt>
    <dgm:pt modelId="{DC00B678-AD68-4AD3-846A-E5FB01B3770C}" type="pres">
      <dgm:prSet presAssocID="{148DA153-9DE9-4877-AA5B-7D551ACCE664}" presName="node" presStyleLbl="node1" presStyleIdx="2" presStyleCnt="3" custScaleX="118515" custScaleY="1192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8C41E1-DF31-4E72-8F76-5410E83736C3}" type="pres">
      <dgm:prSet presAssocID="{148DA153-9DE9-4877-AA5B-7D551ACCE664}" presName="invisiNode" presStyleLbl="node1" presStyleIdx="2" presStyleCnt="3"/>
      <dgm:spPr/>
    </dgm:pt>
    <dgm:pt modelId="{E4F70EB2-EE82-4571-A5D7-7D33FE8EF443}" type="pres">
      <dgm:prSet presAssocID="{148DA153-9DE9-4877-AA5B-7D551ACCE664}" presName="imagNode" presStyleLbl="fgImgPlace1" presStyleIdx="2" presStyleCnt="3" custLinFactNeighborY="2033"/>
      <dgm:spPr>
        <a:blipFill rotWithShape="1">
          <a:blip xmlns:r="http://schemas.openxmlformats.org/officeDocument/2006/relationships" r:embed="rId3"/>
          <a:srcRect/>
          <a:stretch>
            <a:fillRect t="-11000" b="-11000"/>
          </a:stretch>
        </a:blipFill>
      </dgm:spPr>
    </dgm:pt>
  </dgm:ptLst>
  <dgm:cxnLst>
    <dgm:cxn modelId="{EED05A64-FC72-4629-AB97-C2EFF185E0BF}" srcId="{6CE930F1-40A4-4546-9D1E-3C4940CD394D}" destId="{148DA153-9DE9-4877-AA5B-7D551ACCE664}" srcOrd="2" destOrd="0" parTransId="{BA5F7003-2C82-49FF-9137-4385A05C7FDC}" sibTransId="{FB555346-D82F-4693-9827-24D05FCB216F}"/>
    <dgm:cxn modelId="{06BE620C-5E0E-4B47-BD3C-DA29BCAFD39A}" type="presOf" srcId="{3A58E2B5-7AEB-41B2-AC72-257F610EDD64}" destId="{C3785CDB-697A-4E2B-A14F-12567B575E1D}" srcOrd="0" destOrd="0" presId="urn:microsoft.com/office/officeart/2005/8/layout/pList2"/>
    <dgm:cxn modelId="{24D00754-E40F-4F44-970F-EA8AD227F478}" type="presOf" srcId="{6CE930F1-40A4-4546-9D1E-3C4940CD394D}" destId="{5BED71D9-FBED-472C-B9D7-C349F0CBEF9A}" srcOrd="0" destOrd="0" presId="urn:microsoft.com/office/officeart/2005/8/layout/pList2"/>
    <dgm:cxn modelId="{5FA9BA86-E2F9-4CDA-9BA5-1217368735F8}" type="presOf" srcId="{148DA153-9DE9-4877-AA5B-7D551ACCE664}" destId="{DC00B678-AD68-4AD3-846A-E5FB01B3770C}" srcOrd="0" destOrd="0" presId="urn:microsoft.com/office/officeart/2005/8/layout/pList2"/>
    <dgm:cxn modelId="{0DD07079-AB7B-4522-B469-547B4A58FE9B}" srcId="{6CE930F1-40A4-4546-9D1E-3C4940CD394D}" destId="{3A58E2B5-7AEB-41B2-AC72-257F610EDD64}" srcOrd="1" destOrd="0" parTransId="{33B8AAA7-2673-4A6A-8E31-D95116B23D40}" sibTransId="{B7BB3FA0-393E-4664-B5E1-E584B5B326B4}"/>
    <dgm:cxn modelId="{1A5A9C90-23FB-40C0-8A1C-DC8614893A50}" type="presOf" srcId="{3C4DC587-84AC-403E-B618-E63C7DD15B83}" destId="{8AF842AB-87F1-4C8F-937D-9A45CB89B41C}" srcOrd="0" destOrd="0" presId="urn:microsoft.com/office/officeart/2005/8/layout/pList2"/>
    <dgm:cxn modelId="{649A3615-D596-4E19-AEC7-2E875BAA02E2}" type="presOf" srcId="{649A65DC-50CB-4724-9676-EA24681FBA0D}" destId="{654EB984-51C7-407E-9FF9-A159381EC3DC}" srcOrd="0" destOrd="0" presId="urn:microsoft.com/office/officeart/2005/8/layout/pList2"/>
    <dgm:cxn modelId="{BEB01B2C-92FB-499A-86C1-3C1E30E45351}" type="presOf" srcId="{B7BB3FA0-393E-4664-B5E1-E584B5B326B4}" destId="{8B3B2B61-69E3-43FE-83DE-8FEAC09DB8D2}" srcOrd="0" destOrd="0" presId="urn:microsoft.com/office/officeart/2005/8/layout/pList2"/>
    <dgm:cxn modelId="{363B17EE-82D9-4974-A3FD-4BB807786BB2}" srcId="{6CE930F1-40A4-4546-9D1E-3C4940CD394D}" destId="{649A65DC-50CB-4724-9676-EA24681FBA0D}" srcOrd="0" destOrd="0" parTransId="{D7C1F0E3-D755-4B77-96BF-BDCD3E70F9A2}" sibTransId="{3C4DC587-84AC-403E-B618-E63C7DD15B83}"/>
    <dgm:cxn modelId="{721430AE-8CF9-4A60-B073-7709949AD8E7}" type="presParOf" srcId="{5BED71D9-FBED-472C-B9D7-C349F0CBEF9A}" destId="{2C03F8B3-2D8D-4F3C-96A6-2AB611780FA8}" srcOrd="0" destOrd="0" presId="urn:microsoft.com/office/officeart/2005/8/layout/pList2"/>
    <dgm:cxn modelId="{80EDF753-3DE9-4DCF-9E74-CBCACFCD8C96}" type="presParOf" srcId="{5BED71D9-FBED-472C-B9D7-C349F0CBEF9A}" destId="{87E83237-242C-408F-AD2F-126DFE961F63}" srcOrd="1" destOrd="0" presId="urn:microsoft.com/office/officeart/2005/8/layout/pList2"/>
    <dgm:cxn modelId="{9A508BDC-663B-4A65-804C-564150BF499A}" type="presParOf" srcId="{87E83237-242C-408F-AD2F-126DFE961F63}" destId="{E242F134-EBFD-44D3-B45D-9977936FD95F}" srcOrd="0" destOrd="0" presId="urn:microsoft.com/office/officeart/2005/8/layout/pList2"/>
    <dgm:cxn modelId="{A018C727-AAED-46C9-B5C1-6434023F629B}" type="presParOf" srcId="{E242F134-EBFD-44D3-B45D-9977936FD95F}" destId="{654EB984-51C7-407E-9FF9-A159381EC3DC}" srcOrd="0" destOrd="0" presId="urn:microsoft.com/office/officeart/2005/8/layout/pList2"/>
    <dgm:cxn modelId="{B99A11F9-D081-486E-9812-D736CA4BB5B5}" type="presParOf" srcId="{E242F134-EBFD-44D3-B45D-9977936FD95F}" destId="{F35882D1-4F49-44EA-B1B8-096A51F8CC9F}" srcOrd="1" destOrd="0" presId="urn:microsoft.com/office/officeart/2005/8/layout/pList2"/>
    <dgm:cxn modelId="{1B46D3E6-CA66-423B-A2D0-53986477A595}" type="presParOf" srcId="{E242F134-EBFD-44D3-B45D-9977936FD95F}" destId="{D881402E-A8AC-4086-910F-A6D5FBC51218}" srcOrd="2" destOrd="0" presId="urn:microsoft.com/office/officeart/2005/8/layout/pList2"/>
    <dgm:cxn modelId="{91507534-5A83-4525-9F15-D3B890DE4884}" type="presParOf" srcId="{87E83237-242C-408F-AD2F-126DFE961F63}" destId="{8AF842AB-87F1-4C8F-937D-9A45CB89B41C}" srcOrd="1" destOrd="0" presId="urn:microsoft.com/office/officeart/2005/8/layout/pList2"/>
    <dgm:cxn modelId="{C602C9E2-9210-4EB1-814A-CC27B6C0BC24}" type="presParOf" srcId="{87E83237-242C-408F-AD2F-126DFE961F63}" destId="{D8AB47FC-6AD8-414E-8630-18C2A36F0807}" srcOrd="2" destOrd="0" presId="urn:microsoft.com/office/officeart/2005/8/layout/pList2"/>
    <dgm:cxn modelId="{6488D268-8D5F-4559-AFA8-34B83B27BC11}" type="presParOf" srcId="{D8AB47FC-6AD8-414E-8630-18C2A36F0807}" destId="{C3785CDB-697A-4E2B-A14F-12567B575E1D}" srcOrd="0" destOrd="0" presId="urn:microsoft.com/office/officeart/2005/8/layout/pList2"/>
    <dgm:cxn modelId="{AD756FF2-DB5B-4B6B-A7EE-274BADA61AF5}" type="presParOf" srcId="{D8AB47FC-6AD8-414E-8630-18C2A36F0807}" destId="{6820F57D-E05E-4ADA-AF3A-D64C6E90D032}" srcOrd="1" destOrd="0" presId="urn:microsoft.com/office/officeart/2005/8/layout/pList2"/>
    <dgm:cxn modelId="{7C3FF517-2C27-418B-B1D3-62E3698C9079}" type="presParOf" srcId="{D8AB47FC-6AD8-414E-8630-18C2A36F0807}" destId="{F80DF6E3-B11A-4400-8E83-688BCF513285}" srcOrd="2" destOrd="0" presId="urn:microsoft.com/office/officeart/2005/8/layout/pList2"/>
    <dgm:cxn modelId="{D77F6C54-F3BC-4129-B9C6-C296D347879C}" type="presParOf" srcId="{87E83237-242C-408F-AD2F-126DFE961F63}" destId="{8B3B2B61-69E3-43FE-83DE-8FEAC09DB8D2}" srcOrd="3" destOrd="0" presId="urn:microsoft.com/office/officeart/2005/8/layout/pList2"/>
    <dgm:cxn modelId="{6DEF6C6C-692B-4F9A-9CAF-643007CBA198}" type="presParOf" srcId="{87E83237-242C-408F-AD2F-126DFE961F63}" destId="{51D77004-9A63-466E-9C94-93E0D6B6BB40}" srcOrd="4" destOrd="0" presId="urn:microsoft.com/office/officeart/2005/8/layout/pList2"/>
    <dgm:cxn modelId="{1BFDD806-0E48-4C8A-8B26-AB4883667160}" type="presParOf" srcId="{51D77004-9A63-466E-9C94-93E0D6B6BB40}" destId="{DC00B678-AD68-4AD3-846A-E5FB01B3770C}" srcOrd="0" destOrd="0" presId="urn:microsoft.com/office/officeart/2005/8/layout/pList2"/>
    <dgm:cxn modelId="{F53EE9D0-C4AD-4106-9DB8-6D3FD3875D46}" type="presParOf" srcId="{51D77004-9A63-466E-9C94-93E0D6B6BB40}" destId="{4E8C41E1-DF31-4E72-8F76-5410E83736C3}" srcOrd="1" destOrd="0" presId="urn:microsoft.com/office/officeart/2005/8/layout/pList2"/>
    <dgm:cxn modelId="{E218F6F8-CF45-4C04-8325-54D35EDBFE7B}" type="presParOf" srcId="{51D77004-9A63-466E-9C94-93E0D6B6BB40}" destId="{E4F70EB2-EE82-4571-A5D7-7D33FE8EF443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ACA3C8E-EB4B-4071-9C65-A72211C3121C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9B338990-A4E1-4C37-B6A5-D790896CB0FF}">
      <dgm:prSet phldrT="[Текст]" custT="1"/>
      <dgm:spPr/>
      <dgm:t>
        <a:bodyPr/>
        <a:lstStyle/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Helvetica Neue"/>
              <a:cs typeface="Times New Roman" panose="02020603050405020304" pitchFamily="18" charset="0"/>
            </a:rPr>
            <a:t>Плавательный бассейн – не только место для развлечений, но и отличная возможность для занятий спортом и поддержания здоровья!</a:t>
          </a:r>
          <a:endParaRPr lang="ru-RU" sz="1400" b="1" dirty="0">
            <a:solidFill>
              <a:schemeClr val="accent3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A94FDE-81C5-438D-A8E0-6AA629AD87D4}" type="parTrans" cxnId="{311CC6FA-6690-4472-A725-BDF5DACBE43A}">
      <dgm:prSet/>
      <dgm:spPr/>
      <dgm:t>
        <a:bodyPr/>
        <a:lstStyle/>
        <a:p>
          <a:endParaRPr lang="ru-RU"/>
        </a:p>
      </dgm:t>
    </dgm:pt>
    <dgm:pt modelId="{92DAA503-31E0-4EEF-B9DE-AF3DC5C08028}" type="sibTrans" cxnId="{311CC6FA-6690-4472-A725-BDF5DACBE43A}">
      <dgm:prSet/>
      <dgm:spPr/>
      <dgm:t>
        <a:bodyPr/>
        <a:lstStyle/>
        <a:p>
          <a:endParaRPr lang="ru-RU"/>
        </a:p>
      </dgm:t>
    </dgm:pt>
    <dgm:pt modelId="{760AAEE4-5B6C-4948-BDAA-ADD34B52662C}">
      <dgm:prSet phldrT="[Текст]" custT="1"/>
      <dgm:spPr/>
      <dgm:t>
        <a:bodyPr/>
        <a:lstStyle/>
        <a:p>
          <a:pPr algn="l"/>
          <a:r>
            <a:rPr lang="ru-RU" sz="1400" b="1" dirty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  <a:cs typeface="Times New Roman"/>
            </a:rPr>
            <a:t>Физкультурно-оздоровительная и воспитательная работа среди детей и подростков, направленная на укрепление их здоровья и всестороннее физическое развитие. Занятия проводятся по следующим видам спорта: футбол, волейбол, бокс, тяжелая атлетика, легкая атлетика, лыжный спорт. </a:t>
          </a:r>
          <a:endParaRPr lang="ru-RU" sz="1400" b="1" dirty="0">
            <a:solidFill>
              <a:schemeClr val="accent3">
                <a:lumMod val="50000"/>
              </a:schemeClr>
            </a:solidFill>
          </a:endParaRPr>
        </a:p>
      </dgm:t>
    </dgm:pt>
    <dgm:pt modelId="{DED085B1-1727-457E-B573-E03E8D2E0164}" type="parTrans" cxnId="{424C51A8-0E2F-43DC-ADC1-7C6BBC6D82EC}">
      <dgm:prSet/>
      <dgm:spPr/>
      <dgm:t>
        <a:bodyPr/>
        <a:lstStyle/>
        <a:p>
          <a:endParaRPr lang="ru-RU"/>
        </a:p>
      </dgm:t>
    </dgm:pt>
    <dgm:pt modelId="{C9CF5326-76B9-4000-AC97-05C0C6BBB0A2}" type="sibTrans" cxnId="{424C51A8-0E2F-43DC-ADC1-7C6BBC6D82EC}">
      <dgm:prSet/>
      <dgm:spPr/>
      <dgm:t>
        <a:bodyPr/>
        <a:lstStyle/>
        <a:p>
          <a:endParaRPr lang="ru-RU"/>
        </a:p>
      </dgm:t>
    </dgm:pt>
    <dgm:pt modelId="{461F94AD-C490-40DD-95D6-27718D8D9DD9}" type="pres">
      <dgm:prSet presAssocID="{8ACA3C8E-EB4B-4071-9C65-A72211C3121C}" presName="Name0" presStyleCnt="0">
        <dgm:presLayoutVars>
          <dgm:dir/>
          <dgm:resizeHandles val="exact"/>
        </dgm:presLayoutVars>
      </dgm:prSet>
      <dgm:spPr/>
    </dgm:pt>
    <dgm:pt modelId="{0BB18B31-9184-40CE-AE87-70C6ADECFF2D}" type="pres">
      <dgm:prSet presAssocID="{8ACA3C8E-EB4B-4071-9C65-A72211C3121C}" presName="bkgdShp" presStyleLbl="alignAccFollowNode1" presStyleIdx="0" presStyleCnt="1"/>
      <dgm:spPr/>
    </dgm:pt>
    <dgm:pt modelId="{28619B76-1DC3-497D-9177-B78107FCBF21}" type="pres">
      <dgm:prSet presAssocID="{8ACA3C8E-EB4B-4071-9C65-A72211C3121C}" presName="linComp" presStyleCnt="0"/>
      <dgm:spPr/>
    </dgm:pt>
    <dgm:pt modelId="{1670945F-0771-41D9-989F-9D79591C1F2A}" type="pres">
      <dgm:prSet presAssocID="{9B338990-A4E1-4C37-B6A5-D790896CB0FF}" presName="compNode" presStyleCnt="0"/>
      <dgm:spPr/>
    </dgm:pt>
    <dgm:pt modelId="{A95E7210-1814-420A-A0C2-73FCDDF03582}" type="pres">
      <dgm:prSet presAssocID="{9B338990-A4E1-4C37-B6A5-D790896CB0FF}" presName="node" presStyleLbl="node1" presStyleIdx="0" presStyleCnt="2" custLinFactNeighborX="967" custLinFactNeighborY="7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9C7EC5-E3DA-4BC3-8BEC-74E731A35052}" type="pres">
      <dgm:prSet presAssocID="{9B338990-A4E1-4C37-B6A5-D790896CB0FF}" presName="invisiNode" presStyleLbl="node1" presStyleIdx="0" presStyleCnt="2"/>
      <dgm:spPr/>
    </dgm:pt>
    <dgm:pt modelId="{A77B024D-68E6-42D7-95D2-447FB2207216}" type="pres">
      <dgm:prSet presAssocID="{9B338990-A4E1-4C37-B6A5-D790896CB0FF}" presName="imagNode" presStyleLbl="fgImgPlace1" presStyleIdx="0" presStyleCnt="2" custScaleX="105323" custScaleY="111766" custLinFactNeighborY="-2750"/>
      <dgm:spPr>
        <a:blipFill rotWithShape="1">
          <a:blip xmlns:r="http://schemas.openxmlformats.org/officeDocument/2006/relationships" r:embed="rId1"/>
          <a:srcRect/>
          <a:stretch>
            <a:fillRect t="-56000" b="-56000"/>
          </a:stretch>
        </a:blipFill>
      </dgm:spPr>
    </dgm:pt>
    <dgm:pt modelId="{5F3E3CE1-0D34-4399-A5EF-1AA8E23BAE0F}" type="pres">
      <dgm:prSet presAssocID="{92DAA503-31E0-4EEF-B9DE-AF3DC5C0802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77CD79F-F616-414D-92F1-3300C1044ECA}" type="pres">
      <dgm:prSet presAssocID="{760AAEE4-5B6C-4948-BDAA-ADD34B52662C}" presName="compNode" presStyleCnt="0"/>
      <dgm:spPr/>
    </dgm:pt>
    <dgm:pt modelId="{22CB233F-7B8C-4F75-8910-3C27445572CA}" type="pres">
      <dgm:prSet presAssocID="{760AAEE4-5B6C-4948-BDAA-ADD34B52662C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3C383-0988-4988-B877-1E891B55A6BA}" type="pres">
      <dgm:prSet presAssocID="{760AAEE4-5B6C-4948-BDAA-ADD34B52662C}" presName="invisiNode" presStyleLbl="node1" presStyleIdx="1" presStyleCnt="2"/>
      <dgm:spPr/>
    </dgm:pt>
    <dgm:pt modelId="{878CDB21-FD43-4CAF-9347-4CFF7EFF5765}" type="pres">
      <dgm:prSet presAssocID="{760AAEE4-5B6C-4948-BDAA-ADD34B52662C}" presName="imagNode" presStyleLbl="fgImgPlace1" presStyleIdx="1" presStyleCnt="2" custScaleX="101841" custScaleY="117266"/>
      <dgm:spPr>
        <a:blipFill rotWithShape="1">
          <a:blip xmlns:r="http://schemas.openxmlformats.org/officeDocument/2006/relationships" r:embed="rId2"/>
          <a:srcRect/>
          <a:stretch>
            <a:fillRect t="-7000" b="-7000"/>
          </a:stretch>
        </a:blipFill>
      </dgm:spPr>
    </dgm:pt>
  </dgm:ptLst>
  <dgm:cxnLst>
    <dgm:cxn modelId="{E27ECC51-B147-4315-AB74-CB81C430FFFB}" type="presOf" srcId="{92DAA503-31E0-4EEF-B9DE-AF3DC5C08028}" destId="{5F3E3CE1-0D34-4399-A5EF-1AA8E23BAE0F}" srcOrd="0" destOrd="0" presId="urn:microsoft.com/office/officeart/2005/8/layout/pList2"/>
    <dgm:cxn modelId="{311CC6FA-6690-4472-A725-BDF5DACBE43A}" srcId="{8ACA3C8E-EB4B-4071-9C65-A72211C3121C}" destId="{9B338990-A4E1-4C37-B6A5-D790896CB0FF}" srcOrd="0" destOrd="0" parTransId="{F0A94FDE-81C5-438D-A8E0-6AA629AD87D4}" sibTransId="{92DAA503-31E0-4EEF-B9DE-AF3DC5C08028}"/>
    <dgm:cxn modelId="{CC0AC83E-FF02-486A-B130-8B0545AD18A5}" type="presOf" srcId="{760AAEE4-5B6C-4948-BDAA-ADD34B52662C}" destId="{22CB233F-7B8C-4F75-8910-3C27445572CA}" srcOrd="0" destOrd="0" presId="urn:microsoft.com/office/officeart/2005/8/layout/pList2"/>
    <dgm:cxn modelId="{87BEE13A-B74C-46F3-8EA3-4A4B473D7783}" type="presOf" srcId="{8ACA3C8E-EB4B-4071-9C65-A72211C3121C}" destId="{461F94AD-C490-40DD-95D6-27718D8D9DD9}" srcOrd="0" destOrd="0" presId="urn:microsoft.com/office/officeart/2005/8/layout/pList2"/>
    <dgm:cxn modelId="{F50EE5EA-37C8-4582-A05B-7566444839F8}" type="presOf" srcId="{9B338990-A4E1-4C37-B6A5-D790896CB0FF}" destId="{A95E7210-1814-420A-A0C2-73FCDDF03582}" srcOrd="0" destOrd="0" presId="urn:microsoft.com/office/officeart/2005/8/layout/pList2"/>
    <dgm:cxn modelId="{424C51A8-0E2F-43DC-ADC1-7C6BBC6D82EC}" srcId="{8ACA3C8E-EB4B-4071-9C65-A72211C3121C}" destId="{760AAEE4-5B6C-4948-BDAA-ADD34B52662C}" srcOrd="1" destOrd="0" parTransId="{DED085B1-1727-457E-B573-E03E8D2E0164}" sibTransId="{C9CF5326-76B9-4000-AC97-05C0C6BBB0A2}"/>
    <dgm:cxn modelId="{20EDA535-1CDF-4DDA-9F08-FED5BC5D227F}" type="presParOf" srcId="{461F94AD-C490-40DD-95D6-27718D8D9DD9}" destId="{0BB18B31-9184-40CE-AE87-70C6ADECFF2D}" srcOrd="0" destOrd="0" presId="urn:microsoft.com/office/officeart/2005/8/layout/pList2"/>
    <dgm:cxn modelId="{7ECBFFF7-FCB1-44F3-B8D3-333E0BB57721}" type="presParOf" srcId="{461F94AD-C490-40DD-95D6-27718D8D9DD9}" destId="{28619B76-1DC3-497D-9177-B78107FCBF21}" srcOrd="1" destOrd="0" presId="urn:microsoft.com/office/officeart/2005/8/layout/pList2"/>
    <dgm:cxn modelId="{5CD5AF04-8F23-4D95-BE14-EBA2A09CD61D}" type="presParOf" srcId="{28619B76-1DC3-497D-9177-B78107FCBF21}" destId="{1670945F-0771-41D9-989F-9D79591C1F2A}" srcOrd="0" destOrd="0" presId="urn:microsoft.com/office/officeart/2005/8/layout/pList2"/>
    <dgm:cxn modelId="{26A5DCD1-A205-498F-A23B-ACA63B36244A}" type="presParOf" srcId="{1670945F-0771-41D9-989F-9D79591C1F2A}" destId="{A95E7210-1814-420A-A0C2-73FCDDF03582}" srcOrd="0" destOrd="0" presId="urn:microsoft.com/office/officeart/2005/8/layout/pList2"/>
    <dgm:cxn modelId="{BE0ABD09-530F-41D4-8E98-D2E18AA895B6}" type="presParOf" srcId="{1670945F-0771-41D9-989F-9D79591C1F2A}" destId="{D89C7EC5-E3DA-4BC3-8BEC-74E731A35052}" srcOrd="1" destOrd="0" presId="urn:microsoft.com/office/officeart/2005/8/layout/pList2"/>
    <dgm:cxn modelId="{63525AD2-E1BF-464D-9015-68D1CD373E15}" type="presParOf" srcId="{1670945F-0771-41D9-989F-9D79591C1F2A}" destId="{A77B024D-68E6-42D7-95D2-447FB2207216}" srcOrd="2" destOrd="0" presId="urn:microsoft.com/office/officeart/2005/8/layout/pList2"/>
    <dgm:cxn modelId="{B047EEE9-95E7-42C1-BA24-2EA5E8609722}" type="presParOf" srcId="{28619B76-1DC3-497D-9177-B78107FCBF21}" destId="{5F3E3CE1-0D34-4399-A5EF-1AA8E23BAE0F}" srcOrd="1" destOrd="0" presId="urn:microsoft.com/office/officeart/2005/8/layout/pList2"/>
    <dgm:cxn modelId="{26A958F3-9DC4-4509-96F9-4C62B9C10502}" type="presParOf" srcId="{28619B76-1DC3-497D-9177-B78107FCBF21}" destId="{977CD79F-F616-414D-92F1-3300C1044ECA}" srcOrd="2" destOrd="0" presId="urn:microsoft.com/office/officeart/2005/8/layout/pList2"/>
    <dgm:cxn modelId="{07D605F4-87AF-43CE-B088-30FE3CF86BDD}" type="presParOf" srcId="{977CD79F-F616-414D-92F1-3300C1044ECA}" destId="{22CB233F-7B8C-4F75-8910-3C27445572CA}" srcOrd="0" destOrd="0" presId="urn:microsoft.com/office/officeart/2005/8/layout/pList2"/>
    <dgm:cxn modelId="{01B2B42F-8044-424D-A24C-1D8E37DCBD2D}" type="presParOf" srcId="{977CD79F-F616-414D-92F1-3300C1044ECA}" destId="{5983C383-0988-4988-B877-1E891B55A6BA}" srcOrd="1" destOrd="0" presId="urn:microsoft.com/office/officeart/2005/8/layout/pList2"/>
    <dgm:cxn modelId="{C7CD29EF-1112-4ED9-B066-1F0470B74095}" type="presParOf" srcId="{977CD79F-F616-414D-92F1-3300C1044ECA}" destId="{878CDB21-FD43-4CAF-9347-4CFF7EFF5765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1B6076-97C3-4193-A5BC-23C093165DB7}">
      <dsp:nvSpPr>
        <dsp:cNvPr id="0" name=""/>
        <dsp:cNvSpPr/>
      </dsp:nvSpPr>
      <dsp:spPr>
        <a:xfrm>
          <a:off x="956" y="15999"/>
          <a:ext cx="3730376" cy="22382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90000">
              <a:schemeClr val="accent1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rightRoom" dir="t"/>
        </a:scene3d>
        <a:sp3d extrusionH="12700" contourW="25400" prstMaterial="flat">
          <a:bevelT w="63500" h="152400" prst="angle"/>
          <a:contourClr>
            <a:schemeClr val="accent1">
              <a:hueOff val="0"/>
              <a:satOff val="0"/>
              <a:lumOff val="0"/>
              <a:alphaOff val="0"/>
              <a:shade val="27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ru-RU" sz="20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Расположен в центральной части Саратовского Заволжья, вблизи от поселка Горный (центра </a:t>
          </a:r>
          <a:r>
            <a:rPr lang="ru-RU" sz="2000" b="1" kern="1200" dirty="0" err="1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Краснопартизанского</a:t>
          </a:r>
          <a:r>
            <a:rPr lang="ru-RU" sz="20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1" kern="12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МО) </a:t>
          </a:r>
          <a:r>
            <a:rPr lang="ru-RU" sz="20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 окружен территорией </a:t>
          </a:r>
          <a:r>
            <a:rPr lang="ru-RU" sz="2000" b="1" kern="1200" dirty="0" err="1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Горновского</a:t>
          </a:r>
          <a:r>
            <a:rPr lang="ru-RU" sz="20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1" kern="12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МО.</a:t>
          </a:r>
          <a:endParaRPr lang="ru-RU" sz="2000" b="1" kern="1200" dirty="0">
            <a:solidFill>
              <a:schemeClr val="accent3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endParaRPr lang="ru-RU" sz="2100" kern="1200" dirty="0"/>
        </a:p>
      </dsp:txBody>
      <dsp:txXfrm>
        <a:off x="956" y="15999"/>
        <a:ext cx="3730376" cy="2238225"/>
      </dsp:txXfrm>
    </dsp:sp>
    <dsp:sp modelId="{03B5F8CB-0289-4F1D-8692-E19B5A5D9E0C}">
      <dsp:nvSpPr>
        <dsp:cNvPr id="0" name=""/>
        <dsp:cNvSpPr/>
      </dsp:nvSpPr>
      <dsp:spPr>
        <a:xfrm>
          <a:off x="4104370" y="15999"/>
          <a:ext cx="3730376" cy="22382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90000">
              <a:schemeClr val="accent1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rightRoom" dir="t"/>
        </a:scene3d>
        <a:sp3d extrusionH="12700" contourW="25400" prstMaterial="flat">
          <a:bevelT w="63500" h="152400" prst="angle"/>
          <a:contourClr>
            <a:schemeClr val="accent1">
              <a:hueOff val="0"/>
              <a:satOff val="0"/>
              <a:lumOff val="0"/>
              <a:alphaOff val="0"/>
              <a:shade val="27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sz="20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Численность населения по состоянию на 1 января 2023 года составила 2355 человек, 65% - трудоспособного возраста (численность 1525  человек)</a:t>
          </a:r>
          <a:endParaRPr lang="ru-RU" sz="20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4104370" y="15999"/>
        <a:ext cx="3730376" cy="2238225"/>
      </dsp:txXfrm>
    </dsp:sp>
    <dsp:sp modelId="{DEE1D25D-D5AB-42D9-9E01-2248E31A6938}">
      <dsp:nvSpPr>
        <dsp:cNvPr id="0" name=""/>
        <dsp:cNvSpPr/>
      </dsp:nvSpPr>
      <dsp:spPr>
        <a:xfrm>
          <a:off x="0" y="2627262"/>
          <a:ext cx="3730376" cy="22382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90000">
              <a:schemeClr val="accent1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rightRoom" dir="t"/>
        </a:scene3d>
        <a:sp3d extrusionH="12700" contourW="25400" prstMaterial="flat">
          <a:bevelT w="63500" h="152400" prst="angle"/>
          <a:contourClr>
            <a:schemeClr val="accent1">
              <a:hueOff val="0"/>
              <a:satOff val="0"/>
              <a:lumOff val="0"/>
              <a:alphaOff val="0"/>
              <a:shade val="27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Площадь муниципального образования: 19,3 </a:t>
          </a:r>
          <a:r>
            <a:rPr lang="ru-RU" sz="2000" b="1" kern="1200" dirty="0" err="1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кв.км</a:t>
          </a:r>
          <a:r>
            <a:rPr lang="ru-RU" sz="20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sp:txBody>
      <dsp:txXfrm>
        <a:off x="0" y="2627262"/>
        <a:ext cx="3730376" cy="2238225"/>
      </dsp:txXfrm>
    </dsp:sp>
    <dsp:sp modelId="{108C22FA-38DB-452C-B82B-FEB51CE0F13A}">
      <dsp:nvSpPr>
        <dsp:cNvPr id="0" name=""/>
        <dsp:cNvSpPr/>
      </dsp:nvSpPr>
      <dsp:spPr>
        <a:xfrm>
          <a:off x="4105327" y="2602821"/>
          <a:ext cx="3730376" cy="22382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90000">
              <a:schemeClr val="accent1">
                <a:hueOff val="0"/>
                <a:satOff val="0"/>
                <a:lumOff val="0"/>
                <a:alphaOff val="0"/>
                <a:shade val="100000"/>
                <a:sat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rightRoom" dir="t"/>
        </a:scene3d>
        <a:sp3d extrusionH="12700" contourW="25400" prstMaterial="flat">
          <a:bevelT w="63500" h="152400" prst="angle"/>
          <a:contourClr>
            <a:schemeClr val="accent1">
              <a:hueOff val="0"/>
              <a:satOff val="0"/>
              <a:lumOff val="0"/>
              <a:alphaOff val="0"/>
              <a:shade val="27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ru-RU" sz="20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Расстояние до областного центра (г. Саратов) </a:t>
          </a:r>
          <a:r>
            <a:rPr lang="ru-RU" sz="2000" b="1" kern="12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228 </a:t>
          </a:r>
          <a:r>
            <a:rPr lang="ru-RU" sz="20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км</a:t>
          </a:r>
          <a:endParaRPr lang="ru-RU" sz="2000" b="1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4105327" y="2602821"/>
        <a:ext cx="3730376" cy="22382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3F8B3-2D8D-4F3C-96A6-2AB611780FA8}">
      <dsp:nvSpPr>
        <dsp:cNvPr id="0" name=""/>
        <dsp:cNvSpPr/>
      </dsp:nvSpPr>
      <dsp:spPr>
        <a:xfrm>
          <a:off x="0" y="0"/>
          <a:ext cx="8257736" cy="250686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81402E-A8AC-4086-910F-A6D5FBC51218}">
      <dsp:nvSpPr>
        <dsp:cNvPr id="0" name=""/>
        <dsp:cNvSpPr/>
      </dsp:nvSpPr>
      <dsp:spPr>
        <a:xfrm>
          <a:off x="418440" y="247155"/>
          <a:ext cx="2127996" cy="18383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l="-3000" r="-3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4EB984-51C7-407E-9FF9-A159381EC3DC}">
      <dsp:nvSpPr>
        <dsp:cNvPr id="0" name=""/>
        <dsp:cNvSpPr/>
      </dsp:nvSpPr>
      <dsp:spPr>
        <a:xfrm rot="10800000">
          <a:off x="243135" y="2030220"/>
          <a:ext cx="2439832" cy="369946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МОУ «СОШ МО пос. Михайловский» функционирует с 01.09.2006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Школа располагает 17 кабинетами по всем предметам обучения, библиотекой, спортивным и актовым залом, плавательным бассейном, медицинским кабинетом, столовой. </a:t>
          </a:r>
          <a:r>
            <a:rPr lang="ru-RU" sz="1400" b="1" kern="12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Открыт </a:t>
          </a: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класс «Юный пожарный-спасатель</a:t>
          </a:r>
          <a:r>
            <a:rPr lang="ru-RU" sz="1400" b="1" kern="12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», «Менделеевский </a:t>
          </a: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класс», создан Центр «Точка роста». </a:t>
          </a:r>
          <a:endParaRPr lang="ru-RU" sz="1400" b="1" kern="1200" dirty="0">
            <a:solidFill>
              <a:schemeClr val="accent3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318168" y="2030220"/>
        <a:ext cx="2289766" cy="3624434"/>
      </dsp:txXfrm>
    </dsp:sp>
    <dsp:sp modelId="{F80DF6E3-B11A-4400-8E83-688BCF513285}">
      <dsp:nvSpPr>
        <dsp:cNvPr id="0" name=""/>
        <dsp:cNvSpPr/>
      </dsp:nvSpPr>
      <dsp:spPr>
        <a:xfrm>
          <a:off x="3010850" y="222852"/>
          <a:ext cx="2127996" cy="18383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t="-11000" b="-11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785CDB-697A-4E2B-A14F-12567B575E1D}">
      <dsp:nvSpPr>
        <dsp:cNvPr id="0" name=""/>
        <dsp:cNvSpPr/>
      </dsp:nvSpPr>
      <dsp:spPr>
        <a:xfrm rot="10800000">
          <a:off x="2916942" y="2060553"/>
          <a:ext cx="2355138" cy="3659023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  <a:cs typeface="Times New Roman"/>
            </a:rPr>
            <a:t>Муниципальное дошкольное образовательное учреждение детский сад №1 "Сказка" муниципального образования поселка Михайловский Саратовской области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>
            <a:solidFill>
              <a:schemeClr val="accent3">
                <a:lumMod val="50000"/>
              </a:schemeClr>
            </a:solidFill>
            <a:latin typeface="Times New Roman"/>
            <a:ea typeface="Times New Roman"/>
            <a:cs typeface="Times New Roman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  <a:cs typeface="Times New Roman"/>
            </a:rPr>
            <a:t>Детский сад посещает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  <a:cs typeface="Times New Roman"/>
            </a:rPr>
            <a:t>78 воспитанников </a:t>
          </a:r>
          <a:endParaRPr lang="ru-RU" sz="1400" b="1" kern="1200" dirty="0">
            <a:solidFill>
              <a:schemeClr val="accent3">
                <a:lumMod val="50000"/>
              </a:schemeClr>
            </a:solidFill>
          </a:endParaRPr>
        </a:p>
      </dsp:txBody>
      <dsp:txXfrm rot="10800000">
        <a:off x="2989371" y="2060553"/>
        <a:ext cx="2210280" cy="3586594"/>
      </dsp:txXfrm>
    </dsp:sp>
    <dsp:sp modelId="{E4F70EB2-EE82-4571-A5D7-7D33FE8EF443}">
      <dsp:nvSpPr>
        <dsp:cNvPr id="0" name=""/>
        <dsp:cNvSpPr/>
      </dsp:nvSpPr>
      <dsp:spPr>
        <a:xfrm>
          <a:off x="5675155" y="223840"/>
          <a:ext cx="2127996" cy="18383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rcRect/>
          <a:stretch>
            <a:fillRect t="-11000" b="-11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00B678-AD68-4AD3-846A-E5FB01B3770C}">
      <dsp:nvSpPr>
        <dsp:cNvPr id="0" name=""/>
        <dsp:cNvSpPr/>
      </dsp:nvSpPr>
      <dsp:spPr>
        <a:xfrm rot="10800000">
          <a:off x="5478156" y="2063518"/>
          <a:ext cx="2521994" cy="3655070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Дом культуры п. Михайловский - центр общественной и культурной жизни жителей поселка, место общения, развития творческих способностей земляков.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Учреждение проводит культурно-массовые мероприятия и организует досуговую деятельность </a:t>
          </a:r>
          <a:r>
            <a:rPr lang="ru-RU" sz="1400" b="1" kern="1200" dirty="0" err="1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михайловцев</a:t>
          </a: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rPr>
            <a:t>.</a:t>
          </a:r>
          <a:endParaRPr lang="ru-RU" sz="1400" b="1" kern="1200" dirty="0">
            <a:solidFill>
              <a:schemeClr val="accent3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5555716" y="2063518"/>
        <a:ext cx="2366874" cy="35775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B18B31-9184-40CE-AE87-70C6ADECFF2D}">
      <dsp:nvSpPr>
        <dsp:cNvPr id="0" name=""/>
        <dsp:cNvSpPr/>
      </dsp:nvSpPr>
      <dsp:spPr>
        <a:xfrm>
          <a:off x="0" y="0"/>
          <a:ext cx="7806568" cy="241847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7B024D-68E6-42D7-95D2-447FB2207216}">
      <dsp:nvSpPr>
        <dsp:cNvPr id="0" name=""/>
        <dsp:cNvSpPr/>
      </dsp:nvSpPr>
      <dsp:spPr>
        <a:xfrm>
          <a:off x="234454" y="169353"/>
          <a:ext cx="3558712" cy="198222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t="-56000" b="-56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5E7210-1814-420A-A0C2-73FCDDF03582}">
      <dsp:nvSpPr>
        <dsp:cNvPr id="0" name=""/>
        <dsp:cNvSpPr/>
      </dsp:nvSpPr>
      <dsp:spPr>
        <a:xfrm rot="10800000">
          <a:off x="357055" y="2418478"/>
          <a:ext cx="3378856" cy="295591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Helvetica Neue"/>
              <a:cs typeface="Times New Roman" panose="02020603050405020304" pitchFamily="18" charset="0"/>
            </a:rPr>
            <a:t>Плавательный бассейн – не только место для развлечений, но и отличная возможность для занятий спортом и поддержания здоровья!</a:t>
          </a:r>
          <a:endParaRPr lang="ru-RU" sz="1400" b="1" kern="1200" dirty="0">
            <a:solidFill>
              <a:schemeClr val="accent3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447960" y="2418478"/>
        <a:ext cx="3197046" cy="2865012"/>
      </dsp:txXfrm>
    </dsp:sp>
    <dsp:sp modelId="{878CDB21-FD43-4CAF-9347-4CFF7EFF5765}">
      <dsp:nvSpPr>
        <dsp:cNvPr id="0" name=""/>
        <dsp:cNvSpPr/>
      </dsp:nvSpPr>
      <dsp:spPr>
        <a:xfrm>
          <a:off x="4131052" y="169353"/>
          <a:ext cx="3441061" cy="207977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t="-7000" b="-7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CB233F-7B8C-4F75-8910-3C27445572CA}">
      <dsp:nvSpPr>
        <dsp:cNvPr id="0" name=""/>
        <dsp:cNvSpPr/>
      </dsp:nvSpPr>
      <dsp:spPr>
        <a:xfrm rot="10800000">
          <a:off x="4162155" y="2418478"/>
          <a:ext cx="3378856" cy="295591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  <a:cs typeface="Times New Roman"/>
            </a:rPr>
            <a:t>Физкультурно-оздоровительная и воспитательная работа среди детей и подростков, направленная на укрепление их здоровья и всестороннее физическое развитие. Занятия проводятся по следующим видам спорта: футбол, волейбол, бокс, тяжелая атлетика, легкая атлетика, лыжный спорт. </a:t>
          </a:r>
          <a:endParaRPr lang="ru-RU" sz="1400" b="1" kern="1200" dirty="0">
            <a:solidFill>
              <a:schemeClr val="accent3">
                <a:lumMod val="50000"/>
              </a:schemeClr>
            </a:solidFill>
          </a:endParaRPr>
        </a:p>
      </dsp:txBody>
      <dsp:txXfrm rot="10800000">
        <a:off x="4253060" y="2418478"/>
        <a:ext cx="3197046" cy="28650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F8ECE-C7CD-4823-AB96-94B33B044A01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0528F1-0650-4AF0-AA19-D53EF8924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48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528F1-0650-4AF0-AA19-D53EF892455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518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/>
              <a:t>29.11.2023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/>
              <a:t>‹#›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48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941397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815749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0994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85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700145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788843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5424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40454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96103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29.11.2023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492923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5B5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ru-RU"/>
              <a:t>29.11.2023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ru-RU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74500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  <p:sldLayoutId id="214748403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2.svg"/><Relationship Id="rId10" Type="http://schemas.openxmlformats.org/officeDocument/2006/relationships/image" Target="../media/image18.png"/><Relationship Id="rId9" Type="http://schemas.openxmlformats.org/officeDocument/2006/relationships/image" Target="../media/image10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6.sv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4.svg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8.svg"/><Relationship Id="rId10" Type="http://schemas.openxmlformats.org/officeDocument/2006/relationships/image" Target="../media/image4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2.svg"/><Relationship Id="rId1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6.sv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subTitle" idx="1"/>
          </p:nvPr>
        </p:nvSpPr>
        <p:spPr>
          <a:xfrm>
            <a:off x="0" y="4653136"/>
            <a:ext cx="9143999" cy="1281529"/>
          </a:xfrm>
          <a:prstGeom prst="rect">
            <a:avLst/>
          </a:prstGeom>
        </p:spPr>
        <p:txBody>
          <a:bodyPr>
            <a:normAutofit/>
          </a:bodyPr>
          <a:lstStyle>
            <a:defPPr/>
            <a:lvl1pPr lvl="0"/>
          </a:lstStyle>
          <a:p>
            <a:pPr algn="ctr"/>
            <a:endParaRPr dirty="0"/>
          </a:p>
          <a:p>
            <a:pPr algn="ctr"/>
            <a:endParaRPr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51" y="195943"/>
            <a:ext cx="8773886" cy="6487885"/>
          </a:xfrm>
          <a:prstGeom prst="rect">
            <a:avLst/>
          </a:prstGeom>
        </p:spPr>
      </p:pic>
      <p:pic>
        <p:nvPicPr>
          <p:cNvPr id="1028" name="Picture 4" descr="герб михайловс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412" y="195943"/>
            <a:ext cx="1457325" cy="1905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5057" y="195943"/>
            <a:ext cx="550817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cap="all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Инвестиционный профиль </a:t>
            </a:r>
            <a:r>
              <a:rPr lang="ru-RU" sz="2400" b="1" i="1" cap="all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400" b="1" i="1" cap="all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057" y="4352329"/>
            <a:ext cx="87738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dirty="0" smtClean="0"/>
          </a:p>
          <a:p>
            <a:pPr lvl="0" algn="ctr"/>
            <a:endParaRPr lang="ru-RU" dirty="0"/>
          </a:p>
          <a:p>
            <a:pPr lvl="0" algn="ctr"/>
            <a:r>
              <a:rPr lang="ru-RU" sz="24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ОКРУГ ПОСЕЛОК МИХАЙЛОВСКИЙ САРАТОВСКОЙ ОБЛАСТИ</a:t>
            </a:r>
            <a:endParaRPr lang="ru-RU" sz="2400" b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2530926" y="6093482"/>
            <a:ext cx="157843" cy="153585"/>
          </a:xfrm>
          <a:prstGeom prst="flowChartConnector">
            <a:avLst/>
          </a:prstGeom>
          <a:solidFill>
            <a:schemeClr val="accent3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775857" y="6170275"/>
            <a:ext cx="4011383" cy="175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Блок-схема: узел 10"/>
          <p:cNvSpPr/>
          <p:nvPr/>
        </p:nvSpPr>
        <p:spPr>
          <a:xfrm>
            <a:off x="6901540" y="6016692"/>
            <a:ext cx="283031" cy="307908"/>
          </a:xfrm>
          <a:prstGeom prst="flowChartConnector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1774371" y="5999125"/>
            <a:ext cx="7181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sz="2000" b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184571" y="5660571"/>
            <a:ext cx="11429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0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2026</a:t>
            </a:r>
            <a:endParaRPr lang="ru-RU" sz="2000" b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Позиция предпринимателей</a:t>
            </a:r>
            <a:endParaRPr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6044" y="2517422"/>
            <a:ext cx="73603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5927" y="2860541"/>
            <a:ext cx="7398328" cy="258532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lvl="0" algn="ctr">
              <a:defRPr lang="en-US" b="1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b="1" kern="1" dirty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Анкетирование 10 предпринимателей – 43 % (преобладающая отрасль - торговля розничная) </a:t>
            </a:r>
          </a:p>
          <a:p>
            <a:pPr lvl="0"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Готовность к развитию, меры поддержки со стороны администрации оказываются</a:t>
            </a:r>
          </a:p>
          <a:p>
            <a:pPr lvl="0"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kern="1" dirty="0">
              <a:solidFill>
                <a:schemeClr val="accent3">
                  <a:lumMod val="50000"/>
                </a:schemeClr>
              </a:solidFill>
              <a:latin typeface="Times New Roman" pitchFamily="1" charset="0"/>
              <a:cs typeface="Times New Roman" pitchFamily="1" charset="0"/>
            </a:endParaRPr>
          </a:p>
          <a:p>
            <a:pPr lvl="0" algn="ctr">
              <a:defRPr lang="en-US" b="1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b="1" kern="1" dirty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Основные проблемы развития бизнеса</a:t>
            </a: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Нехватка кадров</a:t>
            </a: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Нехватка оборотных средств</a:t>
            </a: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Высокая налоговая нагрузка</a:t>
            </a:r>
          </a:p>
        </p:txBody>
      </p:sp>
    </p:spTree>
    <p:extLst>
      <p:ext uri="{BB962C8B-B14F-4D97-AF65-F5344CB8AC3E}">
        <p14:creationId xmlns:p14="http://schemas.microsoft.com/office/powerpoint/2010/main" val="356993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CD356E06-4722-476B-ABEB-A93C56FA1BC5}"/>
              </a:ext>
            </a:extLst>
          </p:cNvPr>
          <p:cNvSpPr txBox="1"/>
          <p:nvPr/>
        </p:nvSpPr>
        <p:spPr>
          <a:xfrm>
            <a:off x="174172" y="185056"/>
            <a:ext cx="8795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SWOT –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</a:t>
            </a:r>
          </a:p>
        </p:txBody>
      </p:sp>
      <p:pic>
        <p:nvPicPr>
          <p:cNvPr id="6" name="Рисунок 5" descr="Линейчатая диаграмма с тенденцией к повышению">
            <a:extLst>
              <a:ext uri="{FF2B5EF4-FFF2-40B4-BE49-F238E27FC236}">
                <a16:creationId xmlns="" xmlns:a16="http://schemas.microsoft.com/office/drawing/2014/main" id="{6C572C4F-0E61-4D81-AA11-C849264A36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085403" y="1020873"/>
            <a:ext cx="654148" cy="654148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949919"/>
              </p:ext>
            </p:extLst>
          </p:nvPr>
        </p:nvGraphicFramePr>
        <p:xfrm>
          <a:off x="315686" y="646723"/>
          <a:ext cx="8567057" cy="5906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5604"/>
                <a:gridCol w="3911453"/>
              </a:tblGrid>
              <a:tr h="3199640">
                <a:tc>
                  <a:txBody>
                    <a:bodyPr/>
                    <a:lstStyle/>
                    <a:p>
                      <a:pPr lvl="0" algn="ctr"/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Сильные стороны: 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Самый молодой, динамично развивающийся городской</a:t>
                      </a:r>
                      <a:r>
                        <a:rPr lang="ru-RU" sz="1200" b="1" i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округ Саратовской области</a:t>
                      </a:r>
                      <a:endParaRPr lang="ru-RU" sz="12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Хорошие условия для получения образования (школа на 220 мест)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Спортивная база (спортивная школа, бассейн, каток)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Благоприятные условия для досуга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внешних связей (небольшая удаленность от областного центра, граничит с МО п. Горный)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Территория энергетически независима, располагает собственными источниками тепловой энергии, имеет развитую систему водоснабжения, транспортного и жилищно-коммунального обеспечения населения.</a:t>
                      </a:r>
                      <a:endParaRPr lang="ru-RU" sz="12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Низкий уровень преступности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Возможности: 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местной промышленности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Дальнейшее развитие бизнеса, приоритетные направления: легкая промышленность, сфера услуг.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фестивального, выставочного движения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Совершенствование спортивно-оздоровительной базы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Расширение внешних дружественных связей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Благоприятный инвестиционный климат 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рабочих мест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 платежеспособности населения</a:t>
                      </a:r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2706838">
                <a:tc>
                  <a:txBody>
                    <a:bodyPr/>
                    <a:lstStyle/>
                    <a:p>
                      <a:pPr lvl="0" algn="ctr"/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Слабые стороны: 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Нехватка квалифицированных кадров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Слабый приток молодых специалистов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Нет мест общественного отдыха 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Ограниченные финансовые возможности</a:t>
                      </a:r>
                    </a:p>
                    <a:p>
                      <a:pPr marL="6286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Природно-климатические условия</a:t>
                      </a:r>
                      <a:endParaRPr lang="ru-RU" sz="12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Угрозы: 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Экологическая (необходим повышенный контроль за </a:t>
                      </a: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обработкой, утилизацией и обезвреживанию отходов I и II классов опасности )</a:t>
                      </a:r>
                      <a:endParaRPr lang="ru-RU" sz="12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Непринятие жителями нововведений, приток приезжего населения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Нестабильность внешней экономической и политической среды</a:t>
                      </a:r>
                    </a:p>
                    <a:p>
                      <a:pPr marL="6286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Сложность привлечения внешних финансовых и инвестиционных ресурсов</a:t>
                      </a:r>
                      <a:endParaRPr lang="ru-RU" sz="12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7" name="Рисунок 6" descr="Линейчатая диаграмма с тенденцией к повышению">
            <a:extLst>
              <a:ext uri="{FF2B5EF4-FFF2-40B4-BE49-F238E27FC236}">
                <a16:creationId xmlns="" xmlns:a16="http://schemas.microsoft.com/office/drawing/2014/main" id="{6C572C4F-0E61-4D81-AA11-C849264A36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01440" y="601297"/>
            <a:ext cx="654148" cy="654148"/>
          </a:xfrm>
          <a:prstGeom prst="rect">
            <a:avLst/>
          </a:prstGeom>
          <a:effectLst>
            <a:glow rad="101600">
              <a:schemeClr val="accent3">
                <a:lumMod val="50000"/>
                <a:alpha val="60000"/>
              </a:schemeClr>
            </a:glow>
          </a:effectLst>
        </p:spPr>
      </p:pic>
      <p:pic>
        <p:nvPicPr>
          <p:cNvPr id="8" name="Рисунок 7" descr="Тенденция к понижению (справа налево)">
            <a:extLst>
              <a:ext uri="{FF2B5EF4-FFF2-40B4-BE49-F238E27FC236}">
                <a16:creationId xmlns="" xmlns:a16="http://schemas.microsoft.com/office/drawing/2014/main" id="{ED1095B8-051B-46DD-855A-44210AD42BD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50372" y="5934392"/>
            <a:ext cx="692834" cy="692834"/>
          </a:xfrm>
          <a:prstGeom prst="rect">
            <a:avLst/>
          </a:prstGeom>
          <a:effectLst>
            <a:glow rad="101600">
              <a:schemeClr val="accent3">
                <a:lumMod val="50000"/>
                <a:alpha val="6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66597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983859" y="131298"/>
            <a:ext cx="7406640" cy="1549719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Инвестиционные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проекты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2800"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</a:t>
            </a:r>
            <a:r>
              <a:rPr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активной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стадии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реализации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sz="3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" name="Shape 133"/>
          <p:cNvSpPr txBox="1">
            <a:spLocks noGrp="1"/>
          </p:cNvSpPr>
          <p:nvPr>
            <p:ph idx="1"/>
          </p:nvPr>
        </p:nvSpPr>
        <p:spPr>
          <a:xfrm>
            <a:off x="983859" y="1860451"/>
            <a:ext cx="7406640" cy="4470009"/>
          </a:xfrm>
          <a:prstGeom prst="rect">
            <a:avLst/>
          </a:prstGeom>
          <a:solidFill>
            <a:srgbClr val="A5B59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>
            <a:defPPr/>
            <a:lvl1pPr lvl="0"/>
          </a:lstStyle>
          <a:p>
            <a:pPr lvl="0"/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территории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городского</a:t>
            </a:r>
            <a:r>
              <a:rPr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округа</a:t>
            </a:r>
            <a:r>
              <a:rPr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п.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Михайловский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Саратовской</a:t>
            </a:r>
            <a:r>
              <a:rPr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области</a:t>
            </a:r>
            <a:r>
              <a:rPr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идет</a:t>
            </a:r>
            <a:r>
              <a:rPr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реализация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филиалом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«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Экотехнопарк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«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Михайловский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 </a:t>
            </a:r>
            <a:r>
              <a:rPr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ФГУП «ФЭО» (ФГУП «ФЭО») </a:t>
            </a:r>
            <a:r>
              <a:rPr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инвестиционного</a:t>
            </a:r>
            <a:r>
              <a:rPr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проекта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-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Производственно-технический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комплекс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обработке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утилизации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и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обезвреживанию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отходов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I и II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классов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опасности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«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Горный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». 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/>
            <a:r>
              <a:rPr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Цель</a:t>
            </a:r>
            <a:r>
              <a:rPr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проекта</a:t>
            </a:r>
            <a:r>
              <a:rPr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: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создание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инфраструктуры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для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обращения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с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отходами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I-II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классов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опасности</a:t>
            </a:r>
            <a:r>
              <a:rPr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</a:p>
          <a:p>
            <a:pPr lvl="0">
              <a:buClr>
                <a:srgbClr val="A5B592"/>
              </a:buClr>
            </a:pPr>
            <a:r>
              <a:rPr lang="ru-RU" dirty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Это повлечет инвестиционные вложения в экономику городского округа. </a:t>
            </a:r>
            <a:endParaRPr lang="ru-RU" dirty="0" smtClean="0">
              <a:solidFill>
                <a:srgbClr val="E7BC29">
                  <a:lumMod val="50000"/>
                </a:srgb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buClr>
                <a:srgbClr val="A5B592"/>
              </a:buClr>
            </a:pPr>
            <a:endParaRPr lang="ru-RU" b="1" dirty="0">
              <a:solidFill>
                <a:srgbClr val="E7BC29">
                  <a:lumMod val="50000"/>
                </a:srgb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>
              <a:buClr>
                <a:srgbClr val="A5B592"/>
              </a:buClr>
            </a:pPr>
            <a:r>
              <a:rPr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Объем</a:t>
            </a:r>
            <a:r>
              <a:rPr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инвестиций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проекту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– 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10 462,5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млн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рублей</a:t>
            </a:r>
            <a:endParaRPr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Количество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создаваемых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рабочих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мест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проекту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- 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426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616F9183-ACBB-4227-96ED-6AA53220C47D}"/>
              </a:ext>
            </a:extLst>
          </p:cNvPr>
          <p:cNvCxnSpPr>
            <a:cxnSpLocks/>
          </p:cNvCxnSpPr>
          <p:nvPr/>
        </p:nvCxnSpPr>
        <p:spPr>
          <a:xfrm>
            <a:off x="1179342" y="5725550"/>
            <a:ext cx="3392658" cy="0"/>
          </a:xfrm>
          <a:prstGeom prst="line">
            <a:avLst/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0BFA056A-6367-452D-A13A-E1824AAD1018}"/>
              </a:ext>
            </a:extLst>
          </p:cNvPr>
          <p:cNvCxnSpPr>
            <a:cxnSpLocks/>
          </p:cNvCxnSpPr>
          <p:nvPr/>
        </p:nvCxnSpPr>
        <p:spPr>
          <a:xfrm>
            <a:off x="1179342" y="6103033"/>
            <a:ext cx="5516880" cy="0"/>
          </a:xfrm>
          <a:prstGeom prst="line">
            <a:avLst/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" name="Рисунок 9" descr="Мозговой штурм группы">
            <a:extLst>
              <a:ext uri="{FF2B5EF4-FFF2-40B4-BE49-F238E27FC236}">
                <a16:creationId xmlns="" xmlns:a16="http://schemas.microsoft.com/office/drawing/2014/main" id="{FAF1470D-B3C5-4CA7-BE94-57D6CA720A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70013" y="482235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983859" y="131298"/>
            <a:ext cx="7406640" cy="1485065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Инвестиционные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проекты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2800"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</a:t>
            </a:r>
            <a:r>
              <a:rPr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активной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стадии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реализации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sz="3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Изображение1"/>
          <p:cNvPicPr>
            <a:picLocks noChangeAspect="1"/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BAAAAAAAAAFRiQgA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BzL3Ns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BUYkIAf39/AP76yQPMzMwAwMD/AH9/fwAAAAAAAAAAAAAAAAD///8AAAAAACEAAAAYAAAAFAAAAGsBAADbBgAAxRoAALAo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904760" y="1696161"/>
            <a:ext cx="3103822" cy="3821019"/>
          </a:xfrm>
          <a:prstGeom prst="rect">
            <a:avLst/>
          </a:prstGeom>
          <a:noFill/>
          <a:ln w="12700" cap="flat" cmpd="sng" algn="ctr">
            <a:solidFill>
              <a:srgbClr val="546242"/>
            </a:solidFill>
            <a:prstDash val="solid"/>
            <a:headEnd type="none"/>
            <a:tailEnd type="none"/>
          </a:ln>
          <a:effectLst/>
        </p:spPr>
      </p:pic>
      <p:pic>
        <p:nvPicPr>
          <p:cNvPr id="11" name="Изображение2"/>
          <p:cNvPicPr>
            <a:picLocks noChangeAspect="1"/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BAAAAAAAAAFRiQgA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I0AAAAAAAAAAAAAAAAAAABkAAAAZAAAAAAAAAAjAAAABAAAAGQAAAAXAAAAFAAAAAAAAAAAAAAA/38AAP9/AAAAAAAACQAAAAQAAABzL3Ns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BUYkIAf39/AP76yQPMzMwAwMD/AH9/fwAAAAAAAAAAAAAAAAD///8AAAAAACEAAAAYAAAAFAAAALEcAADBBgAAGDcAAK4oAAAQAAAAJgAAAAgAAAD//////////w=="/>
              </a:ext>
            </a:extLst>
          </p:cNvPicPr>
          <p:nvPr/>
        </p:nvPicPr>
        <p:blipFill>
          <a:blip r:embed="rId3"/>
          <a:srcRect t="1410"/>
          <a:stretch>
            <a:fillRect/>
          </a:stretch>
        </p:blipFill>
        <p:spPr>
          <a:xfrm>
            <a:off x="3324889" y="3495835"/>
            <a:ext cx="3500784" cy="2982213"/>
          </a:xfrm>
          <a:prstGeom prst="rect">
            <a:avLst/>
          </a:prstGeom>
          <a:noFill/>
          <a:ln w="12700" cap="flat" cmpd="sng" algn="ctr">
            <a:solidFill>
              <a:srgbClr val="546242"/>
            </a:solidFill>
            <a:prstDash val="solid"/>
            <a:headEnd type="none"/>
            <a:tailEnd type="none"/>
          </a:ln>
          <a:effectLst/>
        </p:spPr>
      </p:pic>
      <p:pic>
        <p:nvPicPr>
          <p:cNvPr id="12" name="Изображение1"/>
          <p:cNvPicPr>
            <a:picLocks noChangeAspect="1"/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7_tYdtZRMAAAAlAAAAEQAAAC8BAAAAkAAAAEgAAACQAAAASAAAAAAAAAAAAAAAAAAAAAEAAABQAAAAAAAAAAAA4D8AAAAAAADgPwAAAAAAAOA/AAAAAAAA4D8AAAAAAADgPwAAAAAAAOA/AAAAAAAA4D8AAAAAAADgPwAAAAAAAOA/AAAAAAAA4D8CAAAAjAAAAAEAAAAAAAAApbWSDP///wgAAAAAAAAAAAAAAAAAAAAAAAAAAAAAAAAAAAAAZAAAAAEAAABAAAAAAAAAAAAAAAAAAAAAAAAAAAAAAAAAAAAAAAAAAAAAAAAAAAAAAAAAAAAAAAAAAAAAAAAAAAAAAAAAAAAAAAAAAAAAAAAAAAAAAAAAAAAAAAAAAAAAFAAAADwAAAABAAAAAAAAAFRiQgA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AAQA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BUYkIAf39/AP76yQPMzMwAwMD/AH9/fwAAAAAAAAAAAAAAAAD///8AAAAAACEAAAAYAAAAFAAAAL0HAADOBwAAFTIAACQo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5552658" y="1820169"/>
            <a:ext cx="3166283" cy="2417942"/>
          </a:xfrm>
          <a:prstGeom prst="rect">
            <a:avLst/>
          </a:prstGeom>
          <a:solidFill>
            <a:srgbClr val="A5B592"/>
          </a:solidFill>
          <a:ln w="12700" cap="flat" cmpd="sng" algn="ctr">
            <a:solidFill>
              <a:srgbClr val="546242"/>
            </a:solidFill>
            <a:prstDash val="solid"/>
            <a:headEnd type="none"/>
            <a:tailEnd type="none"/>
          </a:ln>
          <a:effectLst/>
        </p:spPr>
      </p:pic>
    </p:spTree>
    <p:extLst>
      <p:ext uri="{BB962C8B-B14F-4D97-AF65-F5344CB8AC3E}">
        <p14:creationId xmlns:p14="http://schemas.microsoft.com/office/powerpoint/2010/main" val="223277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Перечень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(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возможных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sz="2800"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инвестиционных</a:t>
            </a:r>
            <a:r>
              <a:rPr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проектов</a:t>
            </a:r>
            <a: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br>
              <a:rPr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sz="2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" name="Shape 136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solidFill>
            <a:srgbClr val="A5B592"/>
          </a:solidFill>
        </p:spPr>
        <p:txBody>
          <a:bodyPr>
            <a:normAutofit/>
          </a:bodyPr>
          <a:lstStyle>
            <a:defPPr/>
            <a:lvl1pPr lvl="0"/>
          </a:lstStyle>
          <a:p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Наименование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проекта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-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Строительство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завода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минеральных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удобрений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базе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бывшего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объекта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уничтожению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химического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оружия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(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промышленный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комплекс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)</a:t>
            </a:r>
          </a:p>
          <a:p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Инвестиционная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площадка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-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Саратовская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область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п.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Михайловский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(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базе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имущественного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комплекса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ФКП «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Горный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»)</a:t>
            </a:r>
          </a:p>
          <a:p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Ориентировочный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объём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инвестиций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- </a:t>
            </a:r>
          </a:p>
          <a:p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Проектная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мощность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-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предприятии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планируется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производить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2100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тонн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аммиака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3300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тонн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карбамида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и 500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тонн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«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голубого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аммиака</a:t>
            </a:r>
            <a:r>
              <a:rPr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в </a:t>
            </a:r>
            <a:r>
              <a:rPr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сутки</a:t>
            </a:r>
            <a:endParaRPr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" indent="0">
              <a:buNone/>
            </a:pPr>
            <a:r>
              <a:rPr sz="28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Создание</a:t>
            </a:r>
            <a:r>
              <a:rPr sz="2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рабочих</a:t>
            </a:r>
            <a:r>
              <a:rPr sz="2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sz="2800" b="1" dirty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мест</a:t>
            </a:r>
            <a:r>
              <a:rPr sz="2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- 850</a:t>
            </a:r>
          </a:p>
          <a:p>
            <a:endParaRPr dirty="0">
              <a:solidFill>
                <a:schemeClr val="bg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F562E1B5-D23E-445E-8072-975548840857}"/>
              </a:ext>
            </a:extLst>
          </p:cNvPr>
          <p:cNvSpPr/>
          <p:nvPr/>
        </p:nvSpPr>
        <p:spPr>
          <a:xfrm>
            <a:off x="5170714" y="3842657"/>
            <a:ext cx="262345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$</a:t>
            </a:r>
            <a:r>
              <a:rPr lang="ru-RU" sz="3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млрд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1357756">
            <a:off x="388862" y="1802916"/>
            <a:ext cx="2999948" cy="1253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" lvl="0" indent="323850" defTabSz="685800">
              <a:lnSpc>
                <a:spcPct val="115000"/>
              </a:lnSpc>
              <a:spcBef>
                <a:spcPts val="800"/>
              </a:spcBef>
              <a:defRPr lang="en-US" cap="none">
                <a:solidFill>
                  <a:srgbClr val="A5B592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dirty="0" smtClean="0">
              <a:latin typeface="Calibri"/>
              <a:ea typeface="Calibri"/>
              <a:cs typeface="Calibri"/>
            </a:endParaRPr>
          </a:p>
          <a:p>
            <a:pPr marL="36195" lvl="0" indent="323850" defTabSz="685800">
              <a:lnSpc>
                <a:spcPct val="115000"/>
              </a:lnSpc>
              <a:spcBef>
                <a:spcPts val="800"/>
              </a:spcBef>
              <a:defRPr lang="en-US" cap="none">
                <a:solidFill>
                  <a:srgbClr val="A5B592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dirty="0">
              <a:latin typeface="Calibri"/>
              <a:ea typeface="Calibri"/>
              <a:cs typeface="Calibri"/>
            </a:endParaRPr>
          </a:p>
          <a:p>
            <a:pPr marL="36195" lvl="0" indent="323850" defTabSz="685800">
              <a:lnSpc>
                <a:spcPct val="115000"/>
              </a:lnSpc>
              <a:spcBef>
                <a:spcPts val="800"/>
              </a:spcBef>
              <a:defRPr lang="en-US" cap="none">
                <a:solidFill>
                  <a:srgbClr val="A5B592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dirty="0" smtClean="0">
              <a:latin typeface="Calibri"/>
              <a:ea typeface="Calibri"/>
              <a:cs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5171" y="1404257"/>
            <a:ext cx="8142515" cy="37856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АО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«Федеральная корпорация по развитию малого и среднего предпринимательства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НМК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«Фонд микрокредитования субъектов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малого предпринимательства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Саратовской области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b="1" kern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АНО «Центр поддержки экспорта Саратовской области» 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Центр предпринимателя «Мой бизнес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000" b="1" kern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2000" b="1" kern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ru-RU" sz="2000" b="1" kern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4171" y="239487"/>
            <a:ext cx="87738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rgbClr val="E7BC29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Меры </a:t>
            </a:r>
            <a:r>
              <a:rPr lang="ru-RU" sz="2800" b="1" dirty="0" smtClean="0">
                <a:solidFill>
                  <a:srgbClr val="E7BC29">
                    <a:lumMod val="50000"/>
                  </a:srgb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государственной поддержки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83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933796" y="718244"/>
            <a:ext cx="7406640" cy="1356360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Инвестиционные ниши</a:t>
            </a:r>
            <a:endParaRPr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Изображение4"/>
          <p:cNvPicPr>
            <a:picLocks noChangeAspect="1"/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O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AAAAACf39/AP76yQPMzMwAwMD/AH9/fwAAAAAAAAAAAAAAAAD///8AAAAAACEAAAAYAAAAFAAAAFUfAACWDgAAJSIAAGYR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5229571" y="2648373"/>
            <a:ext cx="457200" cy="4572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819332" y="2502786"/>
            <a:ext cx="3045096" cy="44627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6195" lvl="0" indent="323850" algn="ctr" defTabSz="685800">
              <a:lnSpc>
                <a:spcPct val="115000"/>
              </a:lnSpc>
              <a:spcBef>
                <a:spcPts val="800"/>
              </a:spcBef>
              <a:defRPr lang="en-US" sz="4000" cap="none">
                <a:solidFill>
                  <a:srgbClr val="A5B592"/>
                </a:solidFill>
              </a:defRPr>
            </a:pPr>
            <a:r>
              <a:rPr lang="ru-RU" sz="2000" b="1" kern="1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rPr>
              <a:t>Медицина</a:t>
            </a:r>
            <a:endParaRPr lang="ru-RU" sz="2000" b="1" kern="1" dirty="0">
              <a:solidFill>
                <a:schemeClr val="accent3">
                  <a:lumMod val="50000"/>
                </a:schemeClr>
              </a:solidFill>
              <a:latin typeface="Times New Roman" pitchFamily="1" charset="0"/>
              <a:ea typeface="Calibri" pitchFamily="2" charset="-52"/>
              <a:cs typeface="Times New Roman" pitchFamily="1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1781" y="2502786"/>
            <a:ext cx="4608945" cy="70788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6195" lvl="0" algn="ctr" defTabSz="685800">
              <a:defRPr lang="en-US" sz="4000" cap="none">
                <a:solidFill>
                  <a:srgbClr val="A5B592"/>
                </a:solidFill>
              </a:defRPr>
            </a:pPr>
            <a:r>
              <a:rPr lang="ru-RU" sz="2000" b="1" kern="1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rPr>
              <a:t>Развитие </a:t>
            </a:r>
            <a:r>
              <a:rPr lang="ru-RU" sz="2000" b="1" kern="1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rPr>
              <a:t>                        </a:t>
            </a:r>
            <a:r>
              <a:rPr lang="ru-RU" sz="2000" b="1" kern="1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rPr>
              <a:t>предпринимательства</a:t>
            </a:r>
            <a:endParaRPr lang="ru-RU" sz="2000" b="1" kern="1" dirty="0">
              <a:solidFill>
                <a:schemeClr val="accent3">
                  <a:lumMod val="50000"/>
                </a:schemeClr>
              </a:solidFill>
              <a:latin typeface="Times New Roman" pitchFamily="1" charset="0"/>
              <a:ea typeface="Calibri" pitchFamily="2" charset="-52"/>
              <a:cs typeface="Times New Roman" pitchFamily="1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257" y="4278086"/>
            <a:ext cx="7522029" cy="707886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u="none" strike="noStrike" kern="1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" charset="0"/>
                <a:ea typeface="Calibri" pitchFamily="2" charset="-52"/>
                <a:cs typeface="Times New Roman" pitchFamily="1" charset="0"/>
              </a:rPr>
              <a:t>Создание </a:t>
            </a:r>
            <a:r>
              <a:rPr kumimoji="0" lang="ru-RU" sz="2000" b="1" u="none" strike="noStrike" kern="1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" charset="0"/>
                <a:ea typeface="Calibri" pitchFamily="2" charset="-52"/>
                <a:cs typeface="Times New Roman" pitchFamily="1" charset="0"/>
              </a:rPr>
              <a:t>промышленного комплекса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u="none" strike="noStrike" kern="1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imes New Roman" pitchFamily="1" charset="0"/>
                <a:ea typeface="Calibri" pitchFamily="2" charset="-52"/>
                <a:cs typeface="Times New Roman" pitchFamily="1" charset="0"/>
              </a:rPr>
              <a:t>по переработке отходов</a:t>
            </a:r>
            <a:endParaRPr kumimoji="0" lang="ru-RU" sz="2000" b="0" u="none" strike="noStrike" kern="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10" name="Изображение5"/>
          <p:cNvPicPr>
            <a:picLocks noChangeAspect="1"/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O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AAAAACf39/AP76yQPMzMwAwMD/AH9/fwAAAAAAAAAAAAAAAAD///8AAAAAACEAAAAYAAAAFAAAAJglAAADIAAAdCsAAN8l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5458171" y="4468586"/>
            <a:ext cx="952500" cy="9525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801551" y="3244334"/>
            <a:ext cx="30628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Фармацевтический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бизнес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11781" y="3280334"/>
            <a:ext cx="46089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Сетевые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маркетплейсы</a:t>
            </a:r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4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857250" y="609600"/>
            <a:ext cx="7406640" cy="868218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Образ будущего ГО</a:t>
            </a:r>
            <a:endParaRPr sz="28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3028891"/>
            <a:ext cx="4572000" cy="41787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195" lvl="0" indent="323850" algn="ctr" defTabSz="685800">
              <a:lnSpc>
                <a:spcPct val="115000"/>
              </a:lnSpc>
              <a:spcBef>
                <a:spcPts val="800"/>
              </a:spcBef>
              <a:defRPr lang="ru-RU" sz="2000" b="1" cap="none">
                <a:solidFill>
                  <a:srgbClr val="222613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sz="2000" b="1" kern="1" dirty="0">
              <a:solidFill>
                <a:srgbClr val="222613"/>
              </a:solidFill>
              <a:latin typeface="Times New Roman" pitchFamily="1" charset="0"/>
              <a:cs typeface="Times New Roman" pitchFamily="1" charset="0"/>
            </a:endParaRPr>
          </a:p>
        </p:txBody>
      </p:sp>
      <p:sp>
        <p:nvSpPr>
          <p:cNvPr id="4" name="Shape 135"/>
          <p:cNvSpPr txBox="1">
            <a:spLocks noChangeArrowheads="1"/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5_tYdtZ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/vrJA8zMzADAwP8Af39/AAAAAAAAAAAAAAAAAAAAAAAAAAAAIQAAABgAAAAUAAAARgUAAMADAADWMgAAGAwAABAAAAAmAAAACAAAAAAgAAAAAAAA"/>
              </a:ext>
            </a:extLst>
          </p:cNvSpPr>
          <p:nvPr/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wrap="square" lIns="91440" tIns="45720" rIns="91440" bIns="45720" numCol="1" spcCol="215900" rtlCol="0" anchor="ctr">
            <a:prstTxWarp prst="textNoShape">
              <a:avLst/>
            </a:prstTxWarp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6195" indent="323850" algn="ctr">
              <a:lnSpc>
                <a:spcPct val="115000"/>
              </a:lnSpc>
              <a:spcBef>
                <a:spcPts val="800"/>
              </a:spcBef>
              <a:defRPr lang="en-US"/>
            </a:pPr>
            <a:r>
              <a:rPr lang="en-US" dirty="0" smtClean="0"/>
              <a:t/>
            </a:r>
            <a:br>
              <a:rPr lang="en-US" dirty="0" smtClean="0"/>
            </a:br>
            <a:endParaRPr lang="en-US" sz="3200" dirty="0">
              <a:solidFill>
                <a:srgbClr val="222613"/>
              </a:solidFill>
              <a:latin typeface="Times New Roman" pitchFamily="1" charset="0"/>
              <a:ea typeface="Corbel" pitchFamily="2" charset="-52"/>
              <a:cs typeface="Times New Roman" pitchFamily="1" charset="0"/>
            </a:endParaRPr>
          </a:p>
        </p:txBody>
      </p:sp>
      <p:sp>
        <p:nvSpPr>
          <p:cNvPr id="5" name="Прямоугольник1"/>
          <p:cNvSpPr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5_tYdtZ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/vrJA8zMzADAwP8Af39/AAAAAAAAAAAAAAAAAAAAAAAAAAAAIQAAABgAAAAUAAAAyRwAAKQNAADpMgAAYRgAABAAAAAmAAAACAAAAP//////////"/>
              </a:ext>
            </a:extLst>
          </p:cNvSpPr>
          <p:nvPr/>
        </p:nvSpPr>
        <p:spPr>
          <a:xfrm>
            <a:off x="4679315" y="2346036"/>
            <a:ext cx="3596640" cy="96058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marL="36195" indent="323850" algn="ctr" defTabSz="685800">
              <a:lnSpc>
                <a:spcPct val="115000"/>
              </a:lnSpc>
              <a:spcBef>
                <a:spcPts val="800"/>
              </a:spcBef>
              <a:tabLst/>
              <a:defRPr lang="ru-RU" sz="2000" b="1" cap="none">
                <a:solidFill>
                  <a:srgbClr val="222613"/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defRPr>
            </a:pPr>
            <a:endParaRPr dirty="0"/>
          </a:p>
        </p:txBody>
      </p:sp>
      <p:sp>
        <p:nvSpPr>
          <p:cNvPr id="6" name="Прямоугольник2"/>
          <p:cNvSpPr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5_tYdtZ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/vrJA8zMzADAwP8Af39/AAAAAAAAAAAAAAAAAAAAAAAAAAAAIQAAABgAAAAUAAAAgxAAALUbAAC+LAAAcSYAABAAAAAmAAAACAAAAP//////////"/>
              </a:ext>
            </a:extLst>
          </p:cNvSpPr>
          <p:nvPr/>
        </p:nvSpPr>
        <p:spPr>
          <a:xfrm>
            <a:off x="419418" y="4701310"/>
            <a:ext cx="4789891" cy="124690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marL="36195" indent="323850" algn="ctr" defTabSz="685800">
              <a:lnSpc>
                <a:spcPct val="115000"/>
              </a:lnSpc>
              <a:spcBef>
                <a:spcPts val="800"/>
              </a:spcBef>
              <a:tabLst/>
              <a:defRPr lang="ru-RU" sz="2000" b="1" cap="none">
                <a:solidFill>
                  <a:srgbClr val="222613"/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defRPr>
            </a:pPr>
            <a:endParaRPr dirty="0"/>
          </a:p>
          <a:p>
            <a:pPr marL="36195" indent="323850" algn="ctr" defTabSz="685800">
              <a:lnSpc>
                <a:spcPct val="115000"/>
              </a:lnSpc>
              <a:spcBef>
                <a:spcPts val="800"/>
              </a:spcBef>
              <a:tabLst/>
              <a:defRPr lang="ru-RU" sz="2000" b="1" cap="none">
                <a:solidFill>
                  <a:srgbClr val="222613"/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defRPr>
            </a:pPr>
            <a:endParaRPr dirty="0"/>
          </a:p>
        </p:txBody>
      </p:sp>
      <p:sp>
        <p:nvSpPr>
          <p:cNvPr id="7" name="Прямоугольник3"/>
          <p:cNvSpPr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5_tYdtZ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/vrJA8zMzADAwP8Af39/AAAAAAAAAAAAAAAAAAAAAAAAAAAAIQAAABgAAAAUAAAAgQUAAHgNAADeGAAApxkAABAAAAAmAAAACAAAAP//////////"/>
              </a:ext>
            </a:extLst>
          </p:cNvSpPr>
          <p:nvPr/>
        </p:nvSpPr>
        <p:spPr>
          <a:xfrm>
            <a:off x="894715" y="2189480"/>
            <a:ext cx="3147695" cy="132109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marL="36195" indent="323850" algn="ctr" defTabSz="685800">
              <a:lnSpc>
                <a:spcPct val="115000"/>
              </a:lnSpc>
              <a:spcBef>
                <a:spcPts val="800"/>
              </a:spcBef>
              <a:tabLst/>
              <a:defRPr lang="ru-RU" sz="2000" b="1" cap="none">
                <a:solidFill>
                  <a:srgbClr val="222613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dirty="0"/>
          </a:p>
          <a:p>
            <a:pPr marL="36195" indent="323850" algn="ctr" defTabSz="685800">
              <a:lnSpc>
                <a:spcPct val="115000"/>
              </a:lnSpc>
              <a:spcBef>
                <a:spcPts val="800"/>
              </a:spcBef>
              <a:tabLst/>
              <a:defRPr lang="ru-RU" sz="2000" b="1" cap="none">
                <a:solidFill>
                  <a:srgbClr val="222613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dirty="0"/>
          </a:p>
        </p:txBody>
      </p:sp>
      <p:pic>
        <p:nvPicPr>
          <p:cNvPr id="10" name="Изображение3"/>
          <p:cNvPicPr>
            <a:picLocks noChangeAspect="1"/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AAAAACf39/AP76yQPMzMwAwMD/AH9/fwAAAAAAAAAAAAAAAAD///8AAAAAACEAAAAYAAAAFAAAAFosAAAqGQAA9DAAAMQd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7805057" y="5571603"/>
            <a:ext cx="1143000" cy="108280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18456" y="1965960"/>
            <a:ext cx="7557499" cy="36625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инвестиционными проектами</a:t>
            </a:r>
          </a:p>
          <a:p>
            <a:pPr algn="ctr"/>
            <a:endParaRPr lang="ru-RU" sz="24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Эффективная работа с инвесторами</a:t>
            </a:r>
          </a:p>
          <a:p>
            <a:pPr algn="ctr"/>
            <a:endParaRPr lang="ru-RU" sz="24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комфортной и безопасной 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экономически 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устойчивой среды</a:t>
            </a:r>
          </a:p>
          <a:p>
            <a:pPr algn="ctr"/>
            <a:endParaRPr lang="ru-RU" sz="24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инфраструктура</a:t>
            </a:r>
          </a:p>
          <a:p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94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sz="32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Слайда1"/>
          <p:cNvSpPr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5_tYdtZ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P///wEAAAAAAAAAAAAAAAAAAAAAAAAAAAAAAAAAAAAAAAAAAAAAAAB/f38A/vrJA8zMzADAwP8Af39/AAAAAAAAAAAAAAAAAAAAAAAAAAAAIQAAABgAAAAUAAAAkQUAAKwCAAAhMwAABAsAABAAAAAmAAAACAAAAP//////////"/>
              </a:ext>
            </a:extLst>
          </p:cNvSpPr>
          <p:nvPr/>
        </p:nvSpPr>
        <p:spPr>
          <a:xfrm>
            <a:off x="904875" y="434340"/>
            <a:ext cx="7406640" cy="135636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spcCol="215900" anchor="ctr"/>
          <a:lstStyle/>
          <a:p>
            <a:pPr marL="36195" indent="323850" algn="ctr" defTabSz="685800">
              <a:lnSpc>
                <a:spcPct val="115000"/>
              </a:lnSpc>
              <a:spcBef>
                <a:spcPts val="800"/>
              </a:spcBef>
              <a:tabLst/>
              <a:defRPr lang="en-US" sz="4000" cap="none">
                <a:solidFill>
                  <a:schemeClr val="accent1"/>
                </a:solidFill>
              </a:defRPr>
            </a:pPr>
            <a:r>
              <a:rPr dirty="0"/>
              <a:t/>
            </a:r>
            <a:br>
              <a:rPr dirty="0"/>
            </a:br>
            <a:r>
              <a:rPr lang="ru-RU" sz="2800" b="1" cap="none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rPr>
              <a:t>Топ-действия </a:t>
            </a:r>
            <a:r>
              <a:rPr lang="ru-RU" sz="2800" b="1" cap="none" dirty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rPr>
              <a:t>администрации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739999"/>
              </p:ext>
            </p:extLst>
          </p:nvPr>
        </p:nvGraphicFramePr>
        <p:xfrm>
          <a:off x="904876" y="2338705"/>
          <a:ext cx="7406639" cy="37287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406639"/>
              </a:tblGrid>
              <a:tr h="3637552">
                <a:tc>
                  <a:txBody>
                    <a:bodyPr/>
                    <a:lstStyle/>
                    <a:p>
                      <a:pPr marL="0" marR="0" indent="0" algn="just">
                        <a:buNone/>
                        <a:defRPr lang="en-US" sz="2800" b="1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24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</a:t>
                      </a:r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Сформировать пул инвестиционных кейсов:</a:t>
                      </a:r>
                    </a:p>
                    <a:p>
                      <a:pPr marL="0" marR="0" indent="0" algn="just">
                        <a:buNone/>
                        <a:defRPr lang="en-US" sz="2800" b="1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24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</a:t>
                      </a:r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птечный пункт;</a:t>
                      </a:r>
                    </a:p>
                    <a:p>
                      <a:pPr marL="0" marR="0" indent="0" algn="just">
                        <a:buNone/>
                        <a:defRPr lang="en-US" sz="2800" b="1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24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т</a:t>
                      </a:r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ранспортное обслуживание населения;</a:t>
                      </a:r>
                    </a:p>
                    <a:p>
                      <a:pPr algn="just"/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24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</a:t>
                      </a:r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ткрытие пункта</a:t>
                      </a:r>
                      <a:r>
                        <a:rPr lang="ru-RU" sz="24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выдачи заказов </a:t>
                      </a:r>
                      <a:r>
                        <a:rPr lang="en-US" sz="2400" b="1" i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Wildberries</a:t>
                      </a:r>
                      <a:r>
                        <a:rPr lang="ru-RU" sz="24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en-US" sz="24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24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достроить промышленный комплекс;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24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досуговый центр</a:t>
                      </a:r>
                      <a:r>
                        <a:rPr lang="ru-RU" sz="2400" b="1" i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для населения.</a:t>
                      </a:r>
                      <a:endParaRPr lang="ru-RU" sz="2400" b="1" i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lang="en-US" sz="2800" b="1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7BC2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2. Работа с внутренними инвесторами.</a:t>
                      </a: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" charset="0"/>
                        <a:cs typeface="Times New Roman" pitchFamily="1" charset="0"/>
                      </a:endParaRPr>
                    </a:p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lang="en-US" sz="2800" b="1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7BC2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3. Работа с внешними инвесторами. </a:t>
                      </a: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" charset="0"/>
                        <a:cs typeface="Times New Roman" pitchFamily="1" charset="0"/>
                      </a:endParaRPr>
                    </a:p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lang="en-US" sz="2800" b="1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E7BC2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4. Работа с корпорацией развития.</a:t>
                      </a:r>
                      <a:endParaRPr sz="2400" dirty="0"/>
                    </a:p>
                  </a:txBody>
                  <a:tcPr marL="35560" marR="35560" marT="35560" marB="355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smNativeData">
                    <pr:rowheight xmlns:pr="smNativeData" xmlns="" xmlns:p15="http://schemas.microsoft.com/office/powerpoint/2012/main" xmlns:p14="http://schemas.microsoft.com/office/powerpoint/2010/main" xmlns:mc="http://schemas.openxmlformats.org/markup-compatibility/2006" dt="1701676981" type="min" val="11563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271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1BD5CD-041A-4DCD-B6E1-15B965702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17231"/>
            <a:ext cx="7406640" cy="135636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КОНТАКТЫ</a:t>
            </a:r>
          </a:p>
        </p:txBody>
      </p:sp>
      <p:sp>
        <p:nvSpPr>
          <p:cNvPr id="5" name="Прямоугольник 5">
            <a:extLst>
              <a:ext uri="{FF2B5EF4-FFF2-40B4-BE49-F238E27FC236}">
                <a16:creationId xmlns="" xmlns:a16="http://schemas.microsoft.com/office/drawing/2014/main" id="{9DBED5B1-5435-4372-AA44-ED003B101BBD}"/>
              </a:ext>
            </a:extLst>
          </p:cNvPr>
          <p:cNvSpPr/>
          <p:nvPr/>
        </p:nvSpPr>
        <p:spPr>
          <a:xfrm>
            <a:off x="427844" y="1126752"/>
            <a:ext cx="4036569" cy="1629762"/>
          </a:xfrm>
          <a:prstGeom prst="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Глава городского округа</a:t>
            </a:r>
          </a:p>
          <a:p>
            <a:pPr>
              <a:lnSpc>
                <a:spcPct val="100000"/>
              </a:lnSpc>
            </a:pP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Романов Алексей Михайлович</a:t>
            </a:r>
          </a:p>
          <a:p>
            <a:pPr>
              <a:lnSpc>
                <a:spcPct val="100000"/>
              </a:lnSpc>
            </a:pPr>
            <a:endParaRPr lang="ru-RU" sz="2000" strike="noStrike" spc="-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8(84577) 2-22-09</a:t>
            </a:r>
          </a:p>
          <a:p>
            <a:pPr>
              <a:lnSpc>
                <a:spcPct val="100000"/>
              </a:lnSpc>
            </a:pPr>
            <a:r>
              <a:rPr lang="en-US" sz="2000" spc="-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2000" spc="-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mihailovski.ru</a:t>
            </a:r>
            <a:endParaRPr lang="ru-RU" sz="2000" strike="noStrike" spc="-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8">
            <a:extLst>
              <a:ext uri="{FF2B5EF4-FFF2-40B4-BE49-F238E27FC236}">
                <a16:creationId xmlns="" xmlns:a16="http://schemas.microsoft.com/office/drawing/2014/main" id="{D8B1F881-DB90-4ABB-B7B2-79AAAEAA4398}"/>
              </a:ext>
            </a:extLst>
          </p:cNvPr>
          <p:cNvSpPr/>
          <p:nvPr/>
        </p:nvSpPr>
        <p:spPr>
          <a:xfrm>
            <a:off x="2944348" y="2301917"/>
            <a:ext cx="5788508" cy="1629762"/>
          </a:xfrm>
          <a:prstGeom prst="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Инвестиционный уполномоченный</a:t>
            </a:r>
            <a:endParaRPr lang="ru-RU" sz="2000" b="1" strike="noStrike" spc="-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000" strike="noStrike" spc="-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Курсаков</a:t>
            </a:r>
            <a:r>
              <a:rPr lang="ru-RU" sz="2000" strike="noStrike" spc="-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 Александр Александрович</a:t>
            </a:r>
            <a:endParaRPr lang="ru-RU" sz="2000" strike="noStrike" spc="-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000" spc="-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b="0" strike="noStrike" spc="-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 </a:t>
            </a:r>
            <a:r>
              <a:rPr lang="ru-RU" sz="2000" b="0" strike="noStrike" spc="-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DejaVu Sans"/>
                <a:cs typeface="Times New Roman" panose="02020603050405020304" pitchFamily="18" charset="0"/>
              </a:rPr>
              <a:t>8</a:t>
            </a: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(84577</a:t>
            </a:r>
            <a:r>
              <a:rPr lang="ru-RU" sz="2000" spc="-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spc="-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2-21-60</a:t>
            </a:r>
            <a:endParaRPr lang="ru-RU" sz="2000" spc="-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000" spc="-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2000" spc="-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mihailovski.ru</a:t>
            </a:r>
            <a:endParaRPr lang="ru-RU" sz="1800" b="0" strike="noStrike" spc="-1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9" name="Рисунок 8" descr="Телефон">
            <a:extLst>
              <a:ext uri="{FF2B5EF4-FFF2-40B4-BE49-F238E27FC236}">
                <a16:creationId xmlns="" xmlns:a16="http://schemas.microsoft.com/office/drawing/2014/main" id="{23001DD8-075F-465F-ACFA-DF67ACAB25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44714" y="385403"/>
            <a:ext cx="757891" cy="757891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10800000" flipV="1">
            <a:off x="1403071" y="4911402"/>
            <a:ext cx="6122683" cy="1144283"/>
          </a:xfrm>
          <a:ln w="38100">
            <a:solidFill>
              <a:schemeClr val="accent3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pPr marL="34290" indent="0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«Корпорация развития Саратовской области» </a:t>
            </a:r>
          </a:p>
          <a:p>
            <a:pPr marL="34290" indent="0"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8(8452) 79-69-96</a:t>
            </a:r>
          </a:p>
          <a:p>
            <a:pPr marL="34290" indent="0">
              <a:buNone/>
            </a:pP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aokrso@mail.ru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AF7C553-6E52-4092-ADDE-2175069D090A}"/>
              </a:ext>
            </a:extLst>
          </p:cNvPr>
          <p:cNvSpPr txBox="1"/>
          <p:nvPr/>
        </p:nvSpPr>
        <p:spPr>
          <a:xfrm>
            <a:off x="163287" y="423960"/>
            <a:ext cx="8784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характеристика Михайловского ГО</a:t>
            </a: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="" xmlns:a16="http://schemas.microsoft.com/office/drawing/2014/main" id="{24F201B0-F600-48D2-92CF-0123453A87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2446509"/>
              </p:ext>
            </p:extLst>
          </p:nvPr>
        </p:nvGraphicFramePr>
        <p:xfrm>
          <a:off x="654147" y="1181686"/>
          <a:ext cx="7835704" cy="4881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Рисунок 7" descr="Город">
            <a:extLst>
              <a:ext uri="{FF2B5EF4-FFF2-40B4-BE49-F238E27FC236}">
                <a16:creationId xmlns="" xmlns:a16="http://schemas.microsoft.com/office/drawing/2014/main" id="{6DC07D55-3DEE-4307-824D-85431A93978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698544" y="5280660"/>
            <a:ext cx="791307" cy="791307"/>
          </a:xfrm>
          <a:prstGeom prst="rect">
            <a:avLst/>
          </a:prstGeom>
          <a:effectLst>
            <a:glow rad="101600">
              <a:schemeClr val="accent3">
                <a:lumMod val="50000"/>
                <a:alpha val="60000"/>
              </a:schemeClr>
            </a:glow>
          </a:effectLst>
        </p:spPr>
      </p:pic>
      <p:pic>
        <p:nvPicPr>
          <p:cNvPr id="14" name="Рисунок 13" descr="Карта с кнопкой">
            <a:extLst>
              <a:ext uri="{FF2B5EF4-FFF2-40B4-BE49-F238E27FC236}">
                <a16:creationId xmlns="" xmlns:a16="http://schemas.microsoft.com/office/drawing/2014/main" id="{45F75EFF-BE94-4221-8978-E59EE168077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548573" y="2637692"/>
            <a:ext cx="791308" cy="791308"/>
          </a:xfrm>
          <a:prstGeom prst="rect">
            <a:avLst/>
          </a:prstGeom>
          <a:ln>
            <a:noFill/>
          </a:ln>
          <a:effectLst>
            <a:glow rad="101600">
              <a:schemeClr val="accent3">
                <a:lumMod val="50000"/>
                <a:alpha val="40000"/>
              </a:schemeClr>
            </a:glow>
          </a:effectLst>
          <a:scene3d>
            <a:camera prst="isometricOffAxis2Left"/>
            <a:lightRig rig="threePt" dir="t"/>
          </a:scene3d>
        </p:spPr>
      </p:pic>
      <p:pic>
        <p:nvPicPr>
          <p:cNvPr id="16" name="Рисунок 15" descr="Расширение бизнеса (справа налево)">
            <a:extLst>
              <a:ext uri="{FF2B5EF4-FFF2-40B4-BE49-F238E27FC236}">
                <a16:creationId xmlns="" xmlns:a16="http://schemas.microsoft.com/office/drawing/2014/main" id="{48F53075-A2E8-442D-8980-C9D94D3CAEA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98544" y="2749043"/>
            <a:ext cx="791308" cy="791308"/>
          </a:xfrm>
          <a:prstGeom prst="rect">
            <a:avLst/>
          </a:prstGeom>
          <a:ln>
            <a:noFill/>
          </a:ln>
          <a:effectLst>
            <a:glow rad="101600">
              <a:schemeClr val="accent3">
                <a:lumMod val="50000"/>
                <a:alpha val="60000"/>
              </a:schemeClr>
            </a:glow>
          </a:effectLst>
        </p:spPr>
      </p:pic>
      <p:pic>
        <p:nvPicPr>
          <p:cNvPr id="18" name="Рисунок 17" descr="Пейзаж холма">
            <a:extLst>
              <a:ext uri="{FF2B5EF4-FFF2-40B4-BE49-F238E27FC236}">
                <a16:creationId xmlns="" xmlns:a16="http://schemas.microsoft.com/office/drawing/2014/main" id="{4C3783E6-3739-458B-9364-9681A7D3078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548573" y="5231421"/>
            <a:ext cx="791308" cy="791308"/>
          </a:xfrm>
          <a:prstGeom prst="rect">
            <a:avLst/>
          </a:prstGeom>
          <a:effectLst>
            <a:glow rad="101600">
              <a:schemeClr val="accent3">
                <a:lumMod val="50000"/>
                <a:alpha val="6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62412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85C54A2-96E5-44C0-97B6-BADFA49D0966}"/>
              </a:ext>
            </a:extLst>
          </p:cNvPr>
          <p:cNvSpPr txBox="1"/>
          <p:nvPr/>
        </p:nvSpPr>
        <p:spPr>
          <a:xfrm>
            <a:off x="1524000" y="548640"/>
            <a:ext cx="6339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потенциал</a:t>
            </a: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="" xmlns:a16="http://schemas.microsoft.com/office/drawing/2014/main" id="{7C79B258-B7FA-4EAF-9F6E-5B2660954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7014117"/>
              </p:ext>
            </p:extLst>
          </p:nvPr>
        </p:nvGraphicFramePr>
        <p:xfrm>
          <a:off x="590844" y="1133415"/>
          <a:ext cx="8088922" cy="5175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0281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Группа людей">
            <a:extLst>
              <a:ext uri="{FF2B5EF4-FFF2-40B4-BE49-F238E27FC236}">
                <a16:creationId xmlns="" xmlns:a16="http://schemas.microsoft.com/office/drawing/2014/main" id="{3D0C36EA-71A5-46EB-B5F1-B7D79C5DA5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06740" y="714881"/>
            <a:ext cx="1145979" cy="114597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4A396F0-5BB8-40E6-BB52-5F25ACF9A90A}"/>
              </a:ext>
            </a:extLst>
          </p:cNvPr>
          <p:cNvSpPr txBox="1"/>
          <p:nvPr/>
        </p:nvSpPr>
        <p:spPr>
          <a:xfrm>
            <a:off x="1730326" y="633046"/>
            <a:ext cx="2700998" cy="1323439"/>
          </a:xfrm>
          <a:prstGeom prst="rect">
            <a:avLst/>
          </a:prstGeom>
          <a:solidFill>
            <a:srgbClr val="A5B592"/>
          </a:solidFill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реализуемых инвестиционных проектов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ABC7DE7-946B-4873-95BC-23BB4B4F74E7}"/>
              </a:ext>
            </a:extLst>
          </p:cNvPr>
          <p:cNvSpPr txBox="1"/>
          <p:nvPr/>
        </p:nvSpPr>
        <p:spPr>
          <a:xfrm>
            <a:off x="5401993" y="633046"/>
            <a:ext cx="3217161" cy="1292662"/>
          </a:xfrm>
          <a:prstGeom prst="rect">
            <a:avLst/>
          </a:prstGeom>
          <a:solidFill>
            <a:srgbClr val="A5B592"/>
          </a:solidFill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места, создаваемые в рамках инвестиционных проектов</a:t>
            </a:r>
          </a:p>
          <a:p>
            <a:pPr algn="r"/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46BB6E0-E01F-4BB6-910E-6ACA44E12CBA}"/>
              </a:ext>
            </a:extLst>
          </p:cNvPr>
          <p:cNvSpPr txBox="1"/>
          <p:nvPr/>
        </p:nvSpPr>
        <p:spPr>
          <a:xfrm>
            <a:off x="673716" y="2243439"/>
            <a:ext cx="2841674" cy="954107"/>
          </a:xfrm>
          <a:prstGeom prst="rect">
            <a:avLst/>
          </a:prstGeom>
          <a:solidFill>
            <a:srgbClr val="A5B592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инвестиции по реализуемым проектам 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DC4FC97-530A-434F-8D63-4250919D66BC}"/>
              </a:ext>
            </a:extLst>
          </p:cNvPr>
          <p:cNvSpPr txBox="1"/>
          <p:nvPr/>
        </p:nvSpPr>
        <p:spPr>
          <a:xfrm>
            <a:off x="4811151" y="2495094"/>
            <a:ext cx="3573194" cy="646331"/>
          </a:xfrm>
          <a:prstGeom prst="rect">
            <a:avLst/>
          </a:prstGeom>
          <a:solidFill>
            <a:srgbClr val="A5B592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в соцсетях, число участников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3A24E38-969E-405A-B0EC-045A88E55A6D}"/>
              </a:ext>
            </a:extLst>
          </p:cNvPr>
          <p:cNvSpPr txBox="1"/>
          <p:nvPr/>
        </p:nvSpPr>
        <p:spPr>
          <a:xfrm>
            <a:off x="6419730" y="2852329"/>
            <a:ext cx="1659988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 1000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 1326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="" xmlns:a16="http://schemas.microsoft.com/office/drawing/2014/main" id="{F525D991-888B-421F-819A-F2388206C2CE}"/>
              </a:ext>
            </a:extLst>
          </p:cNvPr>
          <p:cNvSpPr/>
          <p:nvPr/>
        </p:nvSpPr>
        <p:spPr>
          <a:xfrm>
            <a:off x="3615164" y="1150856"/>
            <a:ext cx="1364566" cy="119078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="" xmlns:a16="http://schemas.microsoft.com/office/drawing/2014/main" id="{8B372A24-6CB3-4937-86AD-E283EEE32F49}"/>
              </a:ext>
            </a:extLst>
          </p:cNvPr>
          <p:cNvSpPr/>
          <p:nvPr/>
        </p:nvSpPr>
        <p:spPr>
          <a:xfrm>
            <a:off x="281353" y="319421"/>
            <a:ext cx="1280160" cy="11907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Подъемный кран">
            <a:extLst>
              <a:ext uri="{FF2B5EF4-FFF2-40B4-BE49-F238E27FC236}">
                <a16:creationId xmlns="" xmlns:a16="http://schemas.microsoft.com/office/drawing/2014/main" id="{399749E0-23A8-4D86-B951-95C7A36873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4845" y="504281"/>
            <a:ext cx="790484" cy="790484"/>
          </a:xfrm>
          <a:prstGeom prst="rect">
            <a:avLst/>
          </a:prstGeom>
        </p:spPr>
      </p:pic>
      <p:sp>
        <p:nvSpPr>
          <p:cNvPr id="16" name="Овал 15">
            <a:extLst>
              <a:ext uri="{FF2B5EF4-FFF2-40B4-BE49-F238E27FC236}">
                <a16:creationId xmlns="" xmlns:a16="http://schemas.microsoft.com/office/drawing/2014/main" id="{99920D09-232A-4A66-A931-869C789BBB4E}"/>
              </a:ext>
            </a:extLst>
          </p:cNvPr>
          <p:cNvSpPr/>
          <p:nvPr/>
        </p:nvSpPr>
        <p:spPr>
          <a:xfrm>
            <a:off x="7779666" y="1670449"/>
            <a:ext cx="1251561" cy="114598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426</a:t>
            </a:r>
          </a:p>
        </p:txBody>
      </p:sp>
      <p:pic>
        <p:nvPicPr>
          <p:cNvPr id="20" name="Рисунок 19" descr="Деньги">
            <a:extLst>
              <a:ext uri="{FF2B5EF4-FFF2-40B4-BE49-F238E27FC236}">
                <a16:creationId xmlns="" xmlns:a16="http://schemas.microsoft.com/office/drawing/2014/main" id="{C4F4B5BD-AC63-4638-9DDE-B46C71B1804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4845" y="2818259"/>
            <a:ext cx="914400" cy="914400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3A759069-9B48-425C-A194-FB5996F3A575}"/>
              </a:ext>
            </a:extLst>
          </p:cNvPr>
          <p:cNvSpPr/>
          <p:nvPr/>
        </p:nvSpPr>
        <p:spPr>
          <a:xfrm>
            <a:off x="1934411" y="2923489"/>
            <a:ext cx="2124222" cy="852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1,7 млрд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15FEA5B2-3684-4D9F-9102-F978ED344001}"/>
              </a:ext>
            </a:extLst>
          </p:cNvPr>
          <p:cNvSpPr txBox="1"/>
          <p:nvPr/>
        </p:nvSpPr>
        <p:spPr>
          <a:xfrm>
            <a:off x="513574" y="4012603"/>
            <a:ext cx="2841674" cy="646331"/>
          </a:xfrm>
          <a:prstGeom prst="rect">
            <a:avLst/>
          </a:prstGeom>
          <a:solidFill>
            <a:srgbClr val="A5B592"/>
          </a:solidFill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Протяженность водопроводных сетей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4" name="Соединитель: уступ 23">
            <a:extLst>
              <a:ext uri="{FF2B5EF4-FFF2-40B4-BE49-F238E27FC236}">
                <a16:creationId xmlns="" xmlns:a16="http://schemas.microsoft.com/office/drawing/2014/main" id="{F7B27032-0157-4FC3-B66E-326E61D6F539}"/>
              </a:ext>
            </a:extLst>
          </p:cNvPr>
          <p:cNvCxnSpPr>
            <a:cxnSpLocks/>
          </p:cNvCxnSpPr>
          <p:nvPr/>
        </p:nvCxnSpPr>
        <p:spPr>
          <a:xfrm>
            <a:off x="524845" y="4672488"/>
            <a:ext cx="1205481" cy="67096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DC617906-182E-4394-AF80-89A24EE9EA95}"/>
              </a:ext>
            </a:extLst>
          </p:cNvPr>
          <p:cNvSpPr/>
          <p:nvPr/>
        </p:nvSpPr>
        <p:spPr>
          <a:xfrm>
            <a:off x="1794154" y="4672488"/>
            <a:ext cx="24400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59,9 км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ECE61AE1-A719-49D9-82E8-3C888E9A6FFC}"/>
              </a:ext>
            </a:extLst>
          </p:cNvPr>
          <p:cNvSpPr/>
          <p:nvPr/>
        </p:nvSpPr>
        <p:spPr>
          <a:xfrm>
            <a:off x="524845" y="5842039"/>
            <a:ext cx="8094309" cy="7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spc="50" dirty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Городской округ поселок Михайловский полностью газифицирован</a:t>
            </a:r>
            <a:endParaRPr lang="ru-RU" sz="2000" b="1" spc="50" dirty="0">
              <a:ln w="0"/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6F0327B0-9F34-4A1E-A102-83D0EC41E8A0}"/>
              </a:ext>
            </a:extLst>
          </p:cNvPr>
          <p:cNvSpPr txBox="1"/>
          <p:nvPr/>
        </p:nvSpPr>
        <p:spPr>
          <a:xfrm>
            <a:off x="4572000" y="3775659"/>
            <a:ext cx="3812345" cy="1815882"/>
          </a:xfrm>
          <a:prstGeom prst="rect">
            <a:avLst/>
          </a:prstGeom>
          <a:solidFill>
            <a:srgbClr val="A5B592"/>
          </a:solidFill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Транспортная инфраструктура городского округа состоит из автомобильных дорог общего пользования местного назначения. Общая протяженность дорог – </a:t>
            </a:r>
            <a:r>
              <a:rPr lang="ru-RU" sz="16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49,92 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км., из них с асфальтобетонным покрытием – </a:t>
            </a:r>
            <a:r>
              <a:rPr lang="ru-RU" sz="16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49,92 </a:t>
            </a: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км.</a:t>
            </a:r>
            <a:endParaRPr lang="ru-RU" sz="16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="" xmlns:a16="http://schemas.microsoft.com/office/drawing/2014/main" id="{85CF3794-43EE-4161-8752-B765D4BED4C4}"/>
              </a:ext>
            </a:extLst>
          </p:cNvPr>
          <p:cNvCxnSpPr/>
          <p:nvPr/>
        </p:nvCxnSpPr>
        <p:spPr>
          <a:xfrm>
            <a:off x="4572000" y="4068724"/>
            <a:ext cx="2869809" cy="0"/>
          </a:xfrm>
          <a:prstGeom prst="line">
            <a:avLst/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1" name="Овал 30">
            <a:extLst>
              <a:ext uri="{FF2B5EF4-FFF2-40B4-BE49-F238E27FC236}">
                <a16:creationId xmlns="" xmlns:a16="http://schemas.microsoft.com/office/drawing/2014/main" id="{D3EFB442-C8F5-4E33-A332-BF9E4D68E754}"/>
              </a:ext>
            </a:extLst>
          </p:cNvPr>
          <p:cNvSpPr/>
          <p:nvPr/>
        </p:nvSpPr>
        <p:spPr>
          <a:xfrm>
            <a:off x="1794154" y="4547792"/>
            <a:ext cx="1378633" cy="1215718"/>
          </a:xfrm>
          <a:prstGeom prst="ellipse">
            <a:avLst/>
          </a:prstGeom>
          <a:noFill/>
          <a:ln w="38100" cap="flat" cmpd="sng" algn="ctr">
            <a:solidFill>
              <a:schemeClr val="accent2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39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B3652B2-91A3-45C1-801A-A343FE881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0"/>
            <a:ext cx="7406640" cy="135636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инфраструктура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="" xmlns:a16="http://schemas.microsoft.com/office/drawing/2014/main" id="{13940BC9-E4D6-47BD-9D61-DBD765AC216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3929148"/>
              </p:ext>
            </p:extLst>
          </p:nvPr>
        </p:nvGraphicFramePr>
        <p:xfrm>
          <a:off x="443132" y="858128"/>
          <a:ext cx="8257736" cy="55708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1582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B3652B2-91A3-45C1-801A-A343FE881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265" y="0"/>
            <a:ext cx="7406640" cy="135636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инфраструктура</a:t>
            </a:r>
          </a:p>
        </p:txBody>
      </p:sp>
      <p:graphicFrame>
        <p:nvGraphicFramePr>
          <p:cNvPr id="11" name="Объект 10">
            <a:extLst>
              <a:ext uri="{FF2B5EF4-FFF2-40B4-BE49-F238E27FC236}">
                <a16:creationId xmlns="" xmlns:a16="http://schemas.microsoft.com/office/drawing/2014/main" id="{163BA05D-9BF3-4F36-8153-60BD3C790A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9713390"/>
              </p:ext>
            </p:extLst>
          </p:nvPr>
        </p:nvGraphicFramePr>
        <p:xfrm>
          <a:off x="669095" y="1082675"/>
          <a:ext cx="7806568" cy="5374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4079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857250" y="421410"/>
            <a:ext cx="7406640" cy="1176481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ru-RU" sz="2800" b="1" kern="1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rPr>
              <a:t>Основные </a:t>
            </a:r>
            <a:r>
              <a:rPr lang="ru-RU" sz="2800" b="1" kern="1" dirty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rPr>
              <a:t>организации</a:t>
            </a:r>
            <a:endParaRPr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Изображение1" descr="Мозговой штурм группы"/>
          <p:cNvPicPr>
            <a:picLocks noChangeAspect="1"/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7_tYdtZRMAAAAlAAAAEQAAAC0A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AAQA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AAAAACf39/AP76yQPMzMwAwMD/AH9/fwAAAAAAAAAAAAAAAAD///8AAAAAACEAAAAYAAAAFAAAACAsAADMAQAAwDEAAGwHAAAQAAAAJgAAAAgAAAD//////////w=="/>
              </a:ext>
            </a:extLst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:p15="http://schemas.microsoft.com/office/powerpoint/2012/main" xmlns:p14="http://schemas.microsoft.com/office/powerpoint/2010/main" xmlns:mc="http://schemas.openxmlformats.org/markup-compatibility/2006" xmlns="" r:embed="rId3"/>
              </a:ext>
            </a:extLst>
          </a:blip>
          <a:stretch>
            <a:fillRect/>
          </a:stretch>
        </p:blipFill>
        <p:spPr>
          <a:xfrm>
            <a:off x="6932815" y="421410"/>
            <a:ext cx="914400" cy="914400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361169"/>
              </p:ext>
            </p:extLst>
          </p:nvPr>
        </p:nvGraphicFramePr>
        <p:xfrm>
          <a:off x="544285" y="1335810"/>
          <a:ext cx="8080400" cy="4883653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420575"/>
                <a:gridCol w="4531739"/>
                <a:gridCol w="1128086"/>
              </a:tblGrid>
              <a:tr h="478355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sz="16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r>
                        <a:rPr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организации</a:t>
                      </a:r>
                      <a:endParaRPr sz="1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sz="16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Сфера</a:t>
                      </a:r>
                      <a:r>
                        <a:rPr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деятельности</a:t>
                      </a:r>
                      <a:endParaRPr sz="1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sz="16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Работники</a:t>
                      </a:r>
                      <a:endParaRPr lang="ru-RU" sz="16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>
                        <a:buNone/>
                        <a:defRPr lang="en-US"/>
                      </a:pPr>
                      <a:r>
                        <a:rPr sz="1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sz="16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r>
                        <a:rPr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</a:t>
                      </a:r>
                      <a:r>
                        <a:rPr sz="16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35560" marR="35560" marT="35560" marB="3556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78355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600" b="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ФКП</a:t>
                      </a:r>
                      <a:r>
                        <a:rPr lang="ru-RU" sz="1600" b="0" cap="none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600" b="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Горный»</a:t>
                      </a:r>
                      <a:endParaRPr lang="ru-RU" sz="1600" b="0" cap="non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Сбор отходов</a:t>
                      </a:r>
                      <a:endParaRPr sz="16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sz="1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4907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600" cap="all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ФИЛИАЛ «ЭКОТЕХНОПАРК «МИХАЙЛОВСКИЙ» ФГУП «ФЭО»</a:t>
                      </a: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Обработка и утилизация опасных отходов</a:t>
                      </a:r>
                      <a:endParaRPr sz="16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sz="1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242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600" cap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ГАУ СО Михайловский дом-интернат</a:t>
                      </a: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по уходу с обеспечением проживания прочая</a:t>
                      </a:r>
                      <a:endParaRPr sz="16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</a:t>
                      </a:r>
                      <a:endParaRPr sz="1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355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60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МУП «Водоресурс»</a:t>
                      </a:r>
                      <a:endParaRPr lang="ru-RU" sz="1600" cap="non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Забор и очистка воды для питьевых и промышленных нужд</a:t>
                      </a:r>
                      <a:endParaRPr sz="16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sz="1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355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60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ИП </a:t>
                      </a:r>
                      <a:r>
                        <a:rPr lang="ru-RU" sz="1600" cap="none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Великанова</a:t>
                      </a:r>
                      <a:r>
                        <a:rPr lang="ru-RU" sz="1600" cap="none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С.А.</a:t>
                      </a:r>
                      <a:endParaRPr lang="ru-RU" sz="1600" cap="none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Торговля розничная</a:t>
                      </a:r>
                      <a:endParaRPr sz="16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sz="1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355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600" cap="none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ИП Клюкин Н.Ф.</a:t>
                      </a: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Торговля розничная</a:t>
                      </a:r>
                      <a:endParaRPr sz="16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sz="1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86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Font typeface="Wingdings" pitchFamily="2" charset="2"/>
                        <a:buChar char=""/>
                        <a:defRPr lang="en-US" sz="1600" cap="none">
                          <a:solidFill>
                            <a:schemeClr val="tx2"/>
                          </a:solidFill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lang="ru-RU" sz="1600" cap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</a:t>
                      </a:r>
                      <a:r>
                        <a:rPr lang="ru-RU" sz="1600" cap="none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Веск</a:t>
                      </a:r>
                      <a:r>
                        <a:rPr lang="ru-RU" sz="1600" cap="none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b="0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Торговля розничная </a:t>
                      </a:r>
                      <a:endParaRPr sz="1600" b="0" i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 sz="1600" cap="none"/>
                      </a:pPr>
                      <a:r>
                        <a:rPr lang="ru-RU" sz="16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sz="16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110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857250" y="421410"/>
            <a:ext cx="7406640" cy="1176481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en-US" sz="2800" b="1" kern="1" dirty="0" err="1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Занятость</a:t>
            </a:r>
            <a:r>
              <a:rPr lang="en-US" sz="2800" b="1" kern="1" dirty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 и </a:t>
            </a:r>
            <a:r>
              <a:rPr lang="en-US" sz="2800" b="1" kern="1" dirty="0" err="1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доходы</a:t>
            </a:r>
            <a:r>
              <a:rPr lang="en-US" sz="2800" b="1" kern="1" dirty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 </a:t>
            </a:r>
            <a:r>
              <a:rPr lang="en-US" sz="2800" b="1" kern="1" dirty="0" err="1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населения</a:t>
            </a:r>
            <a:endParaRPr sz="2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Изображение1"/>
          <p:cNvPicPr>
            <a:picLocks noChangeAspect="1"/>
            <a:extLst>
              <a:ext uri="smNativeData">
                <pr:smNativeData xmlns="smNativeData" xmlns:pr="smNativeData" xmlns:p15="http://schemas.microsoft.com/office/powerpoint/2012/main" xmlns:p14="http://schemas.microsoft.com/office/powerpoint/2010/main" xmlns:mc="http://schemas.openxmlformats.org/markup-compatibility/2006" val="SMDATA_17_tYdtZRMAAAAlAAAAEQAAAC8BAAAAkAAAAEgAAACQAAAASAAAAAAAAAAAAAAAAAAAAAEAAABQAAAAAAAAAAAA4D8AAAAAAADgPwAAAAAAAOA/AAAAAAAA4D8AAAAAAADgPwAAAAAAAOA/AAAAAAAA4D8AAAAAAADgPwAAAAAAAOA/AAAAAAAA4D8CAAAAjAAAAAAAAAAAAAAApbWS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++sk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KW1kgX///8BAAAAAAAAAAAAAAAAAAAAAAAAAAAAAAAAAAAAAAAAAAAAAAACf39/AP76yQPMzMwAwMD/AH9/fwAAAAAAAAAAAAAAAAD///8AAAAAACEAAAAYAAAAFAAAAPAsAABMDgAAAjMAAF4U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7945930" y="5671367"/>
            <a:ext cx="986790" cy="986790"/>
          </a:xfrm>
          <a:prstGeom prst="rect">
            <a:avLst/>
          </a:prstGeom>
          <a:noFill/>
          <a:ln>
            <a:noFill/>
          </a:ln>
          <a:effectLst/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608292"/>
              </p:ext>
            </p:extLst>
          </p:nvPr>
        </p:nvGraphicFramePr>
        <p:xfrm>
          <a:off x="838200" y="1464623"/>
          <a:ext cx="7481043" cy="30073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817366"/>
                <a:gridCol w="1663677"/>
              </a:tblGrid>
              <a:tr h="0">
                <a:tc gridSpan="2"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 cap="none">
                          <a:latin typeface="Times New Roman" pitchFamily="1" charset="0"/>
                          <a:ea typeface="Times New Roman" pitchFamily="1" charset="0"/>
                          <a:cs typeface="Times New Roman" pitchFamily="1" charset="0"/>
                        </a:defRPr>
                      </a:pPr>
                      <a:r>
                        <a:rPr sz="16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</a:t>
                      </a:r>
                      <a:r>
                        <a:rPr sz="16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заработная</a:t>
                      </a:r>
                      <a:r>
                        <a:rPr sz="16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</a:t>
                      </a:r>
                      <a:r>
                        <a:rPr sz="16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работников</a:t>
                      </a:r>
                      <a:r>
                        <a:rPr sz="16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sz="16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 b="1" dirty="0" err="1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отраслям</a:t>
                      </a:r>
                      <a:r>
                        <a:rPr sz="1600" b="1" dirty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руб.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Обрабатывающие производства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24400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Торговля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17200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в области информации и связи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sz="16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601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в области здравоохранения</a:t>
                      </a:r>
                      <a:r>
                        <a:rPr lang="ru-RU" sz="16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социальных услуг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32617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37800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Водоснабжение; водоотведение, организация сбора и утилизация отходов, деятельность по ликвидации загрязнений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52 698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l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Corbel"/>
                          <a:ea typeface="Corbel"/>
                          <a:cs typeface="Corbel"/>
                        </a:defRPr>
                      </a:lvl9pPr>
                    </a:lstStyle>
                    <a:p>
                      <a:pPr marL="0" marR="0" indent="0" algn="ctr">
                        <a:buNone/>
                        <a:defRPr lang="en-US"/>
                      </a:pPr>
                      <a:r>
                        <a:rPr lang="ru-RU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r>
                        <a:rPr lang="ru-RU" sz="16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754</a:t>
                      </a:r>
                      <a:endParaRPr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35560" marB="35560">
                    <a:lnL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headEnd type="none"/>
                      <a:tailEnd type="none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98763" y="4656126"/>
            <a:ext cx="48490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Уровень заработной платы - 39 373,5 руб.</a:t>
            </a: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Темп роста 112,3%</a:t>
            </a: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Средний доход одного работника 27 417,9 руб.</a:t>
            </a:r>
          </a:p>
          <a:p>
            <a:pPr lvl="0"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kern="1" dirty="0" smtClean="0">
              <a:solidFill>
                <a:schemeClr val="accent3">
                  <a:lumMod val="50000"/>
                </a:schemeClr>
              </a:solidFill>
              <a:latin typeface="Times New Roman" pitchFamily="1" charset="0"/>
              <a:cs typeface="Times New Roman" pitchFamily="1" charset="0"/>
            </a:endParaRPr>
          </a:p>
          <a:p>
            <a:pPr lvl="0"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kern="1" dirty="0">
              <a:solidFill>
                <a:schemeClr val="accent3">
                  <a:lumMod val="50000"/>
                </a:schemeClr>
              </a:solidFill>
              <a:latin typeface="Times New Roman" pitchFamily="1" charset="0"/>
              <a:cs typeface="Times New Roman" pitchFamily="1" charset="0"/>
            </a:endParaRPr>
          </a:p>
          <a:p>
            <a:pPr lvl="0"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cs typeface="Times New Roman" pitchFamily="1" charset="0"/>
              </a:rPr>
              <a:t>Уровень безработицы – 0,65%</a:t>
            </a:r>
            <a:endParaRPr lang="ru-RU" kern="1" dirty="0">
              <a:solidFill>
                <a:schemeClr val="accent3">
                  <a:lumMod val="50000"/>
                </a:schemeClr>
              </a:solidFill>
              <a:latin typeface="Times New Roman" pitchFamily="1" charset="0"/>
              <a:cs typeface="Times New Roman" pitchFamily="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67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Group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>
            <a:spLocks noGrp="1"/>
          </p:cNvSpPr>
          <p:nvPr>
            <p:ph type="title"/>
          </p:nvPr>
        </p:nvSpPr>
        <p:spPr>
          <a:xfrm>
            <a:off x="535709" y="592014"/>
            <a:ext cx="7841673" cy="11224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>
            <a:defPPr/>
            <a:lvl1pPr lvl="0"/>
          </a:lstStyle>
          <a:p>
            <a:pPr marL="36195" lvl="0" indent="323850" algn="ctr">
              <a:lnSpc>
                <a:spcPct val="115000"/>
              </a:lnSpc>
              <a:spcBef>
                <a:spcPts val="800"/>
              </a:spcBef>
            </a:pPr>
            <a:r>
              <a:rPr lang="ru-RU" sz="2800" b="1" kern="1" dirty="0" smtClean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rPr>
              <a:t>Позиция населения </a:t>
            </a:r>
            <a:r>
              <a:rPr lang="ru-RU" sz="2800" b="1" kern="1" dirty="0">
                <a:solidFill>
                  <a:schemeClr val="accent3">
                    <a:lumMod val="50000"/>
                  </a:schemeClr>
                </a:solidFill>
                <a:latin typeface="Times New Roman" pitchFamily="1" charset="0"/>
                <a:ea typeface="Calibri" pitchFamily="2" charset="-52"/>
                <a:cs typeface="Times New Roman" pitchFamily="1" charset="0"/>
              </a:rPr>
              <a:t>- опрос</a:t>
            </a:r>
            <a:endParaRPr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5709" y="2032000"/>
            <a:ext cx="7841673" cy="455509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>
              <a:defRPr lang="en-US" b="1" u="sng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b="1" u="sng" kern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причины </a:t>
            </a:r>
            <a:r>
              <a:rPr lang="ru-RU" b="1" u="sng" kern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выбора места </a:t>
            </a:r>
            <a:r>
              <a:rPr lang="ru-RU" b="1" u="sng" kern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жительства?</a:t>
            </a:r>
          </a:p>
          <a:p>
            <a:pPr lvl="0" algn="ctr">
              <a:defRPr lang="en-US" b="1" u="sng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b="1" u="sng" kern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Развитая социальная сфера</a:t>
            </a: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Комфортная среда</a:t>
            </a: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Стабильная работа</a:t>
            </a: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</a:t>
            </a: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 и досуг детей</a:t>
            </a: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Чисто и зелено</a:t>
            </a:r>
          </a:p>
          <a:p>
            <a:pPr lvl="0"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kern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 lang="en-US" b="1" u="sng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b="1" u="sng" kern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актуальные проблемы проживания в данном </a:t>
            </a:r>
            <a:r>
              <a:rPr lang="ru-RU" b="1" u="sng" kern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</a:p>
          <a:p>
            <a:pPr lvl="0" algn="ctr">
              <a:defRPr lang="en-US" b="1" u="sng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endParaRPr lang="ru-RU" b="1" u="sng" kern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 lang="en-US" b="1" u="sng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b="1" i="1" kern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b="1" i="1" kern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астота упоминания в ответах</a:t>
            </a:r>
            <a:endParaRPr lang="ru-RU" b="1" i="1" kern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Транспортное обслуживание</a:t>
            </a: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Медицина</a:t>
            </a:r>
          </a:p>
          <a:p>
            <a:pPr lvl="0">
              <a:buFont typeface="Wingdings" pitchFamily="2" charset="2"/>
              <a:buChar char=""/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 товаров бытового </a:t>
            </a:r>
            <a:r>
              <a:rPr lang="ru-RU" kern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обслуживания</a:t>
            </a:r>
            <a:endParaRPr lang="ru-RU" kern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 lang="en-US" cap="none">
                <a:solidFill>
                  <a:srgbClr val="444D26"/>
                </a:solidFill>
                <a:latin typeface="Times New Roman" pitchFamily="1" charset="0"/>
                <a:ea typeface="Times New Roman" pitchFamily="1" charset="0"/>
                <a:cs typeface="Times New Roman" pitchFamily="1" charset="0"/>
              </a:defRPr>
            </a:pPr>
            <a:r>
              <a:rPr lang="ru-RU" kern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b="1" kern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2355</a:t>
            </a:r>
            <a:r>
              <a:rPr lang="ru-RU" kern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чел. опрошено 189 чел. (8%) – рабочие, молодежь, пенсионеры</a:t>
            </a:r>
          </a:p>
        </p:txBody>
      </p:sp>
    </p:spTree>
    <p:extLst>
      <p:ext uri="{BB962C8B-B14F-4D97-AF65-F5344CB8AC3E}">
        <p14:creationId xmlns:p14="http://schemas.microsoft.com/office/powerpoint/2010/main" val="416775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sis" id="{5665723A-49BA-4B57-8411-A56F8F207965}" vid="{D9D01AC2-EE7D-4E49-99EE-8E62E4E7E8A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771</TotalTime>
  <Words>1034</Words>
  <Application>Microsoft Office PowerPoint</Application>
  <DocSecurity>0</DocSecurity>
  <PresentationFormat>Экран (4:3)</PresentationFormat>
  <Paragraphs>212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Социальная инфраструктура</vt:lpstr>
      <vt:lpstr>Социальная инфраструктура</vt:lpstr>
      <vt:lpstr>Основные организации</vt:lpstr>
      <vt:lpstr>Занятость и доходы населения</vt:lpstr>
      <vt:lpstr>Позиция населения - опрос</vt:lpstr>
      <vt:lpstr>Позиция предпринимателей</vt:lpstr>
      <vt:lpstr>Презентация PowerPoint</vt:lpstr>
      <vt:lpstr>  Инвестиционные проекты  на активной стадии реализации  </vt:lpstr>
      <vt:lpstr>  Инвестиционные проекты  на активной стадии реализации  </vt:lpstr>
      <vt:lpstr> Перечень  (возможных)  инвестиционных проектов  </vt:lpstr>
      <vt:lpstr>Презентация PowerPoint</vt:lpstr>
      <vt:lpstr>Инвестиционные ниши</vt:lpstr>
      <vt:lpstr>Образ будущего ГО</vt:lpstr>
      <vt:lpstr> </vt:lpstr>
      <vt:lpstr>КОНТАКТЫ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Инвестиционный профиль городского округа  п. Михайловский  САРАТОВСКОЙ ОБЛАСТИ</dc:title>
  <dc:creator>Окс Гудкова</dc:creator>
  <cp:lastModifiedBy>Мельник</cp:lastModifiedBy>
  <cp:revision>110</cp:revision>
  <dcterms:modified xsi:type="dcterms:W3CDTF">2023-12-05T12:05:04Z</dcterms:modified>
</cp:coreProperties>
</file>