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6" r:id="rId3"/>
    <p:sldId id="284" r:id="rId4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EEF5FB"/>
    <a:srgbClr val="E9EBF5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95" autoAdjust="0"/>
    <p:restoredTop sz="94660"/>
  </p:normalViewPr>
  <p:slideViewPr>
    <p:cSldViewPr snapToGrid="0">
      <p:cViewPr>
        <p:scale>
          <a:sx n="80" d="100"/>
          <a:sy n="80" d="100"/>
        </p:scale>
        <p:origin x="-3318" y="-120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0847E30C-5915-E73A-04E5-93BC5FB543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453950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C66B2D6-F05F-C350-F1CF-27F215499CBF}"/>
              </a:ext>
            </a:extLst>
          </p:cNvPr>
          <p:cNvSpPr txBox="1"/>
          <p:nvPr userDrawn="1"/>
        </p:nvSpPr>
        <p:spPr>
          <a:xfrm>
            <a:off x="447174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1F5507E9-70DE-FBB3-E16E-D821EF85CF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33280" y="8365427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51D49A65-6B60-F966-BCC9-06D8020B4DD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49275" y="8579066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8A6A13A-20CB-282E-9C53-FFEECAC33963}"/>
              </a:ext>
            </a:extLst>
          </p:cNvPr>
          <p:cNvSpPr txBox="1"/>
          <p:nvPr userDrawn="1"/>
        </p:nvSpPr>
        <p:spPr>
          <a:xfrm>
            <a:off x="1304764" y="874670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1253FDF-B209-E7FA-41BA-4BF650EC18A2}"/>
              </a:ext>
            </a:extLst>
          </p:cNvPr>
          <p:cNvSpPr txBox="1"/>
          <p:nvPr userDrawn="1"/>
        </p:nvSpPr>
        <p:spPr>
          <a:xfrm>
            <a:off x="1304206" y="904119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pic>
        <p:nvPicPr>
          <p:cNvPr id="8" name="Рисунок 2">
            <a:extLst>
              <a:ext uri="{FF2B5EF4-FFF2-40B4-BE49-F238E27FC236}">
                <a16:creationId xmlns:a16="http://schemas.microsoft.com/office/drawing/2014/main" xmlns="" id="{71A3B43D-917A-DBDD-784F-4EEFF6B6B20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545" y="8472165"/>
            <a:ext cx="991413" cy="991413"/>
          </a:xfrm>
          <a:prstGeom prst="roundRect">
            <a:avLst>
              <a:gd name="adj" fmla="val 5138"/>
            </a:avLst>
          </a:prstGeom>
        </p:spPr>
      </p:pic>
    </p:spTree>
    <p:extLst>
      <p:ext uri="{BB962C8B-B14F-4D97-AF65-F5344CB8AC3E}">
        <p14:creationId xmlns:p14="http://schemas.microsoft.com/office/powerpoint/2010/main" val="366907391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56479F63-7EF8-D26A-8B8E-70339969EC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453950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20E2C3-BD6F-05E8-6DEA-B420422800C5}"/>
              </a:ext>
            </a:extLst>
          </p:cNvPr>
          <p:cNvSpPr txBox="1"/>
          <p:nvPr userDrawn="1"/>
        </p:nvSpPr>
        <p:spPr>
          <a:xfrm>
            <a:off x="447174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9304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xmlns="" id="{252A948D-850F-FF36-ADC7-B843B9ECA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533280" y="8365427"/>
            <a:ext cx="1775445" cy="1179576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xmlns="" id="{AE823053-F7C4-A1CA-2D60-E8F46CD6140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49275" y="8579066"/>
            <a:ext cx="522088" cy="8744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A91CD3-5847-7A58-D572-58F7A0EF6213}"/>
              </a:ext>
            </a:extLst>
          </p:cNvPr>
          <p:cNvSpPr txBox="1"/>
          <p:nvPr userDrawn="1"/>
        </p:nvSpPr>
        <p:spPr>
          <a:xfrm>
            <a:off x="1304764" y="874670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3588796-5D2F-B362-5AB0-D4C118F68774}"/>
              </a:ext>
            </a:extLst>
          </p:cNvPr>
          <p:cNvSpPr txBox="1"/>
          <p:nvPr userDrawn="1"/>
        </p:nvSpPr>
        <p:spPr>
          <a:xfrm>
            <a:off x="1304206" y="9041197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xmlns="" id="{EC39083F-FBA6-1E7A-0A13-2EF9C6CB352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545" y="8472165"/>
            <a:ext cx="991413" cy="991413"/>
          </a:xfrm>
          <a:prstGeom prst="roundRect">
            <a:avLst>
              <a:gd name="adj" fmla="val 5138"/>
            </a:avLst>
          </a:prstGeom>
        </p:spPr>
      </p:pic>
    </p:spTree>
    <p:extLst>
      <p:ext uri="{BB962C8B-B14F-4D97-AF65-F5344CB8AC3E}">
        <p14:creationId xmlns:p14="http://schemas.microsoft.com/office/powerpoint/2010/main" val="205174439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595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  <p:sldLayoutId id="2147483665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.sv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6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.sv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260604"/>
            <a:ext cx="1728192" cy="5059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613690" y="354251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59792" y="8500961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04762" y="864015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04761" y="8938209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071363" y="231501"/>
            <a:ext cx="2004973" cy="53502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tIns="36000" bIns="3600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000" b="1" dirty="0">
                <a:latin typeface="Golos Text" panose="020B0503020202020204" pitchFamily="34" charset="0"/>
                <a:ea typeface="Golos Text" panose="020B0503020202020204" pitchFamily="34" charset="0"/>
              </a:rPr>
              <a:t>УФНС России по </a:t>
            </a:r>
            <a:r>
              <a:rPr lang="ru-RU" sz="1000" b="1" dirty="0" smtClean="0">
                <a:latin typeface="Golos Text" panose="020B0503020202020204" pitchFamily="34" charset="0"/>
                <a:ea typeface="Golos Text" panose="020B0503020202020204" pitchFamily="34" charset="0"/>
              </a:rPr>
              <a:t>Саратовской </a:t>
            </a:r>
            <a:r>
              <a:rPr lang="ru-RU" sz="1000" b="1" dirty="0">
                <a:latin typeface="Golos Text" panose="020B0503020202020204" pitchFamily="34" charset="0"/>
                <a:ea typeface="Golos Text" panose="020B0503020202020204" pitchFamily="34" charset="0"/>
              </a:rPr>
              <a:t>области</a:t>
            </a:r>
            <a:endParaRPr lang="en-US" sz="1000" b="1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956" y="704494"/>
            <a:ext cx="608049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Для получения льготы участникам СВО необходимо подать заявление</a:t>
            </a:r>
          </a:p>
          <a:p>
            <a:endParaRPr lang="ru-RU" sz="1300" dirty="0" smtClean="0"/>
          </a:p>
          <a:p>
            <a:pPr indent="180000">
              <a:buSzPct val="120000"/>
              <a:buBlip>
                <a:blip r:embed="rId8"/>
              </a:buBlip>
            </a:pPr>
            <a:r>
              <a:rPr lang="ru-RU" altLang="ru-RU" sz="1300" b="1" dirty="0" smtClean="0">
                <a:ea typeface="Golos Text" panose="020B0503020202020204"/>
                <a:cs typeface="Roboto"/>
              </a:rPr>
              <a:t> Льгота по налогу на имущество физических лиц</a:t>
            </a:r>
          </a:p>
          <a:p>
            <a:pPr algn="just">
              <a:buSzPct val="120000"/>
            </a:pPr>
            <a:r>
              <a:rPr lang="ru-RU" altLang="ru-RU" sz="1300" dirty="0">
                <a:ea typeface="Golos Text" panose="020B0503020202020204"/>
                <a:cs typeface="Roboto"/>
              </a:rPr>
              <a:t>Налоговая льгота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предоставляется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лицам, </a:t>
            </a:r>
            <a:r>
              <a:rPr lang="ru-RU" altLang="ru-RU" sz="1300" dirty="0">
                <a:ea typeface="Golos Text" panose="020B0503020202020204"/>
                <a:cs typeface="Roboto"/>
              </a:rPr>
              <a:t>принимающих (принимавших) участие в специальной военной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операции, членам </a:t>
            </a:r>
            <a:r>
              <a:rPr lang="ru-RU" altLang="ru-RU" sz="1300" dirty="0">
                <a:ea typeface="Golos Text" panose="020B0503020202020204"/>
                <a:cs typeface="Roboto"/>
              </a:rPr>
              <a:t>их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семей и ветеранам боевых действий, в отношении одного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объекта налогообложения каждого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вида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- квартиры, часть квартиры или комнаты, жилого дома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 или часть жилого дома, гаража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или </a:t>
            </a:r>
            <a:r>
              <a:rPr lang="ru-RU" altLang="ru-RU" sz="1300" dirty="0" err="1" smtClean="0">
                <a:ea typeface="Golos Text" panose="020B0503020202020204"/>
                <a:cs typeface="Roboto"/>
              </a:rPr>
              <a:t>машино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-места,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не используемого в предпринимательской деятельности в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размере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, подлежащей к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уплате суммы налога (ст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. 407 Налогового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кодекса РФ).</a:t>
            </a:r>
            <a:endParaRPr lang="ru-RU" altLang="ru-RU" sz="1300" dirty="0" smtClean="0">
              <a:ea typeface="Golos Text" panose="020B0503020202020204"/>
              <a:cs typeface="Roboto"/>
            </a:endParaRPr>
          </a:p>
          <a:p>
            <a:pPr>
              <a:buSzPct val="120000"/>
            </a:pPr>
            <a:endParaRPr lang="ru-RU" altLang="ru-RU" sz="1300" dirty="0" smtClean="0">
              <a:ea typeface="Golos Text" panose="020B0503020202020204"/>
              <a:cs typeface="Roboto"/>
            </a:endParaRPr>
          </a:p>
          <a:p>
            <a:pPr indent="180000">
              <a:buSzPct val="120000"/>
              <a:buBlip>
                <a:blip r:embed="rId8"/>
              </a:buBlip>
            </a:pPr>
            <a:r>
              <a:rPr lang="ru-RU" altLang="ru-RU" sz="1300" b="1" dirty="0" smtClean="0">
                <a:ea typeface="Golos Text" panose="020B0503020202020204"/>
                <a:cs typeface="Roboto"/>
              </a:rPr>
              <a:t>Льгота по транспортному налогу</a:t>
            </a:r>
          </a:p>
          <a:p>
            <a:pPr algn="just">
              <a:buSzPct val="120000"/>
            </a:pPr>
            <a:r>
              <a:rPr lang="ru-RU" altLang="ru-RU" sz="1300" dirty="0" smtClean="0">
                <a:ea typeface="Golos Text" panose="020B0503020202020204"/>
                <a:cs typeface="Roboto"/>
              </a:rPr>
              <a:t>Льгота </a:t>
            </a:r>
            <a:r>
              <a:rPr lang="ru-RU" altLang="ru-RU" sz="1300" dirty="0">
                <a:ea typeface="Golos Text" panose="020B0503020202020204"/>
                <a:cs typeface="Roboto"/>
              </a:rPr>
              <a:t>предоставляется гражданам,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принимающим </a:t>
            </a:r>
            <a:r>
              <a:rPr lang="ru-RU" altLang="ru-RU" sz="1300" dirty="0">
                <a:ea typeface="Golos Text" panose="020B0503020202020204"/>
                <a:cs typeface="Roboto"/>
              </a:rPr>
              <a:t>(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принимавшим) </a:t>
            </a:r>
            <a:r>
              <a:rPr lang="ru-RU" altLang="ru-RU" sz="1300" dirty="0">
                <a:ea typeface="Golos Text" panose="020B0503020202020204"/>
                <a:cs typeface="Roboto"/>
              </a:rPr>
              <a:t>участие в специальной военной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операции и ветеранам </a:t>
            </a:r>
            <a:r>
              <a:rPr lang="ru-RU" altLang="ru-RU" sz="1300" dirty="0">
                <a:ea typeface="Golos Text" panose="020B0503020202020204"/>
                <a:cs typeface="Roboto"/>
              </a:rPr>
              <a:t>боевых действий,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в отношении одного транспортного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средства  (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легкового автомобиля или </a:t>
            </a:r>
            <a:r>
              <a:rPr lang="ru-RU" altLang="ru-RU" sz="1300" dirty="0" err="1" smtClean="0">
                <a:ea typeface="Golos Text" panose="020B0503020202020204"/>
                <a:cs typeface="Roboto"/>
              </a:rPr>
              <a:t>мототранспортного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 средства) </a:t>
            </a:r>
            <a:r>
              <a:rPr lang="ru-RU" altLang="ru-RU" sz="1300" dirty="0">
                <a:ea typeface="Golos Text" panose="020B0503020202020204"/>
                <a:cs typeface="Roboto"/>
              </a:rPr>
              <a:t>до 150 </a:t>
            </a:r>
            <a:r>
              <a:rPr lang="ru-RU" altLang="ru-RU" sz="1300" dirty="0" err="1">
                <a:ea typeface="Golos Text" panose="020B0503020202020204"/>
                <a:cs typeface="Roboto"/>
              </a:rPr>
              <a:t>л.с</a:t>
            </a:r>
            <a:r>
              <a:rPr lang="ru-RU" altLang="ru-RU" sz="1300" dirty="0">
                <a:ea typeface="Golos Text" panose="020B0503020202020204"/>
                <a:cs typeface="Roboto"/>
              </a:rPr>
              <a:t>.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включительно, </a:t>
            </a:r>
            <a:r>
              <a:rPr lang="ru-RU" altLang="ru-RU" sz="1300" dirty="0">
                <a:ea typeface="Golos Text" panose="020B0503020202020204"/>
                <a:cs typeface="Roboto"/>
              </a:rPr>
              <a:t>и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дополнительно только </a:t>
            </a:r>
            <a:r>
              <a:rPr lang="ru-RU" altLang="ru-RU" sz="1300" dirty="0">
                <a:ea typeface="Golos Text" panose="020B0503020202020204"/>
                <a:cs typeface="Roboto"/>
              </a:rPr>
              <a:t>в отношении одного катера, либо моторной лодки, либо других водных транспортных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средств, с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мощностью  двигателя до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150 </a:t>
            </a:r>
            <a:r>
              <a:rPr lang="ru-RU" altLang="ru-RU" sz="1300" dirty="0" err="1" smtClean="0">
                <a:ea typeface="Golos Text" panose="020B0503020202020204"/>
                <a:cs typeface="Roboto"/>
              </a:rPr>
              <a:t>л.с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. включительно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по выбору налогоплательщика (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Закон </a:t>
            </a:r>
            <a:r>
              <a:rPr lang="ru-RU" altLang="ru-RU" sz="1300" dirty="0">
                <a:ea typeface="Golos Text" panose="020B0503020202020204"/>
                <a:cs typeface="Roboto"/>
              </a:rPr>
              <a:t>Саратовской области от 25.11.2002 N 109-ЗСО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"</a:t>
            </a:r>
            <a:r>
              <a:rPr lang="ru-RU" altLang="ru-RU" sz="1300" dirty="0">
                <a:ea typeface="Golos Text" panose="020B0503020202020204"/>
                <a:cs typeface="Roboto"/>
              </a:rPr>
              <a:t>О введении на территории Саратовской области транспортного налога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").</a:t>
            </a:r>
            <a:endParaRPr lang="ru-RU" altLang="ru-RU" sz="1300" dirty="0" smtClean="0">
              <a:ea typeface="Golos Text" panose="020B0503020202020204"/>
              <a:cs typeface="Roboto"/>
            </a:endParaRPr>
          </a:p>
          <a:p>
            <a:pPr>
              <a:buSzPct val="120000"/>
            </a:pPr>
            <a:endParaRPr lang="ru-RU" altLang="ru-RU" sz="1300" dirty="0" smtClean="0">
              <a:ea typeface="Golos Text" panose="020B0503020202020204"/>
              <a:cs typeface="Roboto"/>
            </a:endParaRPr>
          </a:p>
          <a:p>
            <a:pPr indent="180000">
              <a:buSzPct val="120000"/>
              <a:buBlip>
                <a:blip r:embed="rId8"/>
              </a:buBlip>
            </a:pPr>
            <a:r>
              <a:rPr lang="ru-RU" altLang="ru-RU" sz="1300" b="1" dirty="0" smtClean="0">
                <a:ea typeface="Golos Text" panose="020B0503020202020204"/>
                <a:cs typeface="Roboto"/>
              </a:rPr>
              <a:t>Льгота по земельному налогу</a:t>
            </a:r>
          </a:p>
          <a:p>
            <a:pPr algn="just">
              <a:buSzPct val="120000"/>
            </a:pPr>
            <a:r>
              <a:rPr lang="ru-RU" altLang="ru-RU" sz="1300" dirty="0" smtClean="0">
                <a:ea typeface="Golos Text" panose="020B0503020202020204"/>
                <a:cs typeface="Roboto"/>
              </a:rPr>
              <a:t>В отношении земельных участков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зарегистрированных на налогоплательщиков относящихся к категории </a:t>
            </a:r>
            <a:r>
              <a:rPr lang="ru-RU" sz="1300" dirty="0"/>
              <a:t>ветеранов и инвалидов боевых </a:t>
            </a:r>
            <a:r>
              <a:rPr lang="ru-RU" sz="1300" dirty="0" smtClean="0"/>
              <a:t>действий, н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алоговая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база уменьшается на величину кадастровой стоимости 600 квадратных метров площади одного (по выбору) земельного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участка</a:t>
            </a:r>
            <a:r>
              <a:rPr lang="ru-RU" altLang="ru-RU" sz="1300" dirty="0">
                <a:ea typeface="Golos Text" panose="020B0503020202020204"/>
                <a:cs typeface="Roboto"/>
              </a:rPr>
              <a:t>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(</a:t>
            </a:r>
            <a:r>
              <a:rPr lang="ru-RU" sz="1300" dirty="0" err="1" smtClean="0"/>
              <a:t>пп</a:t>
            </a:r>
            <a:r>
              <a:rPr lang="ru-RU" sz="1300" dirty="0"/>
              <a:t>. 4 п.5 ст. 391 </a:t>
            </a:r>
            <a:r>
              <a:rPr lang="ru-RU" sz="1300" dirty="0" smtClean="0"/>
              <a:t>Налогового </a:t>
            </a:r>
            <a:r>
              <a:rPr lang="ru-RU" sz="1300" dirty="0" smtClean="0"/>
              <a:t>кодекса РФ).</a:t>
            </a:r>
            <a:endParaRPr lang="ru-RU" altLang="ru-RU" sz="1300" dirty="0" smtClean="0">
              <a:ea typeface="Golos Text" panose="020B0503020202020204"/>
              <a:cs typeface="Roboto"/>
            </a:endParaRPr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xmlns="" id="{B0D93644-6C49-42E9-E28C-797DDB53188A}"/>
              </a:ext>
            </a:extLst>
          </p:cNvPr>
          <p:cNvSpPr/>
          <p:nvPr/>
        </p:nvSpPr>
        <p:spPr>
          <a:xfrm>
            <a:off x="0" y="6317613"/>
            <a:ext cx="6858000" cy="172787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xmlns="" id="{61E9E986-BBF8-338C-47B1-410945C5262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37225" y="6393813"/>
            <a:ext cx="152400" cy="152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7289" y="6314980"/>
            <a:ext cx="618193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/>
              <a:t>Если в налоговом уведомлении </a:t>
            </a:r>
            <a:r>
              <a:rPr lang="ru-RU" sz="1300" b="1" dirty="0"/>
              <a:t>не учтена льгота</a:t>
            </a:r>
            <a:r>
              <a:rPr lang="ru-RU" sz="1300" dirty="0"/>
              <a:t>, то налогоплательщик вправе направить заявление о предоставлении налоговой </a:t>
            </a:r>
            <a:r>
              <a:rPr lang="ru-RU" sz="1300" dirty="0" smtClean="0"/>
              <a:t>льготы, а также может </a:t>
            </a:r>
            <a:r>
              <a:rPr lang="ru-RU" sz="1300" dirty="0"/>
              <a:t>представить документы, подтверждающие </a:t>
            </a:r>
            <a:r>
              <a:rPr lang="ru-RU" sz="1300" dirty="0"/>
              <a:t>право на налоговую льготу. Налоговый орган обеспечит </a:t>
            </a:r>
            <a:r>
              <a:rPr lang="ru-RU" sz="1300" dirty="0" smtClean="0"/>
              <a:t>перерасчет ранее исчисленного налога, </a:t>
            </a:r>
            <a:r>
              <a:rPr lang="ru-RU" sz="1300" dirty="0"/>
              <a:t>начиная с налогового периода, в котором возникло право на льготу.</a:t>
            </a:r>
            <a:endParaRPr lang="ru-RU" sz="1300" dirty="0"/>
          </a:p>
        </p:txBody>
      </p:sp>
      <p:sp>
        <p:nvSpPr>
          <p:cNvPr id="8" name="TextBox 7"/>
          <p:cNvSpPr txBox="1"/>
          <p:nvPr/>
        </p:nvSpPr>
        <p:spPr>
          <a:xfrm>
            <a:off x="517289" y="7330837"/>
            <a:ext cx="620012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/>
              <a:t>Подать заявление </a:t>
            </a:r>
            <a:r>
              <a:rPr lang="ru-RU" sz="1300" b="1" dirty="0" smtClean="0"/>
              <a:t>с </a:t>
            </a:r>
            <a:r>
              <a:rPr lang="ru-RU" sz="1300" dirty="0" smtClean="0"/>
              <a:t>подтверждающими документами </a:t>
            </a:r>
            <a:r>
              <a:rPr lang="ru-RU" sz="1300" dirty="0"/>
              <a:t>на </a:t>
            </a:r>
            <a:r>
              <a:rPr lang="ru-RU" sz="1300" dirty="0" smtClean="0"/>
              <a:t>предоставление </a:t>
            </a:r>
            <a:r>
              <a:rPr lang="ru-RU" sz="1300" dirty="0" smtClean="0"/>
              <a:t>налоговой льготы можно </a:t>
            </a:r>
            <a:r>
              <a:rPr lang="ru-RU" sz="1300" dirty="0" smtClean="0"/>
              <a:t>в любой налоговой </a:t>
            </a:r>
            <a:r>
              <a:rPr lang="ru-RU" sz="1300" dirty="0" smtClean="0"/>
              <a:t>орган </a:t>
            </a:r>
            <a:r>
              <a:rPr lang="ru-RU" sz="1300" dirty="0" smtClean="0"/>
              <a:t>и отделении МФЦ, а также в «Личном кабинете налогоплательщика для физических лиц».</a:t>
            </a:r>
            <a:endParaRPr lang="ru-RU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3076336" y="7969292"/>
            <a:ext cx="35634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По вопросам предоставления льготы </a:t>
            </a:r>
          </a:p>
          <a:p>
            <a:pPr algn="r"/>
            <a:r>
              <a:rPr lang="ru-RU" sz="1000" dirty="0" smtClean="0"/>
              <a:t>обращаться по телефонам, указанным </a:t>
            </a:r>
            <a:endParaRPr lang="en-US" sz="1000" dirty="0" smtClean="0"/>
          </a:p>
          <a:p>
            <a:pPr algn="r"/>
            <a:r>
              <a:rPr lang="ru-RU" sz="1000" dirty="0" smtClean="0"/>
              <a:t>на сайте ФНС России </a:t>
            </a:r>
            <a:r>
              <a:rPr lang="en-US" sz="1000" dirty="0" smtClean="0"/>
              <a:t>www.nalog.gov.ru</a:t>
            </a:r>
            <a:endParaRPr lang="ru-RU" sz="1000" dirty="0"/>
          </a:p>
        </p:txBody>
      </p:sp>
      <p:pic>
        <p:nvPicPr>
          <p:cNvPr id="1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759826" y="8544347"/>
            <a:ext cx="1775445" cy="117957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68" y="8619334"/>
            <a:ext cx="1029601" cy="102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5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549" y="267"/>
            <a:ext cx="6893094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22113" y="1352600"/>
            <a:ext cx="3827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olos text" panose="020B0604020202020204" charset="0"/>
                <a:ea typeface="Golos text" panose="020B0604020202020204" charset="0"/>
              </a:rPr>
              <a:t>УФНС России</a:t>
            </a:r>
          </a:p>
          <a:p>
            <a:r>
              <a:rPr lang="ru-RU" sz="1600" dirty="0" smtClean="0">
                <a:latin typeface="Golos text" panose="020B0604020202020204" charset="0"/>
                <a:ea typeface="Golos text" panose="020B0604020202020204" charset="0"/>
              </a:rPr>
              <a:t>по Саратовской области</a:t>
            </a:r>
            <a:endParaRPr lang="ru-RU" sz="1600" dirty="0">
              <a:latin typeface="Golos text" panose="020B0604020202020204" charset="0"/>
              <a:ea typeface="Golos text" panose="020B060402020202020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9420" y="9382943"/>
            <a:ext cx="26516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8 </a:t>
            </a:r>
            <a:r>
              <a:rPr lang="ru-RU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(8</a:t>
            </a:r>
            <a:r>
              <a:rPr lang="en-US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00</a:t>
            </a:r>
            <a:r>
              <a:rPr lang="ru-RU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) </a:t>
            </a:r>
            <a:r>
              <a:rPr lang="en-US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222</a:t>
            </a:r>
            <a:r>
              <a:rPr lang="ru-RU" b="1" dirty="0" smtClean="0">
                <a:solidFill>
                  <a:srgbClr val="FF0000"/>
                </a:solidFill>
                <a:latin typeface="PF DinText Pro Medium"/>
                <a:cs typeface="Times New Roman" panose="02020603050405020304" pitchFamily="18" charset="0"/>
              </a:rPr>
              <a:t>-22-22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92263" y="9344025"/>
            <a:ext cx="17045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PF DinText Pro Medium"/>
                <a:cs typeface="Times New Roman" panose="02020603050405020304" pitchFamily="18" charset="0"/>
              </a:rPr>
              <a:t>nalog.gov.ru</a:t>
            </a: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6977" y="5534168"/>
            <a:ext cx="2484331" cy="38098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0688" y="2475180"/>
            <a:ext cx="5580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ДЛЯ ПОЛУЧЕНИЯ ЛЬГОТЫ УЧАСТНИКАМ СВО НЕОБХОДИМО ПОДАТЬ ЗАЯВЛЕНИЕ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16149" y="3179007"/>
            <a:ext cx="55806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Предоставление налоговой льготы по налогу на имущество физических лиц в отношении лиц, принимающих (принимавших) участие в специальной военной операции, и членов их семей</a:t>
            </a:r>
            <a:endParaRPr lang="ru-RU" sz="1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8333" y="8015844"/>
            <a:ext cx="3018644" cy="115709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bg1"/>
                </a:solidFill>
              </a:rPr>
              <a:t>! </a:t>
            </a:r>
            <a:r>
              <a:rPr lang="ru-RU" sz="1200" dirty="0" smtClean="0"/>
              <a:t>Если заявление на льготу предоставлено после направления налогового </a:t>
            </a:r>
            <a:r>
              <a:rPr lang="ru-RU" sz="1200" dirty="0" smtClean="0"/>
              <a:t> уведомления</a:t>
            </a:r>
            <a:r>
              <a:rPr lang="ru-RU" sz="1200" dirty="0" smtClean="0"/>
              <a:t>, налоговый орган обеспечит перерасчет, начиная с налогового периода, в котором возникло право на льготу</a:t>
            </a:r>
            <a:endParaRPr lang="ru-RU" sz="1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20688" y="5676108"/>
            <a:ext cx="3336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Подать заявление о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предоставлении налоговой льготы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, а также подтверждающие документы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можно любым </a:t>
            </a:r>
            <a:r>
              <a:rPr lang="ru-RU" sz="1200" dirty="0" smtClean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удобным </a:t>
            </a:r>
            <a:r>
              <a:rPr lang="ru-RU" sz="1200" dirty="0">
                <a:solidFill>
                  <a:schemeClr val="tx1">
                    <a:lumMod val="75000"/>
                  </a:schemeClr>
                </a:solidFill>
                <a:ea typeface="Golos text" panose="020B0604020202020204" charset="0"/>
              </a:rPr>
              <a:t>способом: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9" y="6385890"/>
            <a:ext cx="558144" cy="55659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19" y="7572220"/>
            <a:ext cx="545086" cy="349731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019" y="7008114"/>
            <a:ext cx="558144" cy="48866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373317" y="6341023"/>
            <a:ext cx="2563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 Личном </a:t>
            </a:r>
            <a:r>
              <a:rPr lang="ru-RU" sz="1200" dirty="0" smtClean="0"/>
              <a:t>кабинете налогоплательщика </a:t>
            </a:r>
          </a:p>
          <a:p>
            <a:r>
              <a:rPr lang="ru-RU" sz="1200" dirty="0" smtClean="0"/>
              <a:t>для </a:t>
            </a:r>
            <a:r>
              <a:rPr lang="ru-RU" sz="1200" dirty="0" smtClean="0"/>
              <a:t>физических лиц</a:t>
            </a:r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402588" y="7069093"/>
            <a:ext cx="1839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 </a:t>
            </a:r>
            <a:r>
              <a:rPr lang="ru-RU" sz="1200" dirty="0" smtClean="0"/>
              <a:t>налоговой инспекции</a:t>
            </a:r>
            <a:endParaRPr lang="ru-RU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397422" y="7608586"/>
            <a:ext cx="1459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в отделении МФЦ</a:t>
            </a:r>
            <a:endParaRPr lang="ru-RU" sz="12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8333" y="3984365"/>
            <a:ext cx="1819236" cy="1525889"/>
          </a:xfrm>
          <a:prstGeom prst="round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646380" y="3971933"/>
            <a:ext cx="1764913" cy="153832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492263" y="3971933"/>
            <a:ext cx="1630526" cy="153832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252" y="4637195"/>
            <a:ext cx="585065" cy="783857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21588" y="4826904"/>
            <a:ext cx="584870" cy="530915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67159" y="4700431"/>
            <a:ext cx="670519" cy="6573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6843" y="4344896"/>
            <a:ext cx="1400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участники СВО,</a:t>
            </a:r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   </a:t>
            </a:r>
            <a:r>
              <a:rPr lang="ru-RU" sz="1200" dirty="0" smtClean="0"/>
              <a:t>члены их семей,   </a:t>
            </a:r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  </a:t>
            </a:r>
            <a:r>
              <a:rPr lang="ru-RU" sz="1200" dirty="0" smtClean="0"/>
              <a:t>  ветераны </a:t>
            </a:r>
          </a:p>
          <a:p>
            <a:pPr algn="ctr"/>
            <a:r>
              <a:rPr lang="ru-RU" sz="1200" dirty="0" smtClean="0"/>
              <a:t> боевых   </a:t>
            </a:r>
          </a:p>
          <a:p>
            <a:pPr algn="ctr"/>
            <a:r>
              <a:rPr lang="ru-RU" sz="1200" dirty="0"/>
              <a:t> </a:t>
            </a:r>
            <a:r>
              <a:rPr lang="ru-RU" sz="1200" dirty="0" smtClean="0"/>
              <a:t>   </a:t>
            </a:r>
            <a:r>
              <a:rPr lang="ru-RU" sz="1200" dirty="0" smtClean="0"/>
              <a:t>действий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821588" y="4373305"/>
            <a:ext cx="1501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/>
              <a:t>участники СВО,                                  ветераны</a:t>
            </a:r>
          </a:p>
          <a:p>
            <a:pPr algn="r"/>
            <a:r>
              <a:rPr lang="ru-RU" sz="1200" dirty="0" smtClean="0"/>
              <a:t>       боевых  действий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902419" y="4453536"/>
            <a:ext cx="120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/>
              <a:t>ветераны </a:t>
            </a:r>
            <a:r>
              <a:rPr lang="ru-RU" sz="1100" dirty="0" smtClean="0"/>
              <a:t>и инвалиды боевых действий</a:t>
            </a:r>
            <a:endParaRPr lang="ru-RU" sz="11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44678" y="3984365"/>
            <a:ext cx="14828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по налогу </a:t>
            </a:r>
            <a:r>
              <a:rPr lang="ru-RU" sz="1200" dirty="0" smtClean="0"/>
              <a:t>на имущество: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99020" y="4012053"/>
            <a:ext cx="1623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по транспортному </a:t>
            </a:r>
            <a:endParaRPr lang="ru-RU" sz="1200" dirty="0" smtClean="0"/>
          </a:p>
          <a:p>
            <a:pPr algn="ctr"/>
            <a:r>
              <a:rPr lang="ru-RU" sz="1200" dirty="0" smtClean="0"/>
              <a:t>налогу : </a:t>
            </a:r>
          </a:p>
          <a:p>
            <a:pPr algn="ctr"/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26043" y="4058219"/>
            <a:ext cx="1679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по земельному </a:t>
            </a:r>
            <a:endParaRPr lang="ru-RU" sz="1200" dirty="0" smtClean="0"/>
          </a:p>
          <a:p>
            <a:pPr algn="ctr"/>
            <a:r>
              <a:rPr lang="ru-RU" sz="1200" dirty="0" smtClean="0"/>
              <a:t>налогу :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758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453950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6" y="56989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58737" y="850283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04762" y="8640153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04761" y="8938209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1071363" y="461694"/>
            <a:ext cx="2004973" cy="53502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txBody>
          <a:bodyPr wrap="square" tIns="36000" bIns="3600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000" b="1" dirty="0">
                <a:latin typeface="Golos Text" panose="020B0503020202020204" pitchFamily="34" charset="0"/>
                <a:ea typeface="Golos Text" panose="020B0503020202020204" pitchFamily="34" charset="0"/>
              </a:rPr>
              <a:t>УФНС России по </a:t>
            </a:r>
            <a:r>
              <a:rPr lang="ru-RU" sz="1000" b="1" dirty="0" smtClean="0">
                <a:latin typeface="Golos Text" panose="020B0503020202020204" pitchFamily="34" charset="0"/>
                <a:ea typeface="Golos Text" panose="020B0503020202020204" pitchFamily="34" charset="0"/>
              </a:rPr>
              <a:t>Саратовской </a:t>
            </a:r>
            <a:r>
              <a:rPr lang="ru-RU" sz="1000" b="1" dirty="0">
                <a:latin typeface="Golos Text" panose="020B0503020202020204" pitchFamily="34" charset="0"/>
                <a:ea typeface="Golos Text" panose="020B0503020202020204" pitchFamily="34" charset="0"/>
              </a:rPr>
              <a:t>области</a:t>
            </a:r>
            <a:endParaRPr lang="en-US" sz="1000" b="1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7290" y="1026660"/>
            <a:ext cx="601798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900" b="1" dirty="0"/>
              <a:t>Для получения </a:t>
            </a:r>
            <a:r>
              <a:rPr lang="ru-RU" sz="1900" b="1" dirty="0" smtClean="0"/>
              <a:t>льготы членам семей участников </a:t>
            </a:r>
            <a:r>
              <a:rPr lang="ru-RU" sz="1900" b="1" dirty="0"/>
              <a:t>СВО необходимо подать </a:t>
            </a:r>
            <a:r>
              <a:rPr lang="ru-RU" sz="1900" b="1" dirty="0" smtClean="0"/>
              <a:t>заявление (</a:t>
            </a:r>
            <a:r>
              <a:rPr lang="ru-RU" sz="1900" b="1" dirty="0" smtClean="0"/>
              <a:t>п.9.4-9.5 </a:t>
            </a:r>
            <a:r>
              <a:rPr lang="ru-RU" sz="1900" b="1" dirty="0" smtClean="0"/>
              <a:t>ст. 407 НК РФ)</a:t>
            </a:r>
            <a:endParaRPr lang="ru-RU" b="1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altLang="ru-RU" sz="1300" dirty="0">
                <a:ea typeface="Golos Text" panose="020B0503020202020204"/>
                <a:cs typeface="Roboto"/>
              </a:rPr>
              <a:t>Льгота предоставляется на один объект налогообложения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каждого </a:t>
            </a:r>
            <a:r>
              <a:rPr lang="ru-RU" altLang="ru-RU" sz="1300" dirty="0">
                <a:ea typeface="Golos Text" panose="020B0503020202020204"/>
                <a:cs typeface="Roboto"/>
              </a:rPr>
              <a:t>вида </a:t>
            </a:r>
            <a:r>
              <a:rPr lang="ru-RU" altLang="ru-RU" sz="1300" dirty="0">
                <a:ea typeface="Golos Text" panose="020B0503020202020204"/>
                <a:cs typeface="Roboto"/>
              </a:rPr>
              <a:t>(квартиры, часть квартиры или комнаты, жилого дома или часть жилого дома, гаража или </a:t>
            </a:r>
            <a:r>
              <a:rPr lang="ru-RU" altLang="ru-RU" sz="1300" dirty="0" err="1" smtClean="0">
                <a:ea typeface="Golos Text" panose="020B0503020202020204"/>
                <a:cs typeface="Roboto"/>
              </a:rPr>
              <a:t>машино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-места) </a:t>
            </a:r>
            <a:r>
              <a:rPr lang="ru-RU" altLang="ru-RU" sz="1300" dirty="0">
                <a:ea typeface="Golos Text" panose="020B0503020202020204"/>
                <a:cs typeface="Roboto"/>
              </a:rPr>
              <a:t>не используемого в предпринимательской деятельности </a:t>
            </a:r>
            <a:r>
              <a:rPr lang="ru-RU" altLang="ru-RU" sz="1300" dirty="0">
                <a:ea typeface="Golos Text" panose="020B0503020202020204"/>
                <a:cs typeface="Roboto"/>
              </a:rPr>
              <a:t>в размере, подлежащей к уплате суммы </a:t>
            </a:r>
            <a:r>
              <a:rPr lang="ru-RU" altLang="ru-RU" sz="1300" dirty="0" smtClean="0">
                <a:ea typeface="Golos Text" panose="020B0503020202020204"/>
                <a:cs typeface="Roboto"/>
              </a:rPr>
              <a:t>налога.</a:t>
            </a:r>
            <a:endParaRPr lang="ru-RU" altLang="ru-RU" sz="1300" dirty="0" smtClean="0">
              <a:ea typeface="Golos Text" panose="020B0503020202020204"/>
              <a:cs typeface="Roboto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b="1" dirty="0" smtClean="0"/>
              <a:t>К членам семей участников СВО относятся:</a:t>
            </a:r>
            <a:endParaRPr lang="ru-RU" sz="1300" dirty="0" smtClean="0"/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altLang="ru-RU" sz="1300" dirty="0" smtClean="0">
                <a:ea typeface="Golos Text" panose="020B0503020202020204"/>
                <a:cs typeface="Roboto"/>
              </a:rPr>
              <a:t> </a:t>
            </a:r>
            <a:r>
              <a:rPr lang="ru-RU" sz="1300" dirty="0" smtClean="0"/>
              <a:t>супруг (супруга);</a:t>
            </a:r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 несовершеннолетние дети;</a:t>
            </a:r>
          </a:p>
          <a:p>
            <a:pPr indent="180000" algn="just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дети старше 18 лет, ставшие инвалидами до достижения ими возраста 18 лет;</a:t>
            </a:r>
          </a:p>
          <a:p>
            <a:pPr indent="180000" algn="just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дети в возрасте до 23 лет, обучающие в образовательных организациях по очной форме обучения;</a:t>
            </a:r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/>
              <a:t>л</a:t>
            </a:r>
            <a:r>
              <a:rPr lang="ru-RU" sz="1300" dirty="0" smtClean="0"/>
              <a:t>ица, находящиеся на иждивении.</a:t>
            </a:r>
            <a:endParaRPr lang="ru-RU" altLang="ru-RU" sz="1300" dirty="0" smtClean="0">
              <a:ea typeface="Golos Text" panose="020B0503020202020204"/>
              <a:cs typeface="Roboto"/>
            </a:endParaRPr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xmlns="" id="{B0D93644-6C49-42E9-E28C-797DDB53188A}"/>
              </a:ext>
            </a:extLst>
          </p:cNvPr>
          <p:cNvSpPr/>
          <p:nvPr/>
        </p:nvSpPr>
        <p:spPr>
          <a:xfrm>
            <a:off x="18524" y="6565515"/>
            <a:ext cx="6858000" cy="1331319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xmlns="" id="{61E9E986-BBF8-338C-47B1-410945C5262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27054" y="6711375"/>
            <a:ext cx="152400" cy="152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9275" y="6614386"/>
            <a:ext cx="607706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/>
              <a:t>Если в налоговом уведомлении </a:t>
            </a:r>
            <a:r>
              <a:rPr lang="ru-RU" sz="1300" b="1" dirty="0"/>
              <a:t>не учтена льгота</a:t>
            </a:r>
            <a:r>
              <a:rPr lang="ru-RU" sz="1300" dirty="0"/>
              <a:t>, то налогоплательщик вправе направить заявление о предоставлении налоговой льготы. С обращением налогоплательщик может представить документы, подтверждающие </a:t>
            </a:r>
            <a:r>
              <a:rPr lang="ru-RU" sz="1300" dirty="0"/>
              <a:t>право на налоговую льготу. </a:t>
            </a:r>
            <a:r>
              <a:rPr lang="ru-RU" sz="1300" dirty="0"/>
              <a:t>Налоговый орган обеспечит </a:t>
            </a:r>
            <a:r>
              <a:rPr lang="ru-RU" sz="1300" dirty="0" smtClean="0"/>
              <a:t>перерасчет ранее исчисленного налога, </a:t>
            </a:r>
            <a:r>
              <a:rPr lang="ru-RU" sz="1300" dirty="0"/>
              <a:t>начиная с налогового периода, в котором возникло право на льготу.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64281" y="7890033"/>
            <a:ext cx="38061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По вопросам предоставления льготы </a:t>
            </a:r>
          </a:p>
          <a:p>
            <a:pPr algn="r"/>
            <a:r>
              <a:rPr lang="ru-RU" sz="1000" dirty="0" smtClean="0"/>
              <a:t>обращаться по телефонам, указанным </a:t>
            </a:r>
          </a:p>
          <a:p>
            <a:pPr algn="r"/>
            <a:r>
              <a:rPr lang="ru-RU" sz="1000" dirty="0" smtClean="0"/>
              <a:t>на сайте ФНС России </a:t>
            </a:r>
            <a:r>
              <a:rPr lang="en-US" sz="1000" dirty="0" smtClean="0"/>
              <a:t>www.nalog.gov.ru</a:t>
            </a:r>
            <a:endParaRPr lang="ru-RU" sz="1000" dirty="0"/>
          </a:p>
        </p:txBody>
      </p:sp>
      <p:pic>
        <p:nvPicPr>
          <p:cNvPr id="1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759826" y="8502834"/>
            <a:ext cx="1775445" cy="11795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9275" y="4666253"/>
            <a:ext cx="402272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300" b="1" dirty="0" smtClean="0"/>
              <a:t>Подать заявление на </a:t>
            </a:r>
            <a:r>
              <a:rPr lang="ru-RU" sz="1300" b="1" dirty="0" smtClean="0"/>
              <a:t>налоговую льготу</a:t>
            </a:r>
            <a:r>
              <a:rPr lang="ru-RU" sz="1300" b="1" dirty="0" smtClean="0"/>
              <a:t>, а также подтверждающие документы можно любым удобным способом:</a:t>
            </a:r>
            <a:endParaRPr lang="ru-RU" sz="1300" dirty="0"/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с помощью «Личного кабинета налогоплательщика для физических лиц»;</a:t>
            </a:r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в мобильном приложении «Налоги ФЛ»;</a:t>
            </a:r>
          </a:p>
          <a:p>
            <a:pPr indent="180000">
              <a:spcBef>
                <a:spcPts val="600"/>
              </a:spcBef>
              <a:buSzPct val="120000"/>
              <a:buBlip>
                <a:blip r:embed="rId8"/>
              </a:buBlip>
            </a:pPr>
            <a:r>
              <a:rPr lang="ru-RU" sz="1300" dirty="0" smtClean="0"/>
              <a:t>в любой налоговой инспекции </a:t>
            </a:r>
            <a:r>
              <a:rPr lang="ru-RU" sz="1300" dirty="0" smtClean="0"/>
              <a:t>или </a:t>
            </a:r>
            <a:r>
              <a:rPr lang="ru-RU" sz="1300" dirty="0" smtClean="0"/>
              <a:t>отделении МФЦ.</a:t>
            </a:r>
            <a:endParaRPr lang="ru-RU" sz="1300" dirty="0"/>
          </a:p>
        </p:txBody>
      </p:sp>
      <p:pic>
        <p:nvPicPr>
          <p:cNvPr id="16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794939" y="4861982"/>
            <a:ext cx="1775445" cy="117957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172364" y="4282041"/>
            <a:ext cx="13629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/>
              <a:t>Личный кабинет </a:t>
            </a:r>
            <a:r>
              <a:rPr lang="ru-RU" sz="1000" dirty="0"/>
              <a:t>налогоплательщика для физических лиц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750" y="4958845"/>
            <a:ext cx="985850" cy="98585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753" y="8586698"/>
            <a:ext cx="1011847" cy="101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4790</TotalTime>
  <Words>710</Words>
  <Application>Microsoft Office PowerPoint</Application>
  <PresentationFormat>Лист A4 (210x297 мм)</PresentationFormat>
  <Paragraphs>65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Держко Наталья Александровна</cp:lastModifiedBy>
  <cp:revision>206</cp:revision>
  <cp:lastPrinted>2024-11-22T11:21:39Z</cp:lastPrinted>
  <dcterms:created xsi:type="dcterms:W3CDTF">2023-03-21T12:09:25Z</dcterms:created>
  <dcterms:modified xsi:type="dcterms:W3CDTF">2024-11-22T12:14:49Z</dcterms:modified>
</cp:coreProperties>
</file>