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906000" cy="6858000" type="A4"/>
  <p:notesSz cx="6735763" cy="9866313"/>
  <p:defaultTextStyle>
    <a:defPPr>
      <a:defRPr lang="ru-RU"/>
    </a:defPPr>
    <a:lvl1pPr marL="0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DA"/>
    <a:srgbClr val="FF6600"/>
    <a:srgbClr val="0062C4"/>
    <a:srgbClr val="05BEFF"/>
    <a:srgbClr val="F9FCFD"/>
    <a:srgbClr val="0039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140" y="-64"/>
      </p:cViewPr>
      <p:guideLst>
        <p:guide orient="horz" pos="2160"/>
        <p:guide pos="31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16B43-6791-44B5-BF6A-61068BCD6C11}" type="datetimeFigureOut">
              <a:rPr lang="ru-RU" smtClean="0"/>
              <a:t>15.07.2025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BF9D9-7F02-464C-BE9F-B74B7C7342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947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19847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3969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59540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79387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9923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19081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938927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358774" algn="l" defTabSz="839694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95325" y="739775"/>
            <a:ext cx="5345113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ABF9D9-7F02-464C-BE9F-B74B7C7342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298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1" r="10452"/>
          <a:stretch/>
        </p:blipFill>
        <p:spPr bwMode="auto">
          <a:xfrm>
            <a:off x="0" y="2"/>
            <a:ext cx="9905999" cy="6859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0342" y="326447"/>
            <a:ext cx="2730446" cy="97493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2726"/>
              </a:lnSpc>
            </a:pPr>
            <a:r>
              <a:rPr lang="ru-RU" b="1" spc="-46" dirty="0" smtClean="0">
                <a:solidFill>
                  <a:srgbClr val="0054A7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ВОЗМОЖНОСТИ КАДРОВОГО ЦЕНТРА</a:t>
            </a:r>
            <a:endParaRPr lang="en-US" b="1" spc="-46" dirty="0">
              <a:solidFill>
                <a:srgbClr val="0054A7"/>
              </a:solidFill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88910" y="372767"/>
            <a:ext cx="702887" cy="132344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en-US" sz="900" b="1" dirty="0">
                <a:solidFill>
                  <a:srgbClr val="0054A7"/>
                </a:solidFill>
                <a:latin typeface="Arial"/>
              </a:rPr>
              <a:t>Ha</a:t>
            </a:r>
            <a:r>
              <a:rPr lang="ru-RU" sz="900" b="1" dirty="0">
                <a:solidFill>
                  <a:srgbClr val="0054A7"/>
                </a:solidFill>
                <a:latin typeface="Arial"/>
              </a:rPr>
              <a:t>ш</a:t>
            </a:r>
            <a:r>
              <a:rPr lang="en-US" sz="900" b="1" dirty="0">
                <a:solidFill>
                  <a:srgbClr val="0054A7"/>
                </a:solidFill>
                <a:latin typeface="Arial"/>
              </a:rPr>
              <a:t> </a:t>
            </a:r>
            <a:r>
              <a:rPr lang="ru-RU" sz="900" b="1" dirty="0">
                <a:solidFill>
                  <a:srgbClr val="0054A7"/>
                </a:solidFill>
                <a:latin typeface="Arial"/>
              </a:rPr>
              <a:t>адрес</a:t>
            </a:r>
            <a:endParaRPr lang="en-US" sz="900" b="1" dirty="0">
              <a:solidFill>
                <a:srgbClr val="0054A7"/>
              </a:solidFill>
              <a:latin typeface="Arial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84796" y="708042"/>
            <a:ext cx="1342694" cy="138961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900" b="1" dirty="0">
                <a:solidFill>
                  <a:srgbClr val="0054A7"/>
                </a:solidFill>
                <a:latin typeface="Arial"/>
              </a:rPr>
              <a:t>Контактный телефон</a:t>
            </a:r>
            <a:endParaRPr lang="en-US" sz="900" b="1" dirty="0">
              <a:solidFill>
                <a:srgbClr val="0054A7"/>
              </a:solidFill>
              <a:latin typeface="Arial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4379" y="1579544"/>
            <a:ext cx="1716666" cy="477932"/>
          </a:xfrm>
          <a:prstGeom prst="rect">
            <a:avLst/>
          </a:prstGeom>
          <a:solidFill>
            <a:srgbClr val="F9FCFD"/>
          </a:solidFill>
        </p:spPr>
        <p:txBody>
          <a:bodyPr lIns="0" tIns="0" rIns="0" bIns="0">
            <a:noAutofit/>
          </a:bodyPr>
          <a:lstStyle/>
          <a:p>
            <a:r>
              <a:rPr lang="ru-RU" sz="1300" b="1" spc="-46" dirty="0">
                <a:solidFill>
                  <a:srgbClr val="0054A7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Индивидуальный подход к </a:t>
            </a:r>
            <a:r>
              <a:rPr lang="ru-RU" sz="1300" b="1" spc="-46" dirty="0" smtClean="0">
                <a:solidFill>
                  <a:srgbClr val="0054A7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соискателям</a:t>
            </a:r>
            <a:endParaRPr lang="en-US" sz="1300" b="1" spc="-46" dirty="0">
              <a:solidFill>
                <a:srgbClr val="0054A7"/>
              </a:solidFill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88910" y="1295484"/>
            <a:ext cx="1197621" cy="56812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900" b="1" dirty="0">
                <a:solidFill>
                  <a:srgbClr val="0054A7"/>
                </a:solidFill>
                <a:latin typeface="Arial"/>
              </a:rPr>
              <a:t>Режим работы: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/>
              </a:rPr>
              <a:t>пн.-пт. 8.00 – 17.00</a:t>
            </a:r>
          </a:p>
          <a:p>
            <a:r>
              <a:rPr lang="ru-RU" sz="900" b="1" dirty="0">
                <a:solidFill>
                  <a:schemeClr val="bg1"/>
                </a:solidFill>
                <a:latin typeface="Arial"/>
              </a:rPr>
              <a:t>сб., вс. - выходной</a:t>
            </a:r>
            <a:endParaRPr lang="en-US" sz="900" b="1" dirty="0">
              <a:solidFill>
                <a:schemeClr val="bg1"/>
              </a:solidFill>
              <a:latin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4379" y="2253409"/>
            <a:ext cx="2257566" cy="522484"/>
          </a:xfrm>
          <a:prstGeom prst="rect">
            <a:avLst/>
          </a:prstGeom>
          <a:solidFill>
            <a:srgbClr val="F9FCFD"/>
          </a:solidFill>
        </p:spPr>
        <p:txBody>
          <a:bodyPr lIns="0" tIns="0" rIns="0" bIns="0">
            <a:noAutofit/>
          </a:bodyPr>
          <a:lstStyle/>
          <a:p>
            <a:r>
              <a:rPr lang="ru-RU" sz="1300" b="1" spc="-46" dirty="0" smtClean="0">
                <a:solidFill>
                  <a:srgbClr val="0054A7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Приоритетное трудоустройство</a:t>
            </a:r>
            <a:endParaRPr lang="en-US" sz="1300" b="1" spc="-46" dirty="0">
              <a:solidFill>
                <a:srgbClr val="0054A7"/>
              </a:solidFill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4381" y="2852937"/>
            <a:ext cx="2092891" cy="605646"/>
          </a:xfrm>
          <a:prstGeom prst="rect">
            <a:avLst/>
          </a:prstGeom>
          <a:solidFill>
            <a:srgbClr val="F9FCFD"/>
          </a:solidFill>
        </p:spPr>
        <p:txBody>
          <a:bodyPr lIns="0" tIns="0" rIns="0" bIns="0">
            <a:noAutofit/>
          </a:bodyPr>
          <a:lstStyle/>
          <a:p>
            <a:r>
              <a:rPr lang="ru-RU" sz="1300" b="1" spc="-46" dirty="0" smtClean="0">
                <a:solidFill>
                  <a:srgbClr val="0054A7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Индивидуальный</a:t>
            </a:r>
            <a:r>
              <a:rPr lang="ru-RU" sz="1300" b="1" spc="-46" dirty="0" smtClean="0">
                <a:solidFill>
                  <a:srgbClr val="0054A7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 </a:t>
            </a:r>
            <a:r>
              <a:rPr lang="ru-RU" sz="1300" b="1" spc="-46" dirty="0">
                <a:solidFill>
                  <a:srgbClr val="0054A7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набор </a:t>
            </a:r>
            <a:r>
              <a:rPr lang="ru-RU" sz="1300" b="1" spc="-46" dirty="0" smtClean="0">
                <a:solidFill>
                  <a:srgbClr val="0054A7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мер поддержки с учетом </a:t>
            </a:r>
            <a:r>
              <a:rPr lang="ru-RU" sz="1300" b="1" spc="-46" dirty="0">
                <a:solidFill>
                  <a:srgbClr val="0054A7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конкретной жизненной ситуации</a:t>
            </a:r>
            <a:endParaRPr lang="en-US" sz="1300" b="1" spc="-46" dirty="0">
              <a:solidFill>
                <a:srgbClr val="0054A7"/>
              </a:solidFill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33320" y="4669902"/>
            <a:ext cx="2144687" cy="326553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ts val="1530"/>
              </a:lnSpc>
            </a:pPr>
            <a:r>
              <a:rPr lang="ru-RU" sz="1500" dirty="0">
                <a:solidFill>
                  <a:srgbClr val="002060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Комплекс </a:t>
            </a:r>
            <a:r>
              <a:rPr lang="ru-RU" sz="1500" dirty="0" smtClean="0">
                <a:solidFill>
                  <a:srgbClr val="002060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мер государственной поддержки </a:t>
            </a:r>
            <a:r>
              <a:rPr lang="ru-RU" sz="1500" dirty="0">
                <a:solidFill>
                  <a:srgbClr val="002060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и сервисов службы занятости населения</a:t>
            </a:r>
            <a:endParaRPr lang="en-US" sz="1500" dirty="0">
              <a:solidFill>
                <a:srgbClr val="002060"/>
              </a:solidFill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4379" y="3690243"/>
            <a:ext cx="2108661" cy="522484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R="139949"/>
            <a:r>
              <a:rPr lang="ru-RU" sz="1300" b="1" spc="-46" dirty="0">
                <a:solidFill>
                  <a:srgbClr val="0054A7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Возможность обращения в службу занятости в электронном формате</a:t>
            </a:r>
            <a:endParaRPr lang="en-US" sz="1300" b="1" spc="-46" dirty="0">
              <a:solidFill>
                <a:srgbClr val="0054A7"/>
              </a:solidFill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4378" y="4473969"/>
            <a:ext cx="1590509" cy="52248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300" b="1" spc="-46" dirty="0">
                <a:solidFill>
                  <a:srgbClr val="0054A7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Профессиональное сопровождение на всех этапах</a:t>
            </a:r>
            <a:endParaRPr lang="en-US" sz="1300" b="1" spc="-46" dirty="0">
              <a:solidFill>
                <a:srgbClr val="0054A7"/>
              </a:solidFill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4380" y="5229780"/>
            <a:ext cx="1990744" cy="5504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300" b="1" spc="-46" dirty="0">
                <a:solidFill>
                  <a:srgbClr val="0054A7"/>
                </a:solidFill>
                <a:latin typeface="Arial" pitchFamily="34" charset="0"/>
                <a:cs typeface="Arial" pitchFamily="34" charset="0"/>
              </a:rPr>
              <a:t>Финансовая поддержка граждан в период поиска работы</a:t>
            </a:r>
            <a:endParaRPr lang="en-US" sz="1300" b="1" spc="-46" dirty="0">
              <a:solidFill>
                <a:srgbClr val="0054A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501444" y="5598132"/>
            <a:ext cx="610520" cy="52275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002"/>
              </a:lnSpc>
            </a:pPr>
            <a:endParaRPr lang="en-US" sz="900" b="1" dirty="0">
              <a:solidFill>
                <a:srgbClr val="0054A7"/>
              </a:solidFill>
              <a:latin typeface="Arial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841432" y="6074387"/>
            <a:ext cx="1064567" cy="48305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Aft>
                <a:spcPts val="193"/>
              </a:spcAft>
            </a:pPr>
            <a:r>
              <a:rPr lang="en-US" sz="1300" b="1" spc="-46" dirty="0">
                <a:solidFill>
                  <a:srgbClr val="0C4C8A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PA</a:t>
            </a:r>
            <a:r>
              <a:rPr lang="ru-RU" sz="1300" b="1" spc="-46" dirty="0">
                <a:solidFill>
                  <a:srgbClr val="0C4C8A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Б</a:t>
            </a:r>
            <a:r>
              <a:rPr lang="en-US" sz="1300" b="1" spc="-46" dirty="0">
                <a:solidFill>
                  <a:srgbClr val="0C4C8A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OTA</a:t>
            </a:r>
          </a:p>
          <a:p>
            <a:r>
              <a:rPr lang="en-US" sz="1300" b="1" spc="-46" dirty="0">
                <a:solidFill>
                  <a:srgbClr val="0C4C8A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POCC</a:t>
            </a:r>
            <a:r>
              <a:rPr lang="ru-RU" sz="1300" b="1" spc="-46" dirty="0">
                <a:solidFill>
                  <a:srgbClr val="0C4C8A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ИИ</a:t>
            </a:r>
            <a:endParaRPr lang="en-US" sz="1300" b="1" spc="-46" dirty="0">
              <a:solidFill>
                <a:srgbClr val="0C4C8A"/>
              </a:solidFill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850446" y="6543690"/>
            <a:ext cx="633049" cy="120378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900" dirty="0">
                <a:solidFill>
                  <a:srgbClr val="002060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Кадровый центр</a:t>
            </a:r>
            <a:endParaRPr lang="en-US" sz="900" dirty="0">
              <a:solidFill>
                <a:srgbClr val="002060"/>
              </a:solidFill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88908" y="509527"/>
            <a:ext cx="1342694" cy="13454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r>
              <a:rPr lang="ru-RU" sz="900" b="1" dirty="0">
                <a:solidFill>
                  <a:srgbClr val="FFFFFF"/>
                </a:solidFill>
                <a:latin typeface="Arial"/>
              </a:rPr>
              <a:t>г. Саратов, ул. Слонова, д.13</a:t>
            </a:r>
            <a:endParaRPr lang="en-US" sz="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84794" y="862439"/>
            <a:ext cx="1065595" cy="138961"/>
          </a:xfrm>
          <a:prstGeom prst="rect">
            <a:avLst/>
          </a:prstGeom>
          <a:solidFill>
            <a:srgbClr val="57B6E6"/>
          </a:solidFill>
        </p:spPr>
        <p:txBody>
          <a:bodyPr wrap="none" lIns="0" tIns="0" rIns="0" bIns="0">
            <a:noAutofit/>
          </a:bodyPr>
          <a:lstStyle/>
          <a:p>
            <a:r>
              <a:rPr lang="ru-RU" sz="900" b="1" dirty="0">
                <a:solidFill>
                  <a:srgbClr val="FFFFFF"/>
                </a:solidFill>
                <a:latin typeface="Arial"/>
              </a:rPr>
              <a:t>8</a:t>
            </a:r>
            <a:r>
              <a:rPr lang="en-US" sz="900" b="1" dirty="0">
                <a:solidFill>
                  <a:srgbClr val="FFFFFF"/>
                </a:solidFill>
                <a:latin typeface="Arial"/>
              </a:rPr>
              <a:t> (</a:t>
            </a:r>
            <a:r>
              <a:rPr lang="ru-RU" sz="900" b="1" dirty="0">
                <a:solidFill>
                  <a:srgbClr val="FFFFFF"/>
                </a:solidFill>
                <a:latin typeface="Arial"/>
              </a:rPr>
              <a:t>452</a:t>
            </a:r>
            <a:r>
              <a:rPr lang="en-US" sz="900" b="1" dirty="0">
                <a:solidFill>
                  <a:srgbClr val="FFFFFF"/>
                </a:solidFill>
                <a:latin typeface="Arial"/>
              </a:rPr>
              <a:t>) </a:t>
            </a:r>
            <a:r>
              <a:rPr lang="en-US" sz="900" b="1" dirty="0" smtClean="0">
                <a:solidFill>
                  <a:srgbClr val="FFFFFF"/>
                </a:solidFill>
                <a:latin typeface="Arial"/>
              </a:rPr>
              <a:t>49-73-14</a:t>
            </a:r>
            <a:endParaRPr lang="ru-RU" sz="900" b="1" dirty="0" smtClean="0">
              <a:solidFill>
                <a:srgbClr val="FFFFFF"/>
              </a:solidFill>
              <a:latin typeface="Arial"/>
            </a:endParaRPr>
          </a:p>
          <a:p>
            <a:r>
              <a:rPr lang="en-US" sz="900" b="1" dirty="0">
                <a:solidFill>
                  <a:srgbClr val="FFFFFF"/>
                </a:solidFill>
                <a:latin typeface="Arial"/>
              </a:rPr>
              <a:t>8 (452) 49-10-33</a:t>
            </a:r>
          </a:p>
          <a:p>
            <a:endParaRPr lang="en-US" sz="900" b="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98886" y="6158386"/>
            <a:ext cx="2104155" cy="355122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spcAft>
                <a:spcPts val="386"/>
              </a:spcAft>
            </a:pPr>
            <a:r>
              <a:rPr lang="ru-RU" sz="1500" b="1" cap="small" dirty="0">
                <a:solidFill>
                  <a:srgbClr val="FFFFFF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От решения проблем к новым возможностям</a:t>
            </a:r>
            <a:endParaRPr lang="en-US" sz="1500" b="1" dirty="0">
              <a:solidFill>
                <a:srgbClr val="FFFFFF"/>
              </a:solidFill>
              <a:latin typeface="Arial" pitchFamily="34" charset="0"/>
              <a:ea typeface="PT Astra Serif" pitchFamily="18" charset="-52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5209" y="2348880"/>
            <a:ext cx="2934134" cy="159501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600" b="1" dirty="0">
                <a:solidFill>
                  <a:srgbClr val="0039AC"/>
                </a:solidFill>
                <a:latin typeface="Arial" pitchFamily="34" charset="0"/>
                <a:ea typeface="PT Astra Serif" pitchFamily="18" charset="-52"/>
                <a:cs typeface="Arial" pitchFamily="34" charset="0"/>
              </a:rPr>
              <a:t>Поддержка в трудоустройстве участникам СВО и их семьям</a:t>
            </a:r>
          </a:p>
        </p:txBody>
      </p:sp>
      <p:sp>
        <p:nvSpPr>
          <p:cNvPr id="26" name="Овал 25"/>
          <p:cNvSpPr/>
          <p:nvPr/>
        </p:nvSpPr>
        <p:spPr>
          <a:xfrm>
            <a:off x="5620057" y="5314292"/>
            <a:ext cx="126779" cy="1109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3969" tIns="41985" rIns="83969" bIns="41985"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150389" y="4996455"/>
            <a:ext cx="1530803" cy="373305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>
              <a:lnSpc>
                <a:spcPts val="1090"/>
              </a:lnSpc>
            </a:pPr>
            <a:r>
              <a:rPr lang="ru-RU" sz="1000" b="1" dirty="0" smtClean="0">
                <a:solidFill>
                  <a:srgbClr val="002060"/>
                </a:solidFill>
                <a:latin typeface="Arial"/>
              </a:rPr>
              <a:t>Регистрация </a:t>
            </a:r>
            <a:r>
              <a:rPr lang="ru-RU" sz="1000" b="1" dirty="0">
                <a:solidFill>
                  <a:srgbClr val="002060"/>
                </a:solidFill>
                <a:latin typeface="Arial"/>
              </a:rPr>
              <a:t>в </a:t>
            </a:r>
            <a:r>
              <a:rPr lang="ru-RU" sz="1000" b="1" dirty="0" smtClean="0">
                <a:solidFill>
                  <a:srgbClr val="002060"/>
                </a:solidFill>
                <a:latin typeface="Arial"/>
              </a:rPr>
              <a:t>Кадровом центре</a:t>
            </a:r>
            <a:endParaRPr lang="en-US" sz="1000" b="1" dirty="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2" name="Picture 2" descr="C:\Users\KirsanovaYN\Downloads\53fa16774c5e57c047e379eb3a7604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12" y="5598132"/>
            <a:ext cx="1175156" cy="11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85825" y="2188098"/>
            <a:ext cx="2293565" cy="761898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cs typeface="Arial" pitchFamily="34" charset="0"/>
              </a:rPr>
              <a:t> Профессиональное обучение </a:t>
            </a:r>
          </a:p>
          <a:p>
            <a:r>
              <a:rPr lang="ru-RU" sz="1100" b="1" dirty="0">
                <a:solidFill>
                  <a:srgbClr val="C00000"/>
                </a:solidFill>
                <a:cs typeface="Arial" pitchFamily="34" charset="0"/>
              </a:rPr>
              <a:t> и дополнительное</a:t>
            </a:r>
          </a:p>
          <a:p>
            <a:r>
              <a:rPr lang="ru-RU" sz="1100" b="1" dirty="0">
                <a:solidFill>
                  <a:srgbClr val="C00000"/>
                </a:solidFill>
                <a:cs typeface="Arial" pitchFamily="34" charset="0"/>
              </a:rPr>
              <a:t> профессиональное</a:t>
            </a:r>
          </a:p>
          <a:p>
            <a:r>
              <a:rPr lang="ru-RU" sz="1100" b="1" dirty="0">
                <a:solidFill>
                  <a:srgbClr val="C00000"/>
                </a:solidFill>
                <a:cs typeface="Arial" pitchFamily="34" charset="0"/>
              </a:rPr>
              <a:t> образование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085828" y="3233072"/>
            <a:ext cx="2485905" cy="592621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cs typeface="Arial" pitchFamily="34" charset="0"/>
              </a:rPr>
              <a:t> Организация временных работ </a:t>
            </a:r>
          </a:p>
          <a:p>
            <a:r>
              <a:rPr lang="ru-RU" sz="1100" b="1" dirty="0">
                <a:solidFill>
                  <a:srgbClr val="C00000"/>
                </a:solidFill>
                <a:cs typeface="Arial" pitchFamily="34" charset="0"/>
              </a:rPr>
              <a:t> с материальной поддержкой</a:t>
            </a:r>
          </a:p>
          <a:p>
            <a:r>
              <a:rPr lang="ru-RU" sz="1100" b="1" dirty="0">
                <a:solidFill>
                  <a:srgbClr val="C00000"/>
                </a:solidFill>
                <a:cs typeface="Arial" pitchFamily="34" charset="0"/>
              </a:rPr>
              <a:t> к заработной плате  </a:t>
            </a:r>
            <a:r>
              <a:rPr lang="ru-RU" sz="1100" b="1" dirty="0" smtClean="0">
                <a:solidFill>
                  <a:srgbClr val="C00000"/>
                </a:solidFill>
                <a:cs typeface="Arial" pitchFamily="34" charset="0"/>
              </a:rPr>
              <a:t>до 5 тыс. руб.</a:t>
            </a:r>
            <a:endParaRPr lang="ru-RU" sz="11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5827" y="4082106"/>
            <a:ext cx="2293564" cy="781622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  <a:cs typeface="Arial" pitchFamily="34" charset="0"/>
              </a:rPr>
              <a:t> Психологическая поддержка,</a:t>
            </a:r>
          </a:p>
          <a:p>
            <a:r>
              <a:rPr lang="ru-RU" sz="1100" b="1" dirty="0">
                <a:solidFill>
                  <a:srgbClr val="C00000"/>
                </a:solidFill>
                <a:cs typeface="Arial" pitchFamily="34" charset="0"/>
              </a:rPr>
              <a:t> социальная адаптация,   </a:t>
            </a:r>
          </a:p>
          <a:p>
            <a:r>
              <a:rPr lang="ru-RU" sz="1100" b="1" dirty="0">
                <a:solidFill>
                  <a:srgbClr val="C00000"/>
                </a:solidFill>
                <a:cs typeface="Arial" pitchFamily="34" charset="0"/>
              </a:rPr>
              <a:t> профессиональная </a:t>
            </a:r>
          </a:p>
          <a:p>
            <a:r>
              <a:rPr lang="ru-RU" sz="1100" b="1" dirty="0">
                <a:solidFill>
                  <a:srgbClr val="C00000"/>
                </a:solidFill>
                <a:cs typeface="Arial" pitchFamily="34" charset="0"/>
              </a:rPr>
              <a:t> ориентация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237236" y="5061770"/>
            <a:ext cx="1990744" cy="5504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100" b="1" spc="-46" dirty="0">
                <a:solidFill>
                  <a:srgbClr val="C00000"/>
                </a:solidFill>
                <a:cs typeface="Arial" pitchFamily="34" charset="0"/>
              </a:rPr>
              <a:t>Финансовая поддержка </a:t>
            </a:r>
            <a:r>
              <a:rPr lang="ru-RU" sz="1100" b="1" spc="-46" dirty="0" smtClean="0">
                <a:solidFill>
                  <a:srgbClr val="C00000"/>
                </a:solidFill>
                <a:cs typeface="Arial" pitchFamily="34" charset="0"/>
              </a:rPr>
              <a:t>безработных граждан при открытии собственного дела</a:t>
            </a:r>
            <a:endParaRPr lang="en-US" sz="1100" b="1" spc="-46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19120" y="228779"/>
            <a:ext cx="2468113" cy="1698076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ctr"/>
            <a:r>
              <a:rPr lang="ru-RU" sz="2600" b="1" spc="-46" dirty="0" smtClean="0">
                <a:solidFill>
                  <a:srgbClr val="00A1DA"/>
                </a:solidFill>
                <a:latin typeface="+mj-lt"/>
                <a:cs typeface="Arial" pitchFamily="34" charset="0"/>
              </a:rPr>
              <a:t>СЕРВИСЫ </a:t>
            </a:r>
            <a:r>
              <a:rPr lang="ru-RU" sz="2600" b="1" spc="-46" dirty="0">
                <a:solidFill>
                  <a:srgbClr val="00A1DA"/>
                </a:solidFill>
                <a:latin typeface="+mj-lt"/>
                <a:cs typeface="Arial" pitchFamily="34" charset="0"/>
              </a:rPr>
              <a:t>ДЛЯ ГРАЖДАН*</a:t>
            </a:r>
            <a:endParaRPr lang="en-US" sz="2600" b="1" spc="-46" dirty="0">
              <a:solidFill>
                <a:srgbClr val="00A1DA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3601" y="2240110"/>
            <a:ext cx="2935053" cy="550407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500" b="1" spc="-46" dirty="0">
                <a:solidFill>
                  <a:srgbClr val="FF0000"/>
                </a:solidFill>
                <a:cs typeface="Arial" pitchFamily="34" charset="0"/>
              </a:rPr>
              <a:t>Наша задача – помочь решить проблему, с которой Вы обратились</a:t>
            </a:r>
            <a:endParaRPr lang="en-US" sz="1500" b="1" spc="-46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6097" y="2790512"/>
            <a:ext cx="3001759" cy="31193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500" b="1" spc="-46" dirty="0">
                <a:solidFill>
                  <a:srgbClr val="0070C0"/>
                </a:solidFill>
                <a:latin typeface="+mj-lt"/>
                <a:cs typeface="Arial" pitchFamily="34" charset="0"/>
              </a:rPr>
              <a:t>Сервисы для граждан*</a:t>
            </a:r>
          </a:p>
          <a:p>
            <a:endParaRPr lang="ru-RU" sz="7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Ярмарки вакансий</a:t>
            </a:r>
          </a:p>
          <a:p>
            <a:endParaRPr lang="ru-RU" sz="7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 «Открытые» отборы персонала</a:t>
            </a:r>
          </a:p>
          <a:p>
            <a:endParaRPr lang="ru-RU" sz="7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Помощь в составлении и корректировке резюме</a:t>
            </a:r>
          </a:p>
          <a:p>
            <a:endParaRPr lang="ru-RU" sz="7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Организация собеседований с работодателем</a:t>
            </a:r>
          </a:p>
          <a:p>
            <a:endParaRPr lang="en-US" sz="1500" b="1" spc="-46" dirty="0">
              <a:solidFill>
                <a:srgbClr val="00A1DA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20763" y="1157092"/>
            <a:ext cx="3085239" cy="2993279"/>
          </a:xfrm>
          <a:prstGeom prst="rect">
            <a:avLst/>
          </a:prstGeom>
          <a:noFill/>
        </p:spPr>
        <p:txBody>
          <a:bodyPr wrap="square" lIns="83969" tIns="41985" rIns="83969" bIns="41985" rtlCol="0">
            <a:spAutoFit/>
          </a:bodyPr>
          <a:lstStyle/>
          <a:p>
            <a:r>
              <a:rPr lang="ru-RU" b="1" dirty="0" smtClean="0">
                <a:solidFill>
                  <a:srgbClr val="00A1DA"/>
                </a:solidFill>
              </a:rPr>
              <a:t>42 «точки присутствия» </a:t>
            </a:r>
          </a:p>
          <a:p>
            <a:r>
              <a:rPr lang="ru-RU" b="1" dirty="0" smtClean="0">
                <a:solidFill>
                  <a:srgbClr val="00A1DA"/>
                </a:solidFill>
              </a:rPr>
              <a:t>территориальных центров занятости населения</a:t>
            </a:r>
          </a:p>
          <a:p>
            <a:endParaRPr lang="ru-RU" b="1" dirty="0">
              <a:solidFill>
                <a:srgbClr val="00A1DA"/>
              </a:solidFill>
            </a:endParaRPr>
          </a:p>
          <a:p>
            <a:r>
              <a:rPr lang="ru-RU" sz="1500" b="1" dirty="0">
                <a:solidFill>
                  <a:srgbClr val="FF0000"/>
                </a:solidFill>
              </a:rPr>
              <a:t>Обратиться к нам Вы можете:</a:t>
            </a:r>
          </a:p>
          <a:p>
            <a:endParaRPr lang="ru-RU" sz="7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Лично посетив центр занятости населения по месту жительства;</a:t>
            </a:r>
          </a:p>
          <a:p>
            <a:endParaRPr lang="ru-RU" sz="700" dirty="0">
              <a:solidFill>
                <a:srgbClr val="0070C0"/>
              </a:solidFill>
            </a:endParaRPr>
          </a:p>
          <a:p>
            <a:r>
              <a:rPr lang="ru-RU" sz="1500" dirty="0">
                <a:solidFill>
                  <a:srgbClr val="0070C0"/>
                </a:solidFill>
              </a:rPr>
              <a:t>Через информационный портал «Работа в России» </a:t>
            </a:r>
            <a:r>
              <a:rPr lang="en-US" sz="1500" dirty="0">
                <a:solidFill>
                  <a:srgbClr val="0070C0"/>
                </a:solidFill>
              </a:rPr>
              <a:t>https://trudvsem.ru</a:t>
            </a:r>
            <a:endParaRPr lang="ru-RU" sz="1500" dirty="0">
              <a:solidFill>
                <a:srgbClr val="0070C0"/>
              </a:solidFill>
            </a:endParaRPr>
          </a:p>
          <a:p>
            <a:endParaRPr lang="ru-RU" b="1" dirty="0">
              <a:solidFill>
                <a:srgbClr val="00A1DA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17362" y="5612173"/>
            <a:ext cx="2001172" cy="690494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/>
              </a:rPr>
              <a:t>Горячая линия </a:t>
            </a:r>
          </a:p>
          <a:p>
            <a:r>
              <a:rPr lang="ru-RU" sz="1400" b="1" dirty="0" smtClean="0">
                <a:solidFill>
                  <a:srgbClr val="FF0000"/>
                </a:solidFill>
                <a:latin typeface="Arial"/>
              </a:rPr>
              <a:t>Кадрового центра:</a:t>
            </a:r>
            <a:endParaRPr lang="ru-RU" sz="1400" b="1" dirty="0">
              <a:solidFill>
                <a:srgbClr val="FF0000"/>
              </a:solidFill>
              <a:latin typeface="Arial"/>
            </a:endParaRPr>
          </a:p>
          <a:p>
            <a:r>
              <a:rPr lang="ru-RU" sz="1500" b="1" dirty="0">
                <a:solidFill>
                  <a:srgbClr val="FF0000"/>
                </a:solidFill>
                <a:latin typeface="Arial"/>
              </a:rPr>
              <a:t>8</a:t>
            </a:r>
            <a:r>
              <a:rPr lang="en-US" sz="1500" b="1" dirty="0">
                <a:solidFill>
                  <a:srgbClr val="FF0000"/>
                </a:solidFill>
                <a:latin typeface="Arial"/>
              </a:rPr>
              <a:t> (</a:t>
            </a:r>
            <a:r>
              <a:rPr lang="ru-RU" sz="1500" b="1" dirty="0">
                <a:solidFill>
                  <a:srgbClr val="FF0000"/>
                </a:solidFill>
                <a:latin typeface="Arial"/>
              </a:rPr>
              <a:t>452</a:t>
            </a:r>
            <a:r>
              <a:rPr lang="en-US" sz="1500" b="1" dirty="0">
                <a:solidFill>
                  <a:srgbClr val="FF0000"/>
                </a:solidFill>
                <a:latin typeface="Arial"/>
              </a:rPr>
              <a:t>) 49-73-14</a:t>
            </a:r>
            <a:endParaRPr lang="ru-RU" sz="1500" b="1" dirty="0">
              <a:solidFill>
                <a:srgbClr val="FF0000"/>
              </a:solidFill>
              <a:latin typeface="Arial"/>
            </a:endParaRPr>
          </a:p>
          <a:p>
            <a:r>
              <a:rPr lang="ru-RU" sz="1500" b="1" dirty="0">
                <a:solidFill>
                  <a:srgbClr val="FF0000"/>
                </a:solidFill>
                <a:latin typeface="Arial"/>
              </a:rPr>
              <a:t>8</a:t>
            </a:r>
            <a:r>
              <a:rPr lang="en-US" sz="1500" b="1" dirty="0">
                <a:solidFill>
                  <a:srgbClr val="FF0000"/>
                </a:solidFill>
                <a:latin typeface="Arial"/>
              </a:rPr>
              <a:t> (</a:t>
            </a:r>
            <a:r>
              <a:rPr lang="ru-RU" sz="1500" b="1" dirty="0">
                <a:solidFill>
                  <a:srgbClr val="FF0000"/>
                </a:solidFill>
                <a:latin typeface="Arial"/>
              </a:rPr>
              <a:t>452</a:t>
            </a:r>
            <a:r>
              <a:rPr lang="en-US" sz="1500" b="1" dirty="0">
                <a:solidFill>
                  <a:srgbClr val="FF0000"/>
                </a:solidFill>
                <a:latin typeface="Arial"/>
              </a:rPr>
              <a:t>) 49-</a:t>
            </a:r>
            <a:r>
              <a:rPr lang="ru-RU" sz="1500" b="1" dirty="0">
                <a:solidFill>
                  <a:srgbClr val="FF0000"/>
                </a:solidFill>
                <a:latin typeface="Arial"/>
              </a:rPr>
              <a:t>10</a:t>
            </a:r>
            <a:r>
              <a:rPr lang="en-US" sz="1500" b="1" dirty="0">
                <a:solidFill>
                  <a:srgbClr val="FF0000"/>
                </a:solidFill>
                <a:latin typeface="Arial"/>
              </a:rPr>
              <a:t>-</a:t>
            </a:r>
            <a:r>
              <a:rPr lang="ru-RU" sz="1500" b="1" dirty="0">
                <a:solidFill>
                  <a:srgbClr val="FF0000"/>
                </a:solidFill>
                <a:latin typeface="Arial"/>
              </a:rPr>
              <a:t>33</a:t>
            </a:r>
          </a:p>
          <a:p>
            <a:endParaRPr lang="en-US" sz="1500" b="1" dirty="0">
              <a:solidFill>
                <a:srgbClr val="FF0000"/>
              </a:solidFill>
              <a:latin typeface="Arial"/>
            </a:endParaRPr>
          </a:p>
        </p:txBody>
      </p:sp>
      <p:pic>
        <p:nvPicPr>
          <p:cNvPr id="15" name="Рисунок 14"/>
          <p:cNvPicPr/>
          <p:nvPr/>
        </p:nvPicPr>
        <p:blipFill rotWithShape="1">
          <a:blip r:embed="rId3"/>
          <a:srcRect l="29894" t="27673" r="62567" b="60641"/>
          <a:stretch/>
        </p:blipFill>
        <p:spPr bwMode="auto">
          <a:xfrm rot="5400000">
            <a:off x="5330140" y="1076456"/>
            <a:ext cx="709270" cy="711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29894" t="27673" r="62567" b="60641"/>
          <a:stretch/>
        </p:blipFill>
        <p:spPr bwMode="auto">
          <a:xfrm rot="5400000">
            <a:off x="4493404" y="1468891"/>
            <a:ext cx="687672" cy="711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18534" y="6453336"/>
            <a:ext cx="68310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</a:rPr>
              <a:t>     Единый </a:t>
            </a:r>
            <a:r>
              <a:rPr lang="ru-RU" sz="1600" b="1" dirty="0">
                <a:solidFill>
                  <a:srgbClr val="0070C0"/>
                </a:solidFill>
              </a:rPr>
              <a:t>телефон </a:t>
            </a:r>
            <a:r>
              <a:rPr lang="ru-RU" sz="1600" b="1" dirty="0" smtClean="0">
                <a:solidFill>
                  <a:srgbClr val="0070C0"/>
                </a:solidFill>
              </a:rPr>
              <a:t>Минтруда Саратовской области: 8-800-775-2109, доб. </a:t>
            </a:r>
            <a:r>
              <a:rPr lang="ru-RU" sz="1600" b="1" dirty="0">
                <a:solidFill>
                  <a:srgbClr val="0070C0"/>
                </a:solidFill>
              </a:rPr>
              <a:t>1</a:t>
            </a:r>
          </a:p>
        </p:txBody>
      </p:sp>
      <p:pic>
        <p:nvPicPr>
          <p:cNvPr id="17" name="Picture 2" descr="C:\Users\KirsanovaYN\Downloads\53fa16774c5e57c047e379eb3a76043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288" y="4276150"/>
            <a:ext cx="1175156" cy="117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3205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247</Words>
  <Application>Microsoft Office PowerPoint</Application>
  <PresentationFormat>Лист A4 (210x297 мм)</PresentationFormat>
  <Paragraphs>59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Office Theme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Бовкуненко Екатерина Юрьевна</dc:creator>
  <cp:lastModifiedBy>Кирсанова</cp:lastModifiedBy>
  <cp:revision>59</cp:revision>
  <cp:lastPrinted>2023-04-07T06:33:37Z</cp:lastPrinted>
  <dcterms:modified xsi:type="dcterms:W3CDTF">2025-07-15T09:15:17Z</dcterms:modified>
</cp:coreProperties>
</file>