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36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68" r:id="rId13"/>
    <p:sldId id="346" r:id="rId14"/>
    <p:sldId id="356" r:id="rId15"/>
    <p:sldId id="353" r:id="rId16"/>
    <p:sldId id="331" r:id="rId17"/>
    <p:sldId id="367" r:id="rId18"/>
    <p:sldId id="332" r:id="rId19"/>
    <p:sldId id="355" r:id="rId20"/>
    <p:sldId id="354" r:id="rId21"/>
    <p:sldId id="339" r:id="rId22"/>
    <p:sldId id="340" r:id="rId23"/>
    <p:sldId id="348" r:id="rId24"/>
    <p:sldId id="360" r:id="rId25"/>
    <p:sldId id="361" r:id="rId26"/>
    <p:sldId id="362" r:id="rId27"/>
    <p:sldId id="349" r:id="rId28"/>
    <p:sldId id="363" r:id="rId29"/>
    <p:sldId id="364" r:id="rId30"/>
    <p:sldId id="365" r:id="rId31"/>
    <p:sldId id="359" r:id="rId32"/>
    <p:sldId id="366" r:id="rId33"/>
    <p:sldId id="334" r:id="rId34"/>
    <p:sldId id="338" r:id="rId35"/>
  </p:sldIdLst>
  <p:sldSz cx="9144000" cy="6858000" type="screen4x3"/>
  <p:notesSz cx="6735763" cy="9866313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9900"/>
    <a:srgbClr val="00CC00"/>
    <a:srgbClr val="0066FF"/>
    <a:srgbClr val="FF66FF"/>
    <a:srgbClr val="CC9900"/>
    <a:srgbClr val="008000"/>
    <a:srgbClr val="CC0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57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88.1</c:v>
                </c:pt>
                <c:pt idx="1">
                  <c:v>64.900000000000006</c:v>
                </c:pt>
                <c:pt idx="2">
                  <c:v>67.8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88.1</c:v>
                </c:pt>
                <c:pt idx="1">
                  <c:v>64.900000000000006</c:v>
                </c:pt>
                <c:pt idx="2">
                  <c:v>67.8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7090176"/>
        <c:axId val="128409984"/>
        <c:axId val="0"/>
      </c:bar3DChart>
      <c:catAx>
        <c:axId val="9709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28409984"/>
        <c:crosses val="autoZero"/>
        <c:auto val="1"/>
        <c:lblAlgn val="ctr"/>
        <c:lblOffset val="100"/>
        <c:noMultiLvlLbl val="0"/>
      </c:catAx>
      <c:valAx>
        <c:axId val="128409984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7090176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dirty="0">
                <a:solidFill>
                  <a:schemeClr val="tx1"/>
                </a:solidFill>
              </a:rPr>
              <a:t>Структура налоговых и неналоговых доходов на 2021 год</a:t>
            </a:r>
          </a:p>
        </c:rich>
      </c:tx>
      <c:layout>
        <c:manualLayout>
          <c:xMode val="edge"/>
          <c:yMode val="edge"/>
          <c:x val="7.3847112860892392E-2"/>
          <c:y val="1.5302623100256225E-2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ser>
          <c:idx val="0"/>
          <c:order val="0"/>
          <c:explosion val="21"/>
          <c:dLbls>
            <c:dLbl>
              <c:idx val="0"/>
              <c:layout>
                <c:manualLayout>
                  <c:x val="1.9732416022502454E-2"/>
                  <c:y val="4.3347674013232244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9127679352580929"/>
                  <c:y val="-4.4814814814814849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3754.7</c:v>
                </c:pt>
                <c:pt idx="1">
                  <c:v>15428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Доходы!$N$17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Доходы!$N$18:$N$20</c:f>
              <c:numCache>
                <c:formatCode>General</c:formatCode>
                <c:ptCount val="3"/>
                <c:pt idx="0">
                  <c:v>34.57</c:v>
                </c:pt>
                <c:pt idx="1">
                  <c:v>25.48</c:v>
                </c:pt>
                <c:pt idx="2">
                  <c:v>26.58</c:v>
                </c:pt>
              </c:numCache>
            </c:numRef>
          </c:val>
        </c:ser>
        <c:ser>
          <c:idx val="1"/>
          <c:order val="1"/>
          <c:tx>
            <c:strRef>
              <c:f>Доходы!$O$17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Доходы!$O$18:$O$20</c:f>
              <c:numCache>
                <c:formatCode>General</c:formatCode>
                <c:ptCount val="3"/>
                <c:pt idx="0">
                  <c:v>34.57</c:v>
                </c:pt>
                <c:pt idx="1">
                  <c:v>25.48</c:v>
                </c:pt>
                <c:pt idx="2">
                  <c:v>26.58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207872"/>
        <c:axId val="126209408"/>
      </c:barChart>
      <c:catAx>
        <c:axId val="126207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26209408"/>
        <c:crosses val="autoZero"/>
        <c:auto val="1"/>
        <c:lblAlgn val="ctr"/>
        <c:lblOffset val="100"/>
        <c:noMultiLvlLbl val="0"/>
      </c:catAx>
      <c:valAx>
        <c:axId val="1262094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26207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3.097758092738408E-2"/>
                  <c:y val="0.166752697579469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0479221347331656E-2"/>
                  <c:y val="0.1517151501895597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Субсидии</a:t>
                    </a:r>
                    <a:r>
                      <a:rPr lang="ru-RU" dirty="0"/>
                      <a:t>; 2; 3,70%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0951334208223972E-2"/>
                  <c:y val="-0.132040317876932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Доходы!$D$4:$D$7</c:f>
              <c:strCache>
                <c:ptCount val="3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Доходы!$E$4:$E$7</c:f>
              <c:numCache>
                <c:formatCode>General</c:formatCode>
                <c:ptCount val="4"/>
                <c:pt idx="0">
                  <c:v>30</c:v>
                </c:pt>
                <c:pt idx="1">
                  <c:v>2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6860172648390623"/>
          <c:y val="3.0757871192781304E-2"/>
          <c:w val="0.22913198456425241"/>
          <c:h val="0.5656529686106803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89049285505979"/>
          <c:y val="0"/>
          <c:w val="0.66377940604646646"/>
          <c:h val="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1628937007874019E-2"/>
                  <c:y val="-7.396657904627147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1.8718467483231263E-2"/>
                  <c:y val="8.324880252003827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3926557791387191E-2"/>
                  <c:y val="4.46718190139866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2.8568642461358998E-2"/>
                  <c:y val="0.2428239028909427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6.4591717701953918E-2"/>
                  <c:y val="-6.22603410589083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'Расходы ФКР (2020)'!$A$3:$B$11</c:f>
              <c:multiLvlStrCache>
                <c:ptCount val="9"/>
                <c:lvl>
                  <c:pt idx="0">
                    <c:v>01</c:v>
                  </c:pt>
                  <c:pt idx="1">
                    <c:v>03</c:v>
                  </c:pt>
                  <c:pt idx="2">
                    <c:v>04</c:v>
                  </c:pt>
                  <c:pt idx="3">
                    <c:v>05</c:v>
                  </c:pt>
                  <c:pt idx="4">
                    <c:v>07</c:v>
                  </c:pt>
                  <c:pt idx="5">
                    <c:v>08</c:v>
                  </c:pt>
                  <c:pt idx="6">
                    <c:v>10</c:v>
                  </c:pt>
                  <c:pt idx="7">
                    <c:v>11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 - 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кинематография, сми</c:v>
                  </c:pt>
                  <c:pt idx="6">
                    <c:v>Социальная политика</c:v>
                  </c:pt>
                  <c:pt idx="7">
                    <c:v>Физическая культура и спорт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 (2020)'!$C$3:$C$11</c:f>
              <c:numCache>
                <c:formatCode>#,##0.00</c:formatCode>
                <c:ptCount val="9"/>
                <c:pt idx="0">
                  <c:v>27573.200000000001</c:v>
                </c:pt>
                <c:pt idx="1">
                  <c:v>2586.3000000000002</c:v>
                </c:pt>
                <c:pt idx="2">
                  <c:v>3835.2</c:v>
                </c:pt>
                <c:pt idx="3">
                  <c:v>12735.7</c:v>
                </c:pt>
                <c:pt idx="4">
                  <c:v>30099.1</c:v>
                </c:pt>
                <c:pt idx="5">
                  <c:v>5333.8</c:v>
                </c:pt>
                <c:pt idx="6">
                  <c:v>1812.3</c:v>
                </c:pt>
                <c:pt idx="7">
                  <c:v>2623.8</c:v>
                </c:pt>
                <c:pt idx="8">
                  <c:v>1508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5"/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959735027345814"/>
                  <c:y val="-0.1648380488707354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1670694014873932"/>
                  <c:y val="-5.9809724576325059E-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2.9770998253175928E-2"/>
                  <c:y val="0.2241669814084907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8.0905955236736007E-4"/>
                  <c:y val="-8.855984812603653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8406225809651225E-2"/>
                  <c:y val="-4.57804883278076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6.8688823596830137E-2"/>
                  <c:y val="-2.62414799915019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21938783243572266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ФКР (2021)'!$A$3:$A$10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кинематография, сми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'Расходы ФКР (2021)'!$C$3:$C$10</c:f>
              <c:numCache>
                <c:formatCode>#,##0.00</c:formatCode>
                <c:ptCount val="8"/>
                <c:pt idx="0">
                  <c:v>25066</c:v>
                </c:pt>
                <c:pt idx="1">
                  <c:v>2222.9</c:v>
                </c:pt>
                <c:pt idx="2">
                  <c:v>3291.3</c:v>
                </c:pt>
                <c:pt idx="3">
                  <c:v>23406.799999999999</c:v>
                </c:pt>
                <c:pt idx="4">
                  <c:v>4244.3</c:v>
                </c:pt>
                <c:pt idx="5">
                  <c:v>1865.1</c:v>
                </c:pt>
                <c:pt idx="6">
                  <c:v>2449.6</c:v>
                </c:pt>
                <c:pt idx="7">
                  <c:v>1376.4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Lbls>
            <c:dLbl>
              <c:idx val="0"/>
              <c:layout>
                <c:manualLayout>
                  <c:x val="-6.9743365412656749E-3"/>
                  <c:y val="-0.1227599518599688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Общегосударственные вопросы: </a:t>
                    </a:r>
                    <a:r>
                      <a:rPr lang="ru-RU" dirty="0"/>
                      <a:t>25 169,70; 38,36%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404143208454555"/>
                  <c:y val="-0.2868796124972513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безопасность и правоохранительная </a:t>
                    </a:r>
                    <a:r>
                      <a:rPr lang="ru-RU" dirty="0" smtClean="0"/>
                      <a:t>деятельность: </a:t>
                    </a:r>
                    <a:r>
                      <a:rPr lang="ru-RU" dirty="0"/>
                      <a:t>2 222,90; 3,39%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6980205599300088"/>
                  <c:y val="-2.0733267152206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экономика: </a:t>
                    </a:r>
                    <a:r>
                      <a:rPr lang="ru-RU" dirty="0"/>
                      <a:t>3 043,00; 4,64%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Жилищно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- коммунальное </a:t>
                    </a:r>
                    <a:r>
                      <a:rPr lang="ru-RU" dirty="0" smtClean="0"/>
                      <a:t>хозяйство: </a:t>
                    </a:r>
                    <a:r>
                      <a:rPr lang="ru-RU" dirty="0"/>
                      <a:t>1 800,00; 2,74%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Образование: </a:t>
                    </a:r>
                    <a:r>
                      <a:rPr lang="ru-RU" dirty="0"/>
                      <a:t>23 408,60; 35,67%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1.2451394964518325E-3"/>
                  <c:y val="6.467794809634988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   Культура</a:t>
                    </a:r>
                    <a:r>
                      <a:rPr lang="ru-RU" dirty="0"/>
                      <a:t>, кинематография, </a:t>
                    </a:r>
                    <a:r>
                      <a:rPr lang="ru-RU" dirty="0" err="1" smtClean="0"/>
                      <a:t>сми</a:t>
                    </a:r>
                    <a:r>
                      <a:rPr lang="ru-RU" dirty="0" smtClean="0"/>
                      <a:t>:       </a:t>
                    </a:r>
                    <a:r>
                      <a:rPr lang="ru-RU" dirty="0"/>
                      <a:t>4 248,60; 6,47%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/>
                      <a:t>Социальная </a:t>
                    </a:r>
                    <a:r>
                      <a:rPr lang="ru-RU" dirty="0" smtClean="0"/>
                      <a:t>политика: </a:t>
                    </a:r>
                  </a:p>
                  <a:p>
                    <a:r>
                      <a:rPr lang="ru-RU" dirty="0" smtClean="0"/>
                      <a:t>     </a:t>
                    </a:r>
                    <a:r>
                      <a:rPr lang="ru-RU" dirty="0"/>
                      <a:t>1 903,90; 2,90%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/>
                      <a:t>Физическая культура </a:t>
                    </a:r>
                    <a:r>
                      <a:rPr lang="ru-RU"/>
                      <a:t>и </a:t>
                    </a:r>
                    <a:r>
                      <a:rPr lang="ru-RU" smtClean="0"/>
                      <a:t>спорт: </a:t>
                    </a:r>
                    <a:r>
                      <a:rPr lang="ru-RU"/>
                      <a:t>2 </a:t>
                    </a:r>
                    <a:r>
                      <a:rPr lang="ru-RU" smtClean="0"/>
                      <a:t>446,60; </a:t>
                    </a:r>
                    <a:r>
                      <a:rPr lang="ru-RU"/>
                      <a:t>3,73%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/>
                      <a:t>Средства массовой </a:t>
                    </a:r>
                    <a:r>
                      <a:rPr lang="ru-RU" dirty="0" smtClean="0"/>
                      <a:t>информации: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            1 </a:t>
                    </a:r>
                    <a:r>
                      <a:rPr lang="ru-RU" dirty="0"/>
                      <a:t>378,10; 2,10%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ФКР (2021)'!$A$3:$A$11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 - 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кинематография, сми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</c:strCache>
            </c:strRef>
          </c:cat>
          <c:val>
            <c:numRef>
              <c:f>'Расходы ФКР (2021)'!$C$3:$C$11</c:f>
              <c:numCache>
                <c:formatCode>#,##0.00</c:formatCode>
                <c:ptCount val="9"/>
                <c:pt idx="0">
                  <c:v>25169.7</c:v>
                </c:pt>
                <c:pt idx="1">
                  <c:v>2222.9</c:v>
                </c:pt>
                <c:pt idx="2">
                  <c:v>3043</c:v>
                </c:pt>
                <c:pt idx="3">
                  <c:v>1800</c:v>
                </c:pt>
                <c:pt idx="4">
                  <c:v>23408.6</c:v>
                </c:pt>
                <c:pt idx="5">
                  <c:v>4248.6000000000004</c:v>
                </c:pt>
                <c:pt idx="6">
                  <c:v>1903.9</c:v>
                </c:pt>
                <c:pt idx="7">
                  <c:v>2446.6</c:v>
                </c:pt>
                <c:pt idx="8">
                  <c:v>1378.1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5375" y="1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03288" y="739775"/>
            <a:ext cx="4929187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1286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5375" y="9371286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2020/11/24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5.xml"/><Relationship Id="rId5" Type="http://schemas.openxmlformats.org/officeDocument/2006/relationships/image" Target="../media/image18.jpeg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проекту  бюджета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2021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2022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2023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2021 – 2023 годы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3117785"/>
              </p:ext>
            </p:extLst>
          </p:nvPr>
        </p:nvGraphicFramePr>
        <p:xfrm>
          <a:off x="457200" y="1497013"/>
          <a:ext cx="8229600" cy="4645022"/>
        </p:xfrm>
        <a:graphic>
          <a:graphicData uri="http://schemas.openxmlformats.org/drawingml/2006/table">
            <a:tbl>
              <a:tblPr/>
              <a:tblGrid>
                <a:gridCol w="3898900"/>
                <a:gridCol w="720725"/>
                <a:gridCol w="719138"/>
                <a:gridCol w="720725"/>
                <a:gridCol w="719608"/>
                <a:gridCol w="720080"/>
                <a:gridCol w="730424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Показатели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2018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2019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2020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год оценка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2022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2023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Денежные доходы населения -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737 021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747 956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727 410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784 819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842 142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902 705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2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Оплата труда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357894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359 114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311560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329942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353038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377751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Доходы от предпринимательской деятельности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519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555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577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598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Пенсии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121783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130344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138 947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147 701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156 415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165 174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Пособия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6 818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7 063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7 346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7 618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Стипендии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доходы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250525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251379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239 280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259 641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279 096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300 306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Расходы и сбережения - 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604 357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613 324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596 476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643 552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690 556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740 218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Покупка товаров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130 320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131 949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109 950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118 900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127 160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135 920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Обязательные платежи и разнообразные взносы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98 069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100 325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105 040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108 821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113 065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117 475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Прочие расходы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375 968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381 050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384 486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415 831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450 331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486 823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Среднемесячные денежные доходы на душу населения, рублей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23 668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24 453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23 781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25 658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27 532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29 512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темп роста среднемесячных денежных доходов на душу населения 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       113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Численность населения (среднегодовая),человек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103773"/>
              </p:ext>
            </p:extLst>
          </p:nvPr>
        </p:nvGraphicFramePr>
        <p:xfrm>
          <a:off x="2051720" y="1552505"/>
          <a:ext cx="4950899" cy="4822329"/>
        </p:xfrm>
        <a:graphic>
          <a:graphicData uri="http://schemas.openxmlformats.org/drawingml/2006/table">
            <a:tbl>
              <a:tblPr firstRow="1" firstCol="1" bandRow="1"/>
              <a:tblGrid>
                <a:gridCol w="1440160"/>
                <a:gridCol w="1090313"/>
                <a:gridCol w="1265859"/>
                <a:gridCol w="1154567"/>
              </a:tblGrid>
              <a:tr h="369092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1267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1282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3-5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" y="-15764"/>
            <a:ext cx="9036496" cy="183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altLang="ru-RU" sz="1200" b="1" kern="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Численность </a:t>
            </a:r>
            <a:r>
              <a:rPr lang="ru-RU" altLang="ru-RU" sz="1200" b="1" kern="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состав населения </a:t>
            </a:r>
            <a:endParaRPr lang="ru-RU" altLang="ru-RU" sz="1200" b="1" kern="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Численность населения муниципального образования п. Михайловский по состоянию на  2021 год составила 2549 человек, из них: 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61,4 %- граждане трудоспособного возраста (численность 1548 человек),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18,2 %- граждане моложе трудоспособного возраста (численность 472 человек),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20,4 %- граждане  старше  трудоспособного возраста (численность 529 человек).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Таблица 2. 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98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0656965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724181"/>
              </p:ext>
            </p:extLst>
          </p:nvPr>
        </p:nvGraphicFramePr>
        <p:xfrm>
          <a:off x="4590861" y="3573016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644048"/>
              </p:ext>
            </p:extLst>
          </p:nvPr>
        </p:nvGraphicFramePr>
        <p:xfrm>
          <a:off x="4560887" y="400506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682159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2019-2023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5099080"/>
              </p:ext>
            </p:extLst>
          </p:nvPr>
        </p:nvGraphicFramePr>
        <p:xfrm>
          <a:off x="611188" y="1677988"/>
          <a:ext cx="6680200" cy="409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Лист" r:id="rId3" imgW="6705510" imgH="4114800" progId="Excel.Sheet.8">
                  <p:embed/>
                </p:oleObj>
              </mc:Choice>
              <mc:Fallback>
                <p:oleObj name="Лист" r:id="rId3" imgW="6705510" imgH="411480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77988"/>
                        <a:ext cx="6680200" cy="40989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2019-2022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92527932"/>
              </p:ext>
            </p:extLst>
          </p:nvPr>
        </p:nvGraphicFramePr>
        <p:xfrm>
          <a:off x="146050" y="2343150"/>
          <a:ext cx="4675188" cy="320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Лист" r:id="rId3" imgW="6153184" imgH="4219445" progId="Excel.Sheet.8">
                  <p:embed/>
                </p:oleObj>
              </mc:Choice>
              <mc:Fallback>
                <p:oleObj name="Лист" r:id="rId3" imgW="6153184" imgH="4219445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2343150"/>
                        <a:ext cx="4675188" cy="32067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2021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9415626"/>
              </p:ext>
            </p:extLst>
          </p:nvPr>
        </p:nvGraphicFramePr>
        <p:xfrm>
          <a:off x="5097474" y="2492896"/>
          <a:ext cx="3888432" cy="217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472638"/>
              </p:ext>
            </p:extLst>
          </p:nvPr>
        </p:nvGraphicFramePr>
        <p:xfrm>
          <a:off x="323528" y="476672"/>
          <a:ext cx="8352928" cy="5900066"/>
        </p:xfrm>
        <a:graphic>
          <a:graphicData uri="http://schemas.openxmlformats.org/drawingml/2006/table">
            <a:tbl>
              <a:tblPr/>
              <a:tblGrid>
                <a:gridCol w="185104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895678"/>
              </a:tblGrid>
              <a:tr h="629876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20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2021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14 450,0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15 627,9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34 201,3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218,9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20 266,5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25 233,5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161,5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12870,7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14 168,7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15 428,0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15 663,7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110,6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668,7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9 31,4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11 200,0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187,5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261,5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337,0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совокупный 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337,2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1 470,0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2826,9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329,7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2557,1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1 334,7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2566,7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300,2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1579,3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459,3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18 773,3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1286,5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4 602,8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315,4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9 564,8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655,4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579,3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1 019,8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1 259,3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1 084,3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1 079,3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12,8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17 494,0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14222,8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3  238,5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2632,9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8 205,5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6671,1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306,5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3619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584316"/>
              </p:ext>
            </p:extLst>
          </p:nvPr>
        </p:nvGraphicFramePr>
        <p:xfrm>
          <a:off x="323525" y="188641"/>
          <a:ext cx="8363274" cy="6127343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2021-2023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2020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2021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91 713,3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82 473,2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53 906,1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44 697,6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42 518,5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91 713,3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82 473,2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53 906,1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44 697,6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42 518,5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49 941,2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47 197,0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30 082,8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17 379,4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977,9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6 074,4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2 353,3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1 772,4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1 772,4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096,3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27 794,7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21 470,0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21 525,4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21 566,7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283,5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472,5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158,1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640,7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1800,0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4074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256,3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293,9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820472" cy="86489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</a:t>
            </a:r>
            <a:r>
              <a:rPr lang="ru-RU" sz="2400" dirty="0" smtClean="0"/>
              <a:t>на </a:t>
            </a:r>
            <a:r>
              <a:rPr lang="ru-RU" sz="2400" dirty="0" smtClean="0"/>
              <a:t>2021 год(тыс. рублей)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800867"/>
              </p:ext>
            </p:extLst>
          </p:nvPr>
        </p:nvGraphicFramePr>
        <p:xfrm>
          <a:off x="539552" y="1268760"/>
          <a:ext cx="7632848" cy="432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2022 год(тыс. рублей)</a:t>
            </a:r>
            <a:endParaRPr lang="ru-RU" sz="24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220970"/>
              </p:ext>
            </p:extLst>
          </p:nvPr>
        </p:nvGraphicFramePr>
        <p:xfrm>
          <a:off x="827584" y="1484784"/>
          <a:ext cx="752107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2023 год(тыс. рублей)</a:t>
            </a:r>
            <a:endParaRPr lang="ru-RU" sz="24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6214522"/>
              </p:ext>
            </p:extLst>
          </p:nvPr>
        </p:nvGraphicFramePr>
        <p:xfrm>
          <a:off x="827584" y="1340768"/>
          <a:ext cx="786956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2021 год и на плановый период 2022 и 2023 годов – основной инструмент реализации социально-экономической политики на территории городского округа. «Бюджет для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граждан» знакомит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население городского округа с основными положениями главного финансового документа - бюджета городского округа п. Михайловский на 2021 год и на плановый период 2022 и 2023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Распределение бюджетных ассигнований по разделам и подразделам на 2021 год и плановый период 2022 и 2023 годы тыс. </a:t>
            </a:r>
            <a:r>
              <a:rPr lang="ru-RU" sz="2000" dirty="0" err="1" smtClean="0"/>
              <a:t>руб</a:t>
            </a:r>
            <a:endParaRPr lang="ru-RU" sz="20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020969"/>
              </p:ext>
            </p:extLst>
          </p:nvPr>
        </p:nvGraphicFramePr>
        <p:xfrm>
          <a:off x="539552" y="1340765"/>
          <a:ext cx="8030498" cy="5159636"/>
        </p:xfrm>
        <a:graphic>
          <a:graphicData uri="http://schemas.openxmlformats.org/drawingml/2006/table">
            <a:tbl>
              <a:tblPr/>
              <a:tblGrid>
                <a:gridCol w="3990743"/>
                <a:gridCol w="632935"/>
                <a:gridCol w="554777"/>
                <a:gridCol w="1029862"/>
                <a:gridCol w="872011"/>
                <a:gridCol w="950170"/>
              </a:tblGrid>
              <a:tr h="774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2021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79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27 573,2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25 066,0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25 169,7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6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1 767,2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1 767,2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1 767,2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0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9 863,2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9 839,1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9 829,7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6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3 401,2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3 401,2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3 401,2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51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12 442,6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10 058,5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10 171,6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86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2 586,3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42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2 586,3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89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3 835,2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3 291,3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3 043,0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4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3 327,0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3 263,1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3 014,8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4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89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12 735,7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1 800,0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572,8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4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Коммунальное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8232,0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1 800,00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4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3 930,9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565078"/>
              </p:ext>
            </p:extLst>
          </p:nvPr>
        </p:nvGraphicFramePr>
        <p:xfrm>
          <a:off x="457200" y="260350"/>
          <a:ext cx="8229600" cy="5203509"/>
        </p:xfrm>
        <a:graphic>
          <a:graphicData uri="http://schemas.openxmlformats.org/drawingml/2006/table">
            <a:tbl>
              <a:tblPr/>
              <a:tblGrid>
                <a:gridCol w="4259263"/>
                <a:gridCol w="719137"/>
                <a:gridCol w="576263"/>
                <a:gridCol w="720725"/>
                <a:gridCol w="1079500"/>
                <a:gridCol w="87471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30 099,1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23 406,8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23 408,6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10 302,0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9 629,6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9 631,4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19 339,1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13 777,2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13 777,2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103,0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сми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5 333,8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4 244,3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4 248,6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5 333,8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4 244,3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4 248,6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1 812,3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1 865,1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1 903,9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884,6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961,4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2 623,8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Массовый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2 623,8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"Средства массовой информации"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1 508,0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1 508,0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88 107,4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63 922,4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65 621,4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2022-2023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en-US" sz="2000" dirty="0" err="1"/>
              <a:t>Перечень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 err="1"/>
              <a:t>муниципальных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 err="1"/>
              <a:t>программ</a:t>
            </a:r>
            <a:r>
              <a:rPr lang="en-US" sz="2000" dirty="0"/>
              <a:t> </a:t>
            </a:r>
            <a:r>
              <a:rPr lang="ru-RU" sz="2000" dirty="0"/>
              <a:t>МО п.</a:t>
            </a:r>
            <a:r>
              <a:rPr lang="en-US" sz="2000" dirty="0"/>
              <a:t> </a:t>
            </a:r>
            <a:r>
              <a:rPr lang="en-US" sz="2000" dirty="0" err="1"/>
              <a:t>Михайловский</a:t>
            </a:r>
            <a:r>
              <a:rPr lang="en-US" sz="2000" dirty="0"/>
              <a:t>  </a:t>
            </a:r>
            <a:r>
              <a:rPr lang="ru-RU" sz="2000" dirty="0" smtClean="0"/>
              <a:t>           </a:t>
            </a:r>
            <a:r>
              <a:rPr lang="en-US" sz="2000" dirty="0" err="1" smtClean="0"/>
              <a:t>на</a:t>
            </a:r>
            <a:r>
              <a:rPr lang="en-US" sz="2000" dirty="0" smtClean="0"/>
              <a:t> </a:t>
            </a:r>
            <a:r>
              <a:rPr lang="en-US" sz="2000" dirty="0"/>
              <a:t>20</a:t>
            </a:r>
            <a:r>
              <a:rPr lang="ru-RU" sz="2000" dirty="0" smtClean="0"/>
              <a:t>21</a:t>
            </a:r>
            <a:r>
              <a:rPr lang="en-US" sz="2000" dirty="0" smtClean="0"/>
              <a:t> </a:t>
            </a:r>
            <a:r>
              <a:rPr lang="en-US" sz="2000" dirty="0" err="1"/>
              <a:t>год</a:t>
            </a:r>
            <a:r>
              <a:rPr lang="en-US" sz="2000" dirty="0"/>
              <a:t> и </a:t>
            </a:r>
            <a:r>
              <a:rPr lang="en-US" sz="2000" dirty="0" err="1"/>
              <a:t>плановый</a:t>
            </a:r>
            <a:r>
              <a:rPr lang="en-US" sz="2000" dirty="0"/>
              <a:t> </a:t>
            </a:r>
            <a:r>
              <a:rPr lang="en-US" sz="2000" dirty="0" err="1"/>
              <a:t>период</a:t>
            </a:r>
            <a:r>
              <a:rPr lang="en-US" sz="2000" dirty="0"/>
              <a:t> 20</a:t>
            </a:r>
            <a:r>
              <a:rPr lang="ru-RU" sz="2000" dirty="0" smtClean="0"/>
              <a:t>22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smtClean="0"/>
              <a:t>202</a:t>
            </a:r>
            <a:r>
              <a:rPr lang="ru-RU" sz="2000" dirty="0" smtClean="0"/>
              <a:t>3</a:t>
            </a:r>
            <a:r>
              <a:rPr lang="en-US" sz="2000" dirty="0" smtClean="0"/>
              <a:t> </a:t>
            </a:r>
            <a:r>
              <a:rPr lang="en-US" sz="2000" dirty="0" err="1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036511"/>
              </p:ext>
            </p:extLst>
          </p:nvPr>
        </p:nvGraphicFramePr>
        <p:xfrm>
          <a:off x="539552" y="1196751"/>
          <a:ext cx="8424935" cy="4272626"/>
        </p:xfrm>
        <a:graphic>
          <a:graphicData uri="http://schemas.openxmlformats.org/drawingml/2006/table">
            <a:tbl>
              <a:tblPr/>
              <a:tblGrid>
                <a:gridCol w="3395611"/>
                <a:gridCol w="854398"/>
                <a:gridCol w="2014687"/>
                <a:gridCol w="720080"/>
                <a:gridCol w="720080"/>
                <a:gridCol w="720079"/>
              </a:tblGrid>
              <a:tr h="166262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26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8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6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"Профилактика терроризма и экстремизма в МО п. Михайловский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В  результате реализации мероприятий Программы улучшится социальная  защищенность  общества  и техническая  оснащенность  объектов  социальной сферы,  образования   и   культуры   для предотвращения  возникновения  террористической угрозы,      произойдет       совершенствование профилактики межнациональных конфликтов.</a:t>
                      </a: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1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политика и оздоровление детей МО п. Михайловский Саратовской области на 2021-2023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воспитание, становление, духовное и физическое развитие молодежи.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669425"/>
              </p:ext>
            </p:extLst>
          </p:nvPr>
        </p:nvGraphicFramePr>
        <p:xfrm>
          <a:off x="107505" y="-314347"/>
          <a:ext cx="8936876" cy="6463309"/>
        </p:xfrm>
        <a:graphic>
          <a:graphicData uri="http://schemas.openxmlformats.org/drawingml/2006/table">
            <a:tbl>
              <a:tblPr/>
              <a:tblGrid>
                <a:gridCol w="2040550"/>
                <a:gridCol w="871115"/>
                <a:gridCol w="3339273"/>
                <a:gridCol w="1016301"/>
                <a:gridCol w="871115"/>
                <a:gridCol w="798522"/>
              </a:tblGrid>
              <a:tr h="476701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9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518,21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3,7 %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2021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453,44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3,3 %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2022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414,57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3 327,0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3 263,1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4560748"/>
              </p:ext>
            </p:extLst>
          </p:nvPr>
        </p:nvGraphicFramePr>
        <p:xfrm>
          <a:off x="251520" y="-459432"/>
          <a:ext cx="8784976" cy="7259468"/>
        </p:xfrm>
        <a:graphic>
          <a:graphicData uri="http://schemas.openxmlformats.org/drawingml/2006/table">
            <a:tbl>
              <a:tblPr/>
              <a:tblGrid>
                <a:gridCol w="1996154"/>
                <a:gridCol w="871115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местного самоуправления в муниципальном образовании п. Михайловский Саратовской области на 2020-2022 годы"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6 959,9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6 397,6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муниципального образования п. Михайловский Саратовской области на 2021-2023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10 302,0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9 629,6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9 631,4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5 282,9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4 244,3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575520"/>
              </p:ext>
            </p:extLst>
          </p:nvPr>
        </p:nvGraphicFramePr>
        <p:xfrm>
          <a:off x="107504" y="-459432"/>
          <a:ext cx="8928992" cy="6551624"/>
        </p:xfrm>
        <a:graphic>
          <a:graphicData uri="http://schemas.openxmlformats.org/drawingml/2006/table">
            <a:tbl>
              <a:tblPr/>
              <a:tblGrid>
                <a:gridCol w="2140170"/>
                <a:gridCol w="871115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«Строительство, реконструкция, капитальный ремонт жилого фонда, объектов социальной и инженерной инфраструктуры муниципального образования поселок Михайловский Саратовской области на 2019-2021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080000000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условий проживания населения, продление срока безаварийной эксплуатации жилого фонда в соответствии с нормативами содержания и эксплуатации;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обеспечение материальной базы для развития школьного образования, создание  новых рабочих мест;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обеспечение жильем населения муниципального образования поселок Михайловский Саратовской области;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продление срока безаварийной эксплуатации объектов муниципальной собственности в соответствии с нормативами содержания и эксплуатации;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устройство центральной канализации  для  жилых домов усадебного типа;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обеспечение   безаварийной   эксплуатации   котельных   и бесперебойной подачи тепла в отопительный период;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бесперебойное обеспечение населения  хозяйственно - питьевым водоснабжением;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0008563"/>
              </p:ext>
            </p:extLst>
          </p:nvPr>
        </p:nvGraphicFramePr>
        <p:xfrm>
          <a:off x="179511" y="116632"/>
          <a:ext cx="8856984" cy="6323992"/>
        </p:xfrm>
        <a:graphic>
          <a:graphicData uri="http://schemas.openxmlformats.org/drawingml/2006/table">
            <a:tbl>
              <a:tblPr/>
              <a:tblGrid>
                <a:gridCol w="3693881"/>
                <a:gridCol w="770616"/>
                <a:gridCol w="2088232"/>
                <a:gridCol w="720080"/>
                <a:gridCol w="720080"/>
                <a:gridCol w="864095"/>
              </a:tblGrid>
              <a:tr h="1605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55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"Благоустройство территории муниципального образования поселок Михайловский Саратовской области на 2019-2021 годы"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2 411,3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58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«Развитие местного самоуправления в муниципальном образовании п. Михайловский Саратовской области на 2023-2025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Михайловский;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6 397,6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2692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1 508,0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1 376,4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1 378,1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647169"/>
              </p:ext>
            </p:extLst>
          </p:nvPr>
        </p:nvGraphicFramePr>
        <p:xfrm>
          <a:off x="179511" y="116632"/>
          <a:ext cx="8856984" cy="6245614"/>
        </p:xfrm>
        <a:graphic>
          <a:graphicData uri="http://schemas.openxmlformats.org/drawingml/2006/table">
            <a:tbl>
              <a:tblPr/>
              <a:tblGrid>
                <a:gridCol w="2520281"/>
                <a:gridCol w="864096"/>
                <a:gridCol w="3168352"/>
                <a:gridCol w="720080"/>
                <a:gridCol w="720080"/>
                <a:gridCol w="864095"/>
              </a:tblGrid>
              <a:tr h="1605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6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 2021-2023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2021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19 442,1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13 777,2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13 777,2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4652689"/>
              </p:ext>
            </p:extLst>
          </p:nvPr>
        </p:nvGraphicFramePr>
        <p:xfrm>
          <a:off x="179511" y="44623"/>
          <a:ext cx="8856984" cy="6799349"/>
        </p:xfrm>
        <a:graphic>
          <a:graphicData uri="http://schemas.openxmlformats.org/drawingml/2006/table">
            <a:tbl>
              <a:tblPr/>
              <a:tblGrid>
                <a:gridCol w="2880321"/>
                <a:gridCol w="648072"/>
                <a:gridCol w="3024336"/>
                <a:gridCol w="720080"/>
                <a:gridCol w="720080"/>
                <a:gridCol w="864095"/>
              </a:tblGrid>
              <a:tr h="16225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5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4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2020-2022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2 675,1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2 222,9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4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2023-2025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ущерба;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2 222,9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3612269"/>
              </p:ext>
            </p:extLst>
          </p:nvPr>
        </p:nvGraphicFramePr>
        <p:xfrm>
          <a:off x="107504" y="116632"/>
          <a:ext cx="8928991" cy="6704688"/>
        </p:xfrm>
        <a:graphic>
          <a:graphicData uri="http://schemas.openxmlformats.org/drawingml/2006/table">
            <a:tbl>
              <a:tblPr/>
              <a:tblGrid>
                <a:gridCol w="2903738"/>
                <a:gridCol w="943715"/>
                <a:gridCol w="2758550"/>
                <a:gridCol w="725934"/>
                <a:gridCol w="725934"/>
                <a:gridCol w="871120"/>
              </a:tblGrid>
              <a:tr h="2880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9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муниципального образования п. Михайловский на 2021-2023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1900000000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4 698,8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2 800,0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77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«Формирование комфортной городской среды на территории муниципального образования п. Михайловский Саратовской области на 2018 – 2024 годы».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благоустроенных дворовых территорий;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благоустроенных дворовых территорий от общего количества дворовых территорий;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охват населения благоустроенными дворовыми территориями (доля населения, проживающего в жилом фонде с благоустроенными дворовыми территориями от общей численности населения).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1 519,6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61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физической культуры и спорта в муниципальном образовании п. Михайловский Саратовской области"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4.Создание условий для развития игровых видов спорта среди населения.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Приобретение спортивного инвентаря.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Развитие информационных и коммуникационных технологий  в системе физической культуры и спорта.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2 623,0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2 449,6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278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  <p:pic>
        <p:nvPicPr>
          <p:cNvPr id="11276" name="3D-модели 9" descr="Printed docume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72275" y="3432175"/>
            <a:ext cx="21224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8189737"/>
              </p:ext>
            </p:extLst>
          </p:nvPr>
        </p:nvGraphicFramePr>
        <p:xfrm>
          <a:off x="539552" y="332658"/>
          <a:ext cx="8352927" cy="6143530"/>
        </p:xfrm>
        <a:graphic>
          <a:graphicData uri="http://schemas.openxmlformats.org/drawingml/2006/table">
            <a:tbl>
              <a:tblPr/>
              <a:tblGrid>
                <a:gridCol w="3024336"/>
                <a:gridCol w="720080"/>
                <a:gridCol w="2520280"/>
                <a:gridCol w="792088"/>
                <a:gridCol w="720080"/>
                <a:gridCol w="576063"/>
              </a:tblGrid>
              <a:tr h="15582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8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9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«Энергосбережение и повышение энергетической эффективности в муниципальном образовании поселок Михайловский Саратовской области на период 2021-2023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и рациональное использование топливно-энергетических ресурсов, повышение энергетической эффективности на территории МО пос. Михайловский Саратовской области;</a:t>
                      </a:r>
                    </a:p>
                    <a:p>
                      <a:pPr lvl="0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конкурентоспособности местных товаров и услуг.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1 800,0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50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4440,3м2,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4440,3м2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1,7 %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1,8 %                                           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2024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3831,9 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3831,9 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1,45 %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2025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4064,5 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4064,5 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1,5 %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3 014,8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6328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3376673"/>
              </p:ext>
            </p:extLst>
          </p:nvPr>
        </p:nvGraphicFramePr>
        <p:xfrm>
          <a:off x="539552" y="332658"/>
          <a:ext cx="8352927" cy="5853262"/>
        </p:xfrm>
        <a:graphic>
          <a:graphicData uri="http://schemas.openxmlformats.org/drawingml/2006/table">
            <a:tbl>
              <a:tblPr/>
              <a:tblGrid>
                <a:gridCol w="3024336"/>
                <a:gridCol w="720080"/>
                <a:gridCol w="2520280"/>
                <a:gridCol w="792088"/>
                <a:gridCol w="720080"/>
                <a:gridCol w="576063"/>
              </a:tblGrid>
              <a:tr h="15582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8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59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2.Создание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3.Укрепление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4.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5.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4 248,6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2 446,6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6702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</a:t>
            </a:r>
            <a:r>
              <a:rPr lang="ru-RU" dirty="0" smtClean="0"/>
              <a:t>пос</a:t>
            </a:r>
            <a:r>
              <a:rPr lang="ru-RU" dirty="0"/>
              <a:t>.</a:t>
            </a:r>
            <a:r>
              <a:rPr lang="ru-RU" dirty="0" smtClean="0"/>
              <a:t> </a:t>
            </a:r>
            <a:r>
              <a:rPr lang="ru-RU" dirty="0" smtClean="0"/>
              <a:t>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</a:t>
            </a:r>
            <a:r>
              <a:rPr lang="ru-RU" altLang="ru-RU" sz="2800" b="1" dirty="0" smtClean="0"/>
              <a:t>       </a:t>
            </a:r>
            <a:r>
              <a:rPr lang="ru-RU" altLang="ru-RU" sz="2800" b="1" dirty="0" smtClean="0"/>
              <a:t>п. Михайловский – это </a:t>
            </a:r>
            <a:r>
              <a:rPr lang="ru-RU" altLang="ru-RU" sz="2800" b="1" dirty="0" smtClean="0"/>
              <a:t>свод доходов </a:t>
            </a:r>
            <a:r>
              <a:rPr lang="ru-RU" altLang="ru-RU" sz="2800" b="1" dirty="0" smtClean="0"/>
              <a:t>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с  разработки 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2021 год  </a:t>
            </a:r>
            <a:r>
              <a:rPr lang="ru-RU" altLang="ru-RU" sz="1300" dirty="0"/>
              <a:t>и плановый период </a:t>
            </a:r>
            <a:r>
              <a:rPr lang="ru-RU" altLang="ru-RU" sz="1300" dirty="0" smtClean="0"/>
              <a:t>2022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2023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2021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2022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2023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политики в </a:t>
            </a:r>
            <a:r>
              <a:rPr lang="ru-RU" sz="1200" dirty="0" smtClean="0"/>
              <a:t>2020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5173</Words>
  <Characters>0</Characters>
  <Application>Microsoft Office PowerPoint</Application>
  <DocSecurity>0</DocSecurity>
  <PresentationFormat>Экран (4:3)</PresentationFormat>
  <Lines>0</Lines>
  <Paragraphs>1227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默认设计模板</vt:lpstr>
      <vt:lpstr>1_默认设计模板</vt:lpstr>
      <vt:lpstr>Лист</vt:lpstr>
      <vt:lpstr>Microsoft Excel 97-2003 Worksheet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2021 – 2023 годы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2019-2023 г. (млн. рублей)</vt:lpstr>
      <vt:lpstr> Безвозмездные поступления  в бюджет МО п. Михайловский 2019-2022 гг.</vt:lpstr>
      <vt:lpstr>Презентация PowerPoint</vt:lpstr>
      <vt:lpstr>Презентация PowerPoint</vt:lpstr>
      <vt:lpstr>Структура расходов бюджета на 2021 год(тыс. рублей)</vt:lpstr>
      <vt:lpstr>Структура расходов бюджета  на 2022 год(тыс. рублей)</vt:lpstr>
      <vt:lpstr>Структура расходов бюджета  на 2023 год(тыс. рублей)</vt:lpstr>
      <vt:lpstr>Распределение бюджетных ассигнований по разделам и подразделам на 2021 год и плановый период 2022 и 2023 годы тыс. руб</vt:lpstr>
      <vt:lpstr>Презентация PowerPoint</vt:lpstr>
      <vt:lpstr>Перечень  муниципальных  программ МО п. Михайловский             на 2021 год и плановый период 2022 и 2023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2020-11-24T12:35:44Z</dcterms:modified>
</cp:coreProperties>
</file>