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26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46" r:id="rId13"/>
    <p:sldId id="352" r:id="rId14"/>
    <p:sldId id="353" r:id="rId15"/>
    <p:sldId id="331" r:id="rId16"/>
    <p:sldId id="332" r:id="rId17"/>
    <p:sldId id="355" r:id="rId18"/>
    <p:sldId id="354" r:id="rId19"/>
    <p:sldId id="339" r:id="rId20"/>
    <p:sldId id="340" r:id="rId21"/>
    <p:sldId id="348" r:id="rId22"/>
    <p:sldId id="349" r:id="rId23"/>
    <p:sldId id="334" r:id="rId24"/>
    <p:sldId id="338" r:id="rId25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9900"/>
    <a:srgbClr val="00CC00"/>
    <a:srgbClr val="0066FF"/>
    <a:srgbClr val="FF66FF"/>
    <a:srgbClr val="CC9900"/>
    <a:srgbClr val="008000"/>
    <a:srgbClr val="CC000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image" Target="../media/image21.jpeg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1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Динамика основных показателей бюджета, млн.руб</a:t>
            </a:r>
          </a:p>
        </c:rich>
      </c:tx>
      <c:layout/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0445205479452055"/>
          <c:y val="0.40485829959514208"/>
          <c:w val="0.852739726027398"/>
          <c:h val="0.348178137651821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87328E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01E-2"/>
                  <c:y val="-2.6455403030011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91.8</c:v>
                </c:pt>
                <c:pt idx="1">
                  <c:v>77.099999999999994</c:v>
                </c:pt>
                <c:pt idx="2">
                  <c:v>79.400000000000006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23AFA2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36E-2"/>
                  <c:y val="-3.094067011327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05E-2"/>
                  <c:y val="-1.322770151500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91.8</c:v>
                </c:pt>
                <c:pt idx="1">
                  <c:v>77.099999999999994</c:v>
                </c:pt>
                <c:pt idx="2">
                  <c:v>79.400000000000006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736E-2"/>
                  <c:y val="-4.096872603347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4909824"/>
        <c:axId val="184911360"/>
        <c:axId val="0"/>
      </c:bar3DChart>
      <c:catAx>
        <c:axId val="184909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84911360"/>
        <c:crosses val="autoZero"/>
        <c:auto val="1"/>
        <c:lblAlgn val="ctr"/>
        <c:lblOffset val="100"/>
        <c:noMultiLvlLbl val="0"/>
      </c:catAx>
      <c:valAx>
        <c:axId val="184911360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84909824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layout/>
      <c:overlay val="0"/>
      <c:spPr>
        <a:noFill/>
        <a:ln w="31891">
          <a:noFill/>
        </a:ln>
      </c:spPr>
      <c:txPr>
        <a:bodyPr/>
        <a:lstStyle/>
        <a:p>
          <a:pPr>
            <a:defRPr sz="1375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200" b="0" i="0" u="none" strike="noStrike" kern="1200" spc="0" baseline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1200" b="0" i="0" u="none" strike="noStrike" kern="1200" spc="0" baseline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rPr>
              <a:t>Динамика доходов и расходов на одного жителя, тыс.руб</a:t>
            </a:r>
          </a:p>
        </c:rich>
      </c:tx>
      <c:layout>
        <c:manualLayout>
          <c:xMode val="edge"/>
          <c:yMode val="edge"/>
          <c:x val="0.15075966973116414"/>
          <c:y val="3.2067089174828756E-2"/>
        </c:manualLayout>
      </c:layout>
      <c:overlay val="0"/>
      <c:spPr>
        <a:noFill/>
        <a:ln w="1353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4.5701849836779107E-2"/>
          <c:y val="0.19512195121951184"/>
          <c:w val="0.78128400435255718"/>
          <c:h val="0.4786585365853658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D596DA"/>
            </a:solidFill>
            <a:ln w="13534">
              <a:noFill/>
            </a:ln>
          </c:spPr>
          <c:invertIfNegative val="0"/>
          <c:dLbls>
            <c:dLbl>
              <c:idx val="0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42595049394669054"/>
                  <c:y val="-2.219448178733753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30,59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3534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38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35.36</c:v>
                </c:pt>
                <c:pt idx="1">
                  <c:v>29.7</c:v>
                </c:pt>
                <c:pt idx="2">
                  <c:v>30.59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D3D81A"/>
            </a:solidFill>
            <a:ln w="13534">
              <a:noFill/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35,36</a:t>
                    </a:r>
                    <a:endParaRPr lang="ru-RU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0,59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3534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38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35.36</c:v>
                </c:pt>
                <c:pt idx="1">
                  <c:v>29.7</c:v>
                </c:pt>
                <c:pt idx="2">
                  <c:v>30.59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97766144"/>
        <c:axId val="202822784"/>
      </c:barChart>
      <c:catAx>
        <c:axId val="1977661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50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8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2822784"/>
        <c:crosses val="autoZero"/>
        <c:auto val="1"/>
        <c:lblAlgn val="ctr"/>
        <c:lblOffset val="100"/>
        <c:noMultiLvlLbl val="0"/>
      </c:catAx>
      <c:valAx>
        <c:axId val="202822784"/>
        <c:scaling>
          <c:orientation val="minMax"/>
          <c:max val="35"/>
          <c:min val="20"/>
        </c:scaling>
        <c:delete val="0"/>
        <c:axPos val="b"/>
        <c:majorGridlines>
          <c:spPr>
            <a:ln w="50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507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ln w="507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63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7766144"/>
        <c:crosses val="autoZero"/>
        <c:crossBetween val="between"/>
        <c:majorUnit val="20"/>
        <c:minorUnit val="20"/>
      </c:valAx>
      <c:spPr>
        <a:ln w="13534">
          <a:noFill/>
        </a:ln>
      </c:spPr>
    </c:plotArea>
    <c:legend>
      <c:legendPos val="b"/>
      <c:layout/>
      <c:overlay val="0"/>
      <c:spPr>
        <a:noFill/>
        <a:ln w="13534">
          <a:noFill/>
        </a:ln>
      </c:spPr>
      <c:txPr>
        <a:bodyPr rot="0" spcFirstLastPara="1" vertOverflow="ellipsis" vert="horz" wrap="square" anchor="ctr" anchorCtr="1"/>
        <a:lstStyle/>
        <a:p>
          <a:pPr>
            <a:defRPr sz="638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25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solidFill>
                  <a:schemeClr val="tx1"/>
                </a:solidFill>
              </a:rPr>
              <a:t>Структура налоговых и неналоговых доходов на 2020 год</a:t>
            </a:r>
          </a:p>
        </c:rich>
      </c:tx>
      <c:layout>
        <c:manualLayout>
          <c:xMode val="edge"/>
          <c:yMode val="edge"/>
          <c:x val="7.3847136571479385E-2"/>
          <c:y val="7.3463654864598278E-3"/>
        </c:manualLayout>
      </c:layout>
      <c:overlay val="0"/>
      <c:spPr>
        <a:noFill/>
        <a:ln w="24897"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477068563290698E-2"/>
          <c:y val="0.19410185803249716"/>
          <c:w val="0.91265084258193874"/>
          <c:h val="0.60783539229742045"/>
        </c:manualLayout>
      </c:layout>
      <c:pie3DChart>
        <c:varyColors val="1"/>
        <c:ser>
          <c:idx val="1"/>
          <c:order val="1"/>
          <c:dPt>
            <c:idx val="1"/>
            <c:bubble3D val="0"/>
            <c:explosion val="43"/>
          </c:dPt>
          <c:dLbls>
            <c:dLbl>
              <c:idx val="0"/>
              <c:layout>
                <c:manualLayout>
                  <c:x val="0.1325419947506562"/>
                  <c:y val="-3.23170020414114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22029636920384943"/>
                  <c:y val="-0.42635936132983426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Доходы!$H$3:$H$4</c:f>
              <c:strCache>
                <c:ptCount val="2"/>
                <c:pt idx="0">
                  <c:v> 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Доходы!$I$3:$I$4</c:f>
              <c:numCache>
                <c:formatCode>General</c:formatCode>
                <c:ptCount val="2"/>
                <c:pt idx="0">
                  <c:v>1042.5999999999999</c:v>
                </c:pt>
                <c:pt idx="1">
                  <c:v>14226.7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741843813432668"/>
          <c:y val="0.22916666666666666"/>
          <c:w val="0.57843581450335702"/>
          <c:h val="0.64814814814814814"/>
        </c:manualLayout>
      </c:layout>
      <c:pie3DChart>
        <c:varyColors val="1"/>
        <c:ser>
          <c:idx val="0"/>
          <c:order val="0"/>
          <c:explosion val="22"/>
          <c:dLbls>
            <c:dLbl>
              <c:idx val="0"/>
              <c:layout>
                <c:manualLayout>
                  <c:x val="-3.097758092738408E-2"/>
                  <c:y val="0.166752697579469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0479221347331656E-2"/>
                  <c:y val="0.1517151501895597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0951334208223972E-2"/>
                  <c:y val="-0.1320403178769322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Доходы!$D$4:$D$7</c:f>
              <c:strCache>
                <c:ptCount val="3"/>
                <c:pt idx="0">
                  <c:v>Дотации 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Доходы!$E$4:$E$7</c:f>
              <c:numCache>
                <c:formatCode>General</c:formatCode>
                <c:ptCount val="4"/>
                <c:pt idx="0">
                  <c:v>47.2</c:v>
                </c:pt>
                <c:pt idx="1">
                  <c:v>2.2000000000000002</c:v>
                </c:pt>
                <c:pt idx="2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spPr>
    <a:solidFill>
      <a:srgbClr val="00B0F0"/>
    </a:solidFill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518883056284628E-2"/>
          <c:y val="0.22692717549834146"/>
          <c:w val="0.73067548848060659"/>
          <c:h val="0.68048015416829521"/>
        </c:manualLayout>
      </c:layout>
      <c:pie3DChart>
        <c:varyColors val="1"/>
        <c:ser>
          <c:idx val="0"/>
          <c:order val="0"/>
          <c:tx>
            <c:strRef>
              <c:f>'Расходы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МО п. Михайловский на 2020 год </c:v>
                </c:pt>
              </c:strCache>
            </c:strRef>
          </c:tx>
          <c:spPr>
            <a:ln>
              <a:noFill/>
            </a:ln>
          </c:spPr>
          <c:explosion val="48"/>
          <c:dLbls>
            <c:dLbl>
              <c:idx val="0"/>
              <c:layout>
                <c:manualLayout>
                  <c:x val="-0.20564468742717243"/>
                  <c:y val="-0.171144205401615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-6.3759929354116798E-2"/>
                  <c:y val="-0.3074111569387160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0"/>
                  <c:y val="-0.1999814997525024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-5.2904827944542036E-2"/>
                  <c:y val="0.2414110452921775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-0.24620767382243203"/>
                  <c:y val="7.98758254795665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3.3646842179662052E-2"/>
                  <c:y val="7.37770537590609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-0.1765868567739077"/>
                  <c:y val="0.11540999461774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-0.29854875127508684"/>
                  <c:y val="-2.398775922666279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-0.18561014949571494"/>
                  <c:y val="-0.1312717854712608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512030832361E-2"/>
                  <c:y val="-0.1035663597605856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'Расходы ФКР'!$A$3:$B$12</c:f>
              <c:multiLvlStrCache>
                <c:ptCount val="10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11</c:v>
                  </c:pt>
                  <c:pt idx="9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'Расходы ФКР'!$C$3:$C$12</c:f>
              <c:numCache>
                <c:formatCode>#,##0.00</c:formatCode>
                <c:ptCount val="10"/>
                <c:pt idx="0">
                  <c:v>25961.200000000001</c:v>
                </c:pt>
                <c:pt idx="1">
                  <c:v>81</c:v>
                </c:pt>
                <c:pt idx="2">
                  <c:v>2928.5</c:v>
                </c:pt>
                <c:pt idx="3">
                  <c:v>3616.1</c:v>
                </c:pt>
                <c:pt idx="4">
                  <c:v>3835</c:v>
                </c:pt>
                <c:pt idx="5">
                  <c:v>43849.3</c:v>
                </c:pt>
                <c:pt idx="6">
                  <c:v>5871.5</c:v>
                </c:pt>
                <c:pt idx="7">
                  <c:v>1002.8</c:v>
                </c:pt>
                <c:pt idx="8">
                  <c:v>3120.8</c:v>
                </c:pt>
                <c:pt idx="9">
                  <c:v>1482.4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'Расходы ФКР'!$A$3:$B$12</c:f>
              <c:multiLvlStrCache>
                <c:ptCount val="10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11</c:v>
                  </c:pt>
                  <c:pt idx="9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'Расходы ФКР'!$D$3:$D$12</c:f>
              <c:numCache>
                <c:formatCode>0.00%</c:formatCode>
                <c:ptCount val="10"/>
                <c:pt idx="0">
                  <c:v>0.28296017595908818</c:v>
                </c:pt>
                <c:pt idx="1">
                  <c:v>8.8284725870476494E-4</c:v>
                </c:pt>
                <c:pt idx="2">
                  <c:v>3.1918743174282768E-2</c:v>
                </c:pt>
                <c:pt idx="3">
                  <c:v>3.9413135459287658E-2</c:v>
                </c:pt>
                <c:pt idx="4">
                  <c:v>4.1799002927565103E-2</c:v>
                </c:pt>
                <c:pt idx="5">
                  <c:v>0.47792881853238089</c:v>
                </c:pt>
                <c:pt idx="6">
                  <c:v>6.3995526907222558E-2</c:v>
                </c:pt>
                <c:pt idx="7">
                  <c:v>1.0929867049742447E-2</c:v>
                </c:pt>
                <c:pt idx="8">
                  <c:v>3.4014687962541118E-2</c:v>
                </c:pt>
                <c:pt idx="9">
                  <c:v>1.615719476918449E-2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871485943775117"/>
          <c:y val="0.10185186238001838"/>
          <c:w val="0.58269575678040264"/>
          <c:h val="0.89814814814814814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4.4628988394522957E-2"/>
                  <c:y val="-7.3626690165534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0475603200202381E-2"/>
                  <c:y val="1.67442697821617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23381281029630341"/>
                  <c:y val="-0.137272804798317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'Расходы ФКР (2020)'!$A$3:$B$12</c:f>
              <c:multiLvlStrCache>
                <c:ptCount val="10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11</c:v>
                  </c:pt>
                  <c:pt idx="9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'Расходы ФКР (2020)'!$C$3:$C$12</c:f>
              <c:numCache>
                <c:formatCode>#,##0.00</c:formatCode>
                <c:ptCount val="10"/>
                <c:pt idx="0">
                  <c:v>23640.400000000001</c:v>
                </c:pt>
                <c:pt idx="1">
                  <c:v>82.2</c:v>
                </c:pt>
                <c:pt idx="2">
                  <c:v>2875.3</c:v>
                </c:pt>
                <c:pt idx="3">
                  <c:v>2056.8000000000002</c:v>
                </c:pt>
                <c:pt idx="4">
                  <c:v>721.2</c:v>
                </c:pt>
                <c:pt idx="5">
                  <c:v>36978.6</c:v>
                </c:pt>
                <c:pt idx="6">
                  <c:v>5151.8</c:v>
                </c:pt>
                <c:pt idx="7">
                  <c:v>1006.5</c:v>
                </c:pt>
                <c:pt idx="8">
                  <c:v>2510</c:v>
                </c:pt>
                <c:pt idx="9">
                  <c:v>931.8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00B0F0"/>
    </a:solidFill>
  </c:spPr>
  <c:txPr>
    <a:bodyPr/>
    <a:lstStyle/>
    <a:p>
      <a:pPr>
        <a:defRPr>
          <a:solidFill>
            <a:srgbClr val="002060"/>
          </a:solidFill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27"/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232159347042526E-4"/>
                  <c:y val="-0.284410476214732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4942350076788107E-3"/>
                  <c:y val="-5.440576197678448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81754417407567"/>
                  <c:y val="0.186616723018585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5088780569095531"/>
                  <c:y val="0.1170203778035839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'Расходы ФКР (2021)'!$C$3:$C$12</c:f>
              <c:numCache>
                <c:formatCode>#,##0.00</c:formatCode>
                <c:ptCount val="10"/>
                <c:pt idx="0">
                  <c:v>24289.599999999999</c:v>
                </c:pt>
                <c:pt idx="1">
                  <c:v>86.6</c:v>
                </c:pt>
                <c:pt idx="2">
                  <c:v>2970.8</c:v>
                </c:pt>
                <c:pt idx="3">
                  <c:v>2056.8000000000002</c:v>
                </c:pt>
                <c:pt idx="4">
                  <c:v>453</c:v>
                </c:pt>
                <c:pt idx="5">
                  <c:v>38000.800000000003</c:v>
                </c:pt>
                <c:pt idx="6">
                  <c:v>5107.3999999999996</c:v>
                </c:pt>
                <c:pt idx="7">
                  <c:v>1010.2</c:v>
                </c:pt>
                <c:pt idx="8">
                  <c:v>2559.9</c:v>
                </c:pt>
                <c:pt idx="9">
                  <c:v>588.6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00B0F0"/>
        </a:solidFill>
        <a:ln>
          <a:solidFill>
            <a:srgbClr val="BBE0E3">
              <a:lumMod val="75000"/>
            </a:srgbClr>
          </a:solidFill>
        </a:ln>
      </c:spPr>
    </c:plotArea>
    <c:plotVisOnly val="1"/>
    <c:dispBlanksAs val="gap"/>
    <c:showDLblsOverMax val="0"/>
  </c:chart>
  <c:spPr>
    <a:solidFill>
      <a:srgbClr val="00B0F0"/>
    </a:solidFill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3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3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3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3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2019/11/20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chart" Target="../charts/chart4.xml"/><Relationship Id="rId5" Type="http://schemas.openxmlformats.org/officeDocument/2006/relationships/image" Target="../media/image19.jpeg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проекту  бюджета муниципального образования п. Михайловский Саратовской области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2020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и плановый 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2021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2022</a:t>
            </a:r>
          </a:p>
          <a:p>
            <a:pPr>
              <a:defRPr/>
            </a:pP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годов</a:t>
            </a: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Показатели прогноза социально-экономического развития МО п. Михайловский на 2020 – 2022 годы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5107245"/>
              </p:ext>
            </p:extLst>
          </p:nvPr>
        </p:nvGraphicFramePr>
        <p:xfrm>
          <a:off x="457200" y="1497013"/>
          <a:ext cx="8229600" cy="4857429"/>
        </p:xfrm>
        <a:graphic>
          <a:graphicData uri="http://schemas.openxmlformats.org/drawingml/2006/table">
            <a:tbl>
              <a:tblPr/>
              <a:tblGrid>
                <a:gridCol w="3898900"/>
                <a:gridCol w="720725"/>
                <a:gridCol w="719138"/>
                <a:gridCol w="720725"/>
                <a:gridCol w="647700"/>
                <a:gridCol w="720725"/>
                <a:gridCol w="801687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Показатели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2017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2018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2019 год оценка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2020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2021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2022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Денежные доходы населения -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649 386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737 021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666 246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706 998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753 542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805 509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2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Оплата труда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309740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357894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311560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329942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353038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377751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Доходы от предпринимательской деятельности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1648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497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520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539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582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Пенсии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115100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121783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129455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138000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146694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155348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Пособия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6180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6322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6619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6857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7124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7402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Стипендии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доходы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216218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250525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218092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231600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246126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264426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Расходы и сбережения - 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532 578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604 357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546 322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579 164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458 424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660 517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Покупка товаров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128638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130320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141530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149680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161980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170090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Обязательные платежи и разнообразные взносы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95864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98069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102678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106374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109192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114832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Прочие расходы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308076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375968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302114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323110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335450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375595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Среднемесячные денежные доходы на душу населения, рублей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20857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23668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21395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22684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23757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25870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темп роста среднемесячных денежных доходов на душу населения 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Численность населения (среднегодовая),человек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2737844"/>
              </p:ext>
            </p:extLst>
          </p:nvPr>
        </p:nvGraphicFramePr>
        <p:xfrm>
          <a:off x="-179388" y="574675"/>
          <a:ext cx="7108826" cy="307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76250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8051738"/>
              </p:ext>
            </p:extLst>
          </p:nvPr>
        </p:nvGraphicFramePr>
        <p:xfrm>
          <a:off x="214281" y="3714751"/>
          <a:ext cx="4714909" cy="2786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3420866"/>
              </p:ext>
            </p:extLst>
          </p:nvPr>
        </p:nvGraphicFramePr>
        <p:xfrm>
          <a:off x="4547583" y="3681561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400" dirty="0" smtClean="0"/>
              <a:t>Динамика доходной части бюджета городского округа МО п. Михайловский </a:t>
            </a:r>
            <a:br>
              <a:rPr lang="ru-RU" altLang="ru-RU" sz="2400" dirty="0" smtClean="0"/>
            </a:br>
            <a:r>
              <a:rPr lang="ru-RU" altLang="ru-RU" sz="2400" dirty="0" smtClean="0"/>
              <a:t>в 2018-2022 г. (млн. рублей)</a:t>
            </a:r>
          </a:p>
        </p:txBody>
      </p:sp>
      <p:graphicFrame>
        <p:nvGraphicFramePr>
          <p:cNvPr id="3074" name="Object 6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4350452"/>
              </p:ext>
            </p:extLst>
          </p:nvPr>
        </p:nvGraphicFramePr>
        <p:xfrm>
          <a:off x="179388" y="1303338"/>
          <a:ext cx="8396287" cy="491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Лист" r:id="rId3" imgW="6715235" imgH="3933900" progId="Excel.Sheet.8">
                  <p:embed/>
                </p:oleObj>
              </mc:Choice>
              <mc:Fallback>
                <p:oleObj name="Лист" r:id="rId3" imgW="6715235" imgH="3933900" progId="Excel.Sheet.8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303338"/>
                        <a:ext cx="8396287" cy="4918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9563" y="5157788"/>
            <a:ext cx="15240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dirty="0" smtClean="0">
                <a:solidFill>
                  <a:srgbClr val="000000"/>
                </a:solidFill>
              </a:rPr>
            </a:br>
            <a:r>
              <a:rPr lang="ru-RU" altLang="ru-RU" sz="2400" dirty="0" smtClean="0">
                <a:solidFill>
                  <a:srgbClr val="000000"/>
                </a:solidFill>
              </a:rPr>
              <a:t>в бюджет МО п. Михайловский 2018-2022 гг.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39675889"/>
              </p:ext>
            </p:extLst>
          </p:nvPr>
        </p:nvGraphicFramePr>
        <p:xfrm>
          <a:off x="222250" y="1971675"/>
          <a:ext cx="5597525" cy="418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Лист" r:id="rId3" imgW="5476945" imgH="4095630" progId="Excel.Sheet.8">
                  <p:embed/>
                </p:oleObj>
              </mc:Choice>
              <mc:Fallback>
                <p:oleObj name="Лист" r:id="rId3" imgW="5476945" imgH="409563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50" y="1971675"/>
                        <a:ext cx="5597525" cy="4186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827088" y="1412875"/>
            <a:ext cx="4032250" cy="4318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0000"/>
                </a:solidFill>
                <a:latin typeface="Times New Roman" pitchFamily="18" charset="0"/>
              </a:rPr>
              <a:t>Безвозмездные поступления, млн. руб.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5219700" y="1412875"/>
            <a:ext cx="3636963" cy="8636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Структура безвозмездных</a:t>
            </a:r>
          </a:p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поступлений на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2020 </a:t>
            </a: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год, %</a:t>
            </a:r>
          </a:p>
        </p:txBody>
      </p:sp>
      <p:sp>
        <p:nvSpPr>
          <p:cNvPr id="4103" name="AutoShape 8"/>
          <p:cNvSpPr>
            <a:spLocks noChangeArrowheads="1"/>
          </p:cNvSpPr>
          <p:nvPr/>
        </p:nvSpPr>
        <p:spPr bwMode="auto">
          <a:xfrm rot="3904475">
            <a:off x="2103437" y="4589463"/>
            <a:ext cx="1076325" cy="165100"/>
          </a:xfrm>
          <a:prstGeom prst="rightArrow">
            <a:avLst>
              <a:gd name="adj1" fmla="val 50000"/>
              <a:gd name="adj2" fmla="val 7159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4" name="AutoShape 12"/>
          <p:cNvSpPr>
            <a:spLocks noChangeArrowheads="1"/>
          </p:cNvSpPr>
          <p:nvPr/>
        </p:nvSpPr>
        <p:spPr bwMode="auto">
          <a:xfrm rot="4042564" flipV="1">
            <a:off x="1187450" y="3208338"/>
            <a:ext cx="1350963" cy="166687"/>
          </a:xfrm>
          <a:prstGeom prst="rightArrow">
            <a:avLst>
              <a:gd name="adj1" fmla="val 50000"/>
              <a:gd name="adj2" fmla="val 62474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5" name="AutoShape 12"/>
          <p:cNvSpPr>
            <a:spLocks noChangeArrowheads="1"/>
          </p:cNvSpPr>
          <p:nvPr/>
        </p:nvSpPr>
        <p:spPr bwMode="auto">
          <a:xfrm rot="20757583" flipV="1">
            <a:off x="3065463" y="5210175"/>
            <a:ext cx="482600" cy="136525"/>
          </a:xfrm>
          <a:prstGeom prst="rightArrow">
            <a:avLst>
              <a:gd name="adj1" fmla="val 50000"/>
              <a:gd name="adj2" fmla="val 6307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6" name="AutoShape 12"/>
          <p:cNvSpPr>
            <a:spLocks noChangeArrowheads="1"/>
          </p:cNvSpPr>
          <p:nvPr/>
        </p:nvSpPr>
        <p:spPr bwMode="auto">
          <a:xfrm rot="1591304" flipV="1">
            <a:off x="3762375" y="5221288"/>
            <a:ext cx="484188" cy="128587"/>
          </a:xfrm>
          <a:prstGeom prst="rightArrow">
            <a:avLst>
              <a:gd name="adj1" fmla="val 50000"/>
              <a:gd name="adj2" fmla="val 63472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5084763"/>
            <a:ext cx="33083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6635106"/>
              </p:ext>
            </p:extLst>
          </p:nvPr>
        </p:nvGraphicFramePr>
        <p:xfrm>
          <a:off x="5219700" y="2420888"/>
          <a:ext cx="3924300" cy="2251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1437" y="-214338"/>
            <a:ext cx="9072563" cy="1123950"/>
          </a:xfrm>
        </p:spPr>
        <p:txBody>
          <a:bodyPr/>
          <a:lstStyle/>
          <a:p>
            <a:pPr eaLnBrk="1" hangingPunct="1"/>
            <a:r>
              <a:rPr lang="ru-RU" altLang="ru-RU" sz="2400" dirty="0" smtClean="0">
                <a:solidFill>
                  <a:schemeClr val="tx1"/>
                </a:solidFill>
              </a:rPr>
              <a:t>Основные источники формирования налоговых и неналоговых доходов бюджета в 2018-2020 гг.                                                                                                    </a:t>
            </a:r>
            <a:endParaRPr lang="ru-RU" altLang="ru-RU" sz="1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9222933"/>
              </p:ext>
            </p:extLst>
          </p:nvPr>
        </p:nvGraphicFramePr>
        <p:xfrm>
          <a:off x="287340" y="1285860"/>
          <a:ext cx="8856660" cy="4740977"/>
        </p:xfrm>
        <a:graphic>
          <a:graphicData uri="http://schemas.openxmlformats.org/drawingml/2006/table">
            <a:tbl>
              <a:tblPr/>
              <a:tblGrid>
                <a:gridCol w="2872907">
                  <a:extLst>
                    <a:ext uri="{9D8B030D-6E8A-4147-A177-3AD203B41FA5}"/>
                  </a:extLst>
                </a:gridCol>
                <a:gridCol w="817369">
                  <a:extLst>
                    <a:ext uri="{9D8B030D-6E8A-4147-A177-3AD203B41FA5}"/>
                  </a:extLst>
                </a:gridCol>
                <a:gridCol w="880136">
                  <a:extLst>
                    <a:ext uri="{9D8B030D-6E8A-4147-A177-3AD203B41FA5}"/>
                  </a:extLst>
                </a:gridCol>
                <a:gridCol w="817390">
                  <a:extLst>
                    <a:ext uri="{9D8B030D-6E8A-4147-A177-3AD203B41FA5}"/>
                  </a:extLst>
                </a:gridCol>
                <a:gridCol w="885666">
                  <a:extLst>
                    <a:ext uri="{9D8B030D-6E8A-4147-A177-3AD203B41FA5}"/>
                  </a:extLst>
                </a:gridCol>
                <a:gridCol w="783440">
                  <a:extLst>
                    <a:ext uri="{9D8B030D-6E8A-4147-A177-3AD203B41FA5}"/>
                  </a:extLst>
                </a:gridCol>
                <a:gridCol w="914086">
                  <a:extLst>
                    <a:ext uri="{9D8B030D-6E8A-4147-A177-3AD203B41FA5}"/>
                  </a:extLst>
                </a:gridCol>
                <a:gridCol w="885666">
                  <a:extLst>
                    <a:ext uri="{9D8B030D-6E8A-4147-A177-3AD203B41FA5}"/>
                  </a:extLst>
                </a:gridCol>
              </a:tblGrid>
              <a:tr h="460832">
                <a:tc row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</a:t>
                      </a: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(факт)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2019год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(оценка)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altLang="ru-RU" sz="1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план</a:t>
                      </a:r>
                      <a:r>
                        <a:rPr kumimoji="0" lang="en-US" alt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0" lang="ru-RU" altLang="ru-RU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Отклонение </a:t>
                      </a:r>
                      <a:r>
                        <a:rPr kumimoji="0" lang="ru-RU" alt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kumimoji="0" lang="ru-RU" altLang="ru-RU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kumimoji="0" lang="ru-RU" alt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2019, </a:t>
                      </a:r>
                      <a:r>
                        <a:rPr kumimoji="0" lang="ru-RU" altLang="ru-RU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76066">
                <a:tc vMerge="1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4" marR="91434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alt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</a:t>
                      </a:r>
                      <a:endParaRPr lang="ru-RU" sz="9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общему объему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572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доходы, всего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том числе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13,3</a:t>
                      </a:r>
                      <a:endParaRPr lang="ru-RU" sz="1200" b="1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14,0</a:t>
                      </a:r>
                      <a:endParaRPr lang="ru-RU" sz="1200" b="1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15,3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109,3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4380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 из них: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11,7</a:t>
                      </a:r>
                      <a:endParaRPr lang="ru-RU" sz="1200" b="1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88,0</a:t>
                      </a:r>
                      <a:endParaRPr lang="ru-RU" sz="1200" b="1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12,8</a:t>
                      </a:r>
                      <a:endParaRPr lang="ru-RU" sz="1200" b="1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91,5</a:t>
                      </a:r>
                      <a:endParaRPr lang="ru-RU" sz="1200" b="1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14,3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111,7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6827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9,2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69,2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9,8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70,0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11,2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114,3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4380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1,8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13,5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1,8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12,9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116,6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9055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2,2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2,1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133,3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4380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имущество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0,4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3,0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0,9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6,5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55,5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4380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 из них: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1,6</a:t>
                      </a:r>
                      <a:endParaRPr lang="ru-RU" sz="1200" b="1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12,0</a:t>
                      </a:r>
                      <a:endParaRPr lang="ru-RU" sz="1200" b="1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1,2</a:t>
                      </a:r>
                      <a:endParaRPr lang="ru-RU" sz="1200" b="1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10,0</a:t>
                      </a:r>
                      <a:endParaRPr lang="ru-RU" sz="1200" b="1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83,3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287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1,1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6,8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1,0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7,1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1225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1,2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1,4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572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1,8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354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возмещения ущерба</a:t>
                      </a: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1" marR="91431"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9582" name="TextBox 1"/>
          <p:cNvSpPr txBox="1">
            <a:spLocks noChangeArrowheads="1"/>
          </p:cNvSpPr>
          <p:nvPr/>
        </p:nvSpPr>
        <p:spPr bwMode="auto">
          <a:xfrm>
            <a:off x="8250238" y="782638"/>
            <a:ext cx="9048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b="1"/>
              <a:t>Млн. руб</a:t>
            </a:r>
            <a:r>
              <a:rPr lang="ru-RU" sz="1200"/>
              <a:t>.</a:t>
            </a:r>
          </a:p>
        </p:txBody>
      </p:sp>
      <p:pic>
        <p:nvPicPr>
          <p:cNvPr id="19583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928670"/>
            <a:ext cx="115093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2588" cy="8509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2020 год(тыс. рублей)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2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0292978"/>
              </p:ext>
            </p:extLst>
          </p:nvPr>
        </p:nvGraphicFramePr>
        <p:xfrm>
          <a:off x="611560" y="1556792"/>
          <a:ext cx="8301608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2021 год(тыс. рублей)</a:t>
            </a:r>
            <a:endParaRPr lang="ru-RU" sz="2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993526"/>
              </p:ext>
            </p:extLst>
          </p:nvPr>
        </p:nvGraphicFramePr>
        <p:xfrm>
          <a:off x="611560" y="1268760"/>
          <a:ext cx="8085584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2022 год(тыс. рублей)</a:t>
            </a:r>
            <a:endParaRPr lang="ru-RU" sz="2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1612688"/>
              </p:ext>
            </p:extLst>
          </p:nvPr>
        </p:nvGraphicFramePr>
        <p:xfrm>
          <a:off x="827584" y="1628800"/>
          <a:ext cx="7859216" cy="3989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Распределение бюджетных ассигнований по разделам и подразделам на 2020 год и плановый период 2021 и 2022 годы тыс. </a:t>
            </a:r>
            <a:r>
              <a:rPr lang="ru-RU" sz="2000" dirty="0" err="1" smtClean="0"/>
              <a:t>руб</a:t>
            </a:r>
            <a:endParaRPr lang="ru-RU" sz="2000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7785659"/>
              </p:ext>
            </p:extLst>
          </p:nvPr>
        </p:nvGraphicFramePr>
        <p:xfrm>
          <a:off x="251520" y="1484784"/>
          <a:ext cx="8318530" cy="5394013"/>
        </p:xfrm>
        <a:graphic>
          <a:graphicData uri="http://schemas.openxmlformats.org/drawingml/2006/table">
            <a:tbl>
              <a:tblPr/>
              <a:tblGrid>
                <a:gridCol w="4133880"/>
                <a:gridCol w="655637"/>
                <a:gridCol w="574675"/>
                <a:gridCol w="1066800"/>
                <a:gridCol w="903288"/>
                <a:gridCol w="984250"/>
              </a:tblGrid>
              <a:tr h="763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2019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2020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2021 год</a:t>
                      </a:r>
                      <a:r>
                        <a:rPr lang="ru-RU" sz="11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22 356,6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22 023,3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19 550,3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1 710,0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1 773,6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1 839,2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10 711,3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10 874,1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10 212,1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3 372,0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3 464,1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3 575,8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10 068,9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7 429,6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7 563,5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1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оборона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81,0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82,2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81,0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82,2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2 928,5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2875,3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2970,8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2 928,5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2 875,3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2 970,8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3616,1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2056,8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2056,8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3 567,4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2008,1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2008,1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3835,0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721,2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453,0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291,0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291,0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291,0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Коммунальное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1429,0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68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2 115,0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430,2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162,0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3414788"/>
              </p:ext>
            </p:extLst>
          </p:nvPr>
        </p:nvGraphicFramePr>
        <p:xfrm>
          <a:off x="457200" y="260350"/>
          <a:ext cx="8229600" cy="5035869"/>
        </p:xfrm>
        <a:graphic>
          <a:graphicData uri="http://schemas.openxmlformats.org/drawingml/2006/table">
            <a:tbl>
              <a:tblPr/>
              <a:tblGrid>
                <a:gridCol w="4259263"/>
                <a:gridCol w="719137"/>
                <a:gridCol w="576263"/>
                <a:gridCol w="720725"/>
                <a:gridCol w="1079500"/>
                <a:gridCol w="874712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43 849,3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36 978,6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38 000,8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16 975,4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13 286,2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13 004,2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26 420,7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23 542,4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24 846,6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225,0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Молодежная политика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228,2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сми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5 871,5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5 151,8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5 107,4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5 871,5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5 151,8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5 107,4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1 002,8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1 006,5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1 010,2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103,0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106,7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108,4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431,8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431,8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3 120,8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2 510,0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2 559,9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Массовый спорт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3 130,8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2 510,0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2 559,9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"Средства массовой информации"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1482,4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931,8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588,6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1482,4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588,6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91 748,6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75 954,6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77 123,7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- расходы 2021-2022 </a:t>
                      </a:r>
                      <a:r>
                        <a:rPr lang="ru-RU" sz="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гг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без условно утверждаемых расходов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городского округа п. Михайловский на 2020 год и на плановый период 2021 и 2022 годов – основной инструмент реализации социально-экономической политики на территории городского округа. «Бюджет для граждан»  знакомит население городского округа с основными положениями главного финансового документа - бюджета городского округа п. Михайловский на 2020 год и на плановый период 2021 и 2022 годов, который создан специально для того, чтобы каждый житель округа был осведомлен, как формируется и расходуется бюджет городского округа, 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en-US" sz="2000" dirty="0" err="1" smtClean="0"/>
              <a:t>Перечень</a:t>
            </a:r>
            <a:r>
              <a:rPr lang="ru-RU" sz="2000" dirty="0" smtClean="0"/>
              <a:t> </a:t>
            </a:r>
            <a:r>
              <a:rPr lang="en-US" sz="2000" dirty="0" smtClean="0"/>
              <a:t> </a:t>
            </a:r>
            <a:r>
              <a:rPr lang="en-US" sz="2000" dirty="0" err="1" smtClean="0"/>
              <a:t>муниципальных</a:t>
            </a:r>
            <a:r>
              <a:rPr lang="en-US" sz="2000" dirty="0" smtClean="0"/>
              <a:t> </a:t>
            </a:r>
            <a:r>
              <a:rPr lang="ru-RU" sz="2000" dirty="0" smtClean="0"/>
              <a:t> </a:t>
            </a:r>
            <a:r>
              <a:rPr lang="en-US" sz="2000" dirty="0" err="1" smtClean="0"/>
              <a:t>программ</a:t>
            </a:r>
            <a:r>
              <a:rPr lang="en-US" sz="2000" dirty="0" smtClean="0"/>
              <a:t> </a:t>
            </a:r>
            <a:r>
              <a:rPr lang="ru-RU" sz="2000" dirty="0" smtClean="0"/>
              <a:t>МО п.</a:t>
            </a:r>
            <a:r>
              <a:rPr lang="en-US" sz="2000" dirty="0" smtClean="0"/>
              <a:t> </a:t>
            </a:r>
            <a:r>
              <a:rPr lang="en-US" sz="2000" dirty="0" err="1" smtClean="0"/>
              <a:t>Михайловский</a:t>
            </a:r>
            <a:r>
              <a:rPr lang="en-US" sz="2000" dirty="0" smtClean="0"/>
              <a:t>  </a:t>
            </a:r>
            <a:r>
              <a:rPr lang="en-US" sz="2000" dirty="0" err="1" smtClean="0"/>
              <a:t>на</a:t>
            </a:r>
            <a:r>
              <a:rPr lang="en-US" sz="2000" dirty="0" smtClean="0"/>
              <a:t> 20</a:t>
            </a:r>
            <a:r>
              <a:rPr lang="ru-RU" sz="2000" dirty="0" smtClean="0"/>
              <a:t>20</a:t>
            </a:r>
            <a:r>
              <a:rPr lang="en-US" sz="2000" dirty="0" smtClean="0"/>
              <a:t> </a:t>
            </a:r>
            <a:r>
              <a:rPr lang="en-US" sz="2000" dirty="0" err="1" smtClean="0"/>
              <a:t>год</a:t>
            </a:r>
            <a:r>
              <a:rPr lang="en-US" sz="2000" dirty="0" smtClean="0"/>
              <a:t> и </a:t>
            </a:r>
            <a:r>
              <a:rPr lang="en-US" sz="2000" dirty="0" err="1" smtClean="0"/>
              <a:t>плановый</a:t>
            </a:r>
            <a:r>
              <a:rPr lang="en-US" sz="2000" dirty="0" smtClean="0"/>
              <a:t> </a:t>
            </a:r>
            <a:r>
              <a:rPr lang="en-US" sz="2000" dirty="0" err="1" smtClean="0"/>
              <a:t>период</a:t>
            </a:r>
            <a:r>
              <a:rPr lang="en-US" sz="2000" dirty="0" smtClean="0"/>
              <a:t> 20</a:t>
            </a:r>
            <a:r>
              <a:rPr lang="ru-RU" sz="2000" dirty="0" smtClean="0"/>
              <a:t>21</a:t>
            </a:r>
            <a:r>
              <a:rPr lang="en-US" sz="2000" dirty="0" smtClean="0"/>
              <a:t> и 202</a:t>
            </a:r>
            <a:r>
              <a:rPr lang="ru-RU" sz="2000" dirty="0"/>
              <a:t>2</a:t>
            </a:r>
            <a:r>
              <a:rPr lang="en-US" sz="2000" dirty="0" smtClean="0"/>
              <a:t> </a:t>
            </a:r>
            <a:r>
              <a:rPr lang="en-US" sz="2000" dirty="0" err="1" smtClean="0"/>
              <a:t>годов</a:t>
            </a:r>
            <a:endParaRPr lang="ru-RU" sz="20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6501318"/>
              </p:ext>
            </p:extLst>
          </p:nvPr>
        </p:nvGraphicFramePr>
        <p:xfrm>
          <a:off x="467544" y="980728"/>
          <a:ext cx="8065665" cy="4821852"/>
        </p:xfrm>
        <a:graphic>
          <a:graphicData uri="http://schemas.openxmlformats.org/drawingml/2006/table">
            <a:tbl>
              <a:tblPr/>
              <a:tblGrid>
                <a:gridCol w="3745976"/>
                <a:gridCol w="1228571"/>
                <a:gridCol w="992308"/>
                <a:gridCol w="980494"/>
                <a:gridCol w="1118316"/>
              </a:tblGrid>
              <a:tr h="0">
                <a:tc gridSpan="5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221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2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9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26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"Профилактика терроризма и экстремизма в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2020-2022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годы"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269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"Молодежная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политика и оздоровление детей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2020-2022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228,2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269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"Повышение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безопасности дорожного движения в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п.Михайловский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2019-2021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годы"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"Ремонт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 п. Михайловский 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Саратовской области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2020-2022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3467,4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1958,1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1958,1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местного самоуправления в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 п.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Саратовской области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2020-2022г.г.»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7056,0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6370,8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6504,7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дошкольного образования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 п.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Саратовской области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2020-2022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16 975,4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13 286,2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13 004,2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269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культуры в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п.Михайловский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Саратовской области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2020-2022годы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5 782,0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5062,3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5017,9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"Развитие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физической культуры и спорта в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МО п.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Михайловский Саратовской области" на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2020-2022 годы»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3 120,8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2510,0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2559,9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9600896"/>
              </p:ext>
            </p:extLst>
          </p:nvPr>
        </p:nvGraphicFramePr>
        <p:xfrm>
          <a:off x="539553" y="333375"/>
          <a:ext cx="7993084" cy="6441624"/>
        </p:xfrm>
        <a:graphic>
          <a:graphicData uri="http://schemas.openxmlformats.org/drawingml/2006/table">
            <a:tbl>
              <a:tblPr/>
              <a:tblGrid>
                <a:gridCol w="3827670"/>
                <a:gridCol w="1184692"/>
                <a:gridCol w="956870"/>
                <a:gridCol w="945476"/>
                <a:gridCol w="1078376"/>
              </a:tblGrid>
              <a:tr h="125786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26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"Благоустройство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территории 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Саратовской области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2019-2021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годы"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2 115,0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430,2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03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"Благоустройство территории  п. Михайловский Саратовской области на 2022-2024 годы"</a:t>
                      </a:r>
                    </a:p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162,0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319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chemeClr val="tx1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«Снижение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рисков и смягчение последствий чрезвычайных ситуаций природного и техногенного характера на территории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МО п.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Михайловский в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2020-2022 годах»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3012,1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2958,9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3054,4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1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"Поддержка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развитие печатного средства массовой информации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п.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Саратовской области муниципального учреждения "Редакция газеты "Михайловские новости"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 . Михайловский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Саратовской области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2018 - 2020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1482,00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984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"Поддержка и развитие печатного средства массовой информации МО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п.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Саратовской области муниципального учреждения "Редакция газеты "Михайловские новости" п . Михайловский Саратовской области на 2021 - 2023 годы»</a:t>
                      </a:r>
                    </a:p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931,8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588,6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984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"Поддержка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развитие общего образования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п. Михайловский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Саратовской области муниципального общеобразовательного учреждения "Средняя общеобразовательная школа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 п.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Саратовской области" на 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2020-2022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26 420,7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23 542,4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24 846,6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26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имуществом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 п . Михайловский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2018-2020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1 803,2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79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имуществом МО п . Михайловский на 2021-2023 годы»</a:t>
                      </a:r>
                    </a:p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475,2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475,2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865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«Энергосбережение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повышение энергетической эффективности в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 п.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Саратовской области на период до 2020 года»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683,0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</a:t>
            </a:r>
            <a:r>
              <a:rPr lang="ru-RU" dirty="0" err="1" smtClean="0"/>
              <a:t>пос</a:t>
            </a:r>
            <a:r>
              <a:rPr lang="ru-RU" dirty="0" smtClean="0"/>
              <a:t> . Михайловский</a:t>
            </a:r>
            <a:r>
              <a:rPr lang="ru-RU" dirty="0" smtClean="0"/>
              <a:t>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251520" y="2161232"/>
            <a:ext cx="1571228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  <p:pic>
        <p:nvPicPr>
          <p:cNvPr id="11276" name="3D-модели 9" descr="Printed documen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72275" y="3432175"/>
            <a:ext cx="2122488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435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22960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городского округа МО  п. Михайловский – это свод доходов и расходов на очередной финансовый год, ежегодно утверждаемый решением Собрания депутатов городского округа МО  п.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с  разработки 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308225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2020 год  </a:t>
            </a:r>
            <a:r>
              <a:rPr lang="ru-RU" altLang="ru-RU" sz="1300" dirty="0"/>
              <a:t>и плановый период </a:t>
            </a:r>
            <a:r>
              <a:rPr lang="ru-RU" altLang="ru-RU" sz="1300" dirty="0" smtClean="0"/>
              <a:t>2021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2022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собрания депутатов городского округа </a:t>
            </a:r>
            <a:r>
              <a:rPr lang="ru-RU" altLang="ru-RU" sz="1300" dirty="0" smtClean="0"/>
              <a:t>МО 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или 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городского округа.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79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Михайловский. Решение о бюджете городского </a:t>
            </a:r>
            <a:r>
              <a:rPr lang="ru-RU" sz="1300" dirty="0" smtClean="0">
                <a:latin typeface="Arial" charset="0"/>
              </a:rPr>
              <a:t>округа МО  п.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1087437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городского бюджета 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2020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2021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2022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политики в </a:t>
            </a:r>
            <a:r>
              <a:rPr lang="ru-RU" sz="1200" dirty="0" smtClean="0"/>
              <a:t>2019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городского бюджета 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2707</Words>
  <Characters>0</Characters>
  <Application>Microsoft Office PowerPoint</Application>
  <DocSecurity>0</DocSecurity>
  <PresentationFormat>Экран (4:3)</PresentationFormat>
  <Lines>0</Lines>
  <Paragraphs>681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默认设计模板</vt:lpstr>
      <vt:lpstr>1_默认设计模板</vt:lpstr>
      <vt:lpstr>Лист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2020 – 2022 годы</vt:lpstr>
      <vt:lpstr>Презентация PowerPoint</vt:lpstr>
      <vt:lpstr>Динамика доходной части бюджета городского округа МО п. Михайловский  в 2018-2022 г. (млн. рублей)</vt:lpstr>
      <vt:lpstr> Безвозмездные поступления  в бюджет МО п. Михайловский 2018-2022 гг.</vt:lpstr>
      <vt:lpstr>Основные источники формирования налоговых и неналоговых доходов бюджета в 2018-2020 гг.                                                                                                    </vt:lpstr>
      <vt:lpstr>Структура расходов бюджета  на 2020 год(тыс. рублей)</vt:lpstr>
      <vt:lpstr>Структура расходов бюджета  на 2021 год(тыс. рублей)</vt:lpstr>
      <vt:lpstr>Структура расходов бюджета  на 2022 год(тыс. рублей)</vt:lpstr>
      <vt:lpstr>Распределение бюджетных ассигнований по разделам и подразделам на 2020 год и плановый период 2021 и 2022 годы тыс. руб</vt:lpstr>
      <vt:lpstr>Презентация PowerPoint</vt:lpstr>
      <vt:lpstr>Перечень  муниципальных  программ МО п. Михайловский  на 2020 год и плановый период 2021 и 2022 годов</vt:lpstr>
      <vt:lpstr>Презентация PowerPoint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2019-11-20T05:18:24Z</dcterms:modified>
</cp:coreProperties>
</file>